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4"/>
  </p:notesMasterIdLst>
  <p:handoutMasterIdLst>
    <p:handoutMasterId r:id="rId19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87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8" r:id="rId28"/>
    <p:sldId id="282" r:id="rId29"/>
    <p:sldId id="283" r:id="rId30"/>
    <p:sldId id="284" r:id="rId31"/>
    <p:sldId id="289" r:id="rId32"/>
    <p:sldId id="290" r:id="rId33"/>
    <p:sldId id="303" r:id="rId34"/>
    <p:sldId id="291" r:id="rId35"/>
    <p:sldId id="292" r:id="rId36"/>
    <p:sldId id="293" r:id="rId37"/>
    <p:sldId id="294" r:id="rId38"/>
    <p:sldId id="295" r:id="rId39"/>
    <p:sldId id="304" r:id="rId40"/>
    <p:sldId id="296" r:id="rId41"/>
    <p:sldId id="297" r:id="rId42"/>
    <p:sldId id="298" r:id="rId43"/>
    <p:sldId id="299" r:id="rId44"/>
    <p:sldId id="300" r:id="rId45"/>
    <p:sldId id="301" r:id="rId46"/>
    <p:sldId id="305" r:id="rId47"/>
    <p:sldId id="311" r:id="rId48"/>
    <p:sldId id="307" r:id="rId49"/>
    <p:sldId id="308" r:id="rId50"/>
    <p:sldId id="312" r:id="rId51"/>
    <p:sldId id="309" r:id="rId52"/>
    <p:sldId id="310" r:id="rId53"/>
    <p:sldId id="302" r:id="rId54"/>
    <p:sldId id="318" r:id="rId55"/>
    <p:sldId id="319" r:id="rId56"/>
    <p:sldId id="320" r:id="rId57"/>
    <p:sldId id="313" r:id="rId58"/>
    <p:sldId id="314" r:id="rId59"/>
    <p:sldId id="315" r:id="rId60"/>
    <p:sldId id="316" r:id="rId61"/>
    <p:sldId id="317" r:id="rId62"/>
    <p:sldId id="321" r:id="rId63"/>
    <p:sldId id="328" r:id="rId64"/>
    <p:sldId id="329" r:id="rId65"/>
    <p:sldId id="330" r:id="rId66"/>
    <p:sldId id="322" r:id="rId67"/>
    <p:sldId id="323" r:id="rId68"/>
    <p:sldId id="324" r:id="rId69"/>
    <p:sldId id="325" r:id="rId70"/>
    <p:sldId id="326" r:id="rId71"/>
    <p:sldId id="327" r:id="rId72"/>
    <p:sldId id="331" r:id="rId73"/>
    <p:sldId id="336" r:id="rId74"/>
    <p:sldId id="332" r:id="rId75"/>
    <p:sldId id="333" r:id="rId76"/>
    <p:sldId id="334" r:id="rId77"/>
    <p:sldId id="335" r:id="rId78"/>
    <p:sldId id="340" r:id="rId79"/>
    <p:sldId id="341" r:id="rId80"/>
    <p:sldId id="337" r:id="rId81"/>
    <p:sldId id="338" r:id="rId82"/>
    <p:sldId id="342" r:id="rId83"/>
    <p:sldId id="343" r:id="rId84"/>
    <p:sldId id="344" r:id="rId85"/>
    <p:sldId id="348" r:id="rId86"/>
    <p:sldId id="349" r:id="rId87"/>
    <p:sldId id="345" r:id="rId88"/>
    <p:sldId id="346" r:id="rId89"/>
    <p:sldId id="347" r:id="rId90"/>
    <p:sldId id="339" r:id="rId91"/>
    <p:sldId id="359" r:id="rId92"/>
    <p:sldId id="360" r:id="rId93"/>
    <p:sldId id="361" r:id="rId94"/>
    <p:sldId id="350" r:id="rId95"/>
    <p:sldId id="351" r:id="rId96"/>
    <p:sldId id="352" r:id="rId97"/>
    <p:sldId id="353" r:id="rId98"/>
    <p:sldId id="354" r:id="rId99"/>
    <p:sldId id="362" r:id="rId100"/>
    <p:sldId id="372" r:id="rId101"/>
    <p:sldId id="355" r:id="rId102"/>
    <p:sldId id="356" r:id="rId103"/>
    <p:sldId id="357" r:id="rId104"/>
    <p:sldId id="358" r:id="rId105"/>
    <p:sldId id="363" r:id="rId106"/>
    <p:sldId id="364" r:id="rId107"/>
    <p:sldId id="373" r:id="rId108"/>
    <p:sldId id="37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84" r:id="rId117"/>
    <p:sldId id="385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6" r:id="rId128"/>
    <p:sldId id="399" r:id="rId129"/>
    <p:sldId id="400" r:id="rId130"/>
    <p:sldId id="387" r:id="rId131"/>
    <p:sldId id="388" r:id="rId132"/>
    <p:sldId id="389" r:id="rId133"/>
    <p:sldId id="390" r:id="rId134"/>
    <p:sldId id="391" r:id="rId135"/>
    <p:sldId id="402" r:id="rId136"/>
    <p:sldId id="401" r:id="rId137"/>
    <p:sldId id="403" r:id="rId138"/>
    <p:sldId id="393" r:id="rId139"/>
    <p:sldId id="394" r:id="rId140"/>
    <p:sldId id="395" r:id="rId141"/>
    <p:sldId id="396" r:id="rId142"/>
    <p:sldId id="397" r:id="rId143"/>
    <p:sldId id="398" r:id="rId144"/>
    <p:sldId id="404" r:id="rId145"/>
    <p:sldId id="405" r:id="rId146"/>
    <p:sldId id="406" r:id="rId147"/>
    <p:sldId id="407" r:id="rId148"/>
    <p:sldId id="413" r:id="rId149"/>
    <p:sldId id="414" r:id="rId150"/>
    <p:sldId id="408" r:id="rId151"/>
    <p:sldId id="409" r:id="rId152"/>
    <p:sldId id="410" r:id="rId153"/>
    <p:sldId id="415" r:id="rId154"/>
    <p:sldId id="416" r:id="rId155"/>
    <p:sldId id="417" r:id="rId156"/>
    <p:sldId id="418" r:id="rId157"/>
    <p:sldId id="419" r:id="rId158"/>
    <p:sldId id="411" r:id="rId159"/>
    <p:sldId id="412" r:id="rId160"/>
    <p:sldId id="420" r:id="rId161"/>
    <p:sldId id="421" r:id="rId162"/>
    <p:sldId id="434" r:id="rId163"/>
    <p:sldId id="435" r:id="rId164"/>
    <p:sldId id="422" r:id="rId165"/>
    <p:sldId id="423" r:id="rId166"/>
    <p:sldId id="424" r:id="rId167"/>
    <p:sldId id="425" r:id="rId168"/>
    <p:sldId id="426" r:id="rId169"/>
    <p:sldId id="427" r:id="rId170"/>
    <p:sldId id="436" r:id="rId171"/>
    <p:sldId id="437" r:id="rId172"/>
    <p:sldId id="428" r:id="rId173"/>
    <p:sldId id="429" r:id="rId174"/>
    <p:sldId id="430" r:id="rId175"/>
    <p:sldId id="431" r:id="rId176"/>
    <p:sldId id="432" r:id="rId177"/>
    <p:sldId id="433" r:id="rId178"/>
    <p:sldId id="443" r:id="rId179"/>
    <p:sldId id="444" r:id="rId180"/>
    <p:sldId id="438" r:id="rId181"/>
    <p:sldId id="439" r:id="rId182"/>
    <p:sldId id="440" r:id="rId183"/>
    <p:sldId id="441" r:id="rId184"/>
    <p:sldId id="442" r:id="rId185"/>
    <p:sldId id="445" r:id="rId186"/>
    <p:sldId id="446" r:id="rId187"/>
    <p:sldId id="447" r:id="rId188"/>
    <p:sldId id="448" r:id="rId189"/>
    <p:sldId id="449" r:id="rId190"/>
    <p:sldId id="452" r:id="rId191"/>
    <p:sldId id="450" r:id="rId192"/>
    <p:sldId id="451" r:id="rId19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선아" initials="선" lastIdx="7" clrIdx="0">
    <p:extLst>
      <p:ext uri="{19B8F6BF-5375-455C-9EA6-DF929625EA0E}">
        <p15:presenceInfo xmlns:p15="http://schemas.microsoft.com/office/powerpoint/2012/main" userId="76ff6f70459ffb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38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notesMaster" Target="notesMasters/notesMaster1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handoutMaster" Target="handoutMasters/handoutMaster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commentAuthors" Target="commentAuthors.xml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657960BB-7FAA-45B3-AFCF-A48278F6B70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82F88E7-5181-49D9-ADD6-5B8E4976A9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EFD637-B502-4757-9EDA-CE730484145E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369E647-9009-4962-9BCE-7BED66146B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1/9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E14370-1347-46CC-8C67-9A6CC06151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1B44B-1F2D-4F01-A6C2-58BC15F33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645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99EE6-310D-4D4C-BFAE-10D0E1360ECA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ko-KR"/>
              <a:t>1/9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E0EEA-30E9-46BD-9BE6-03AB9A89B2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02487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C2EAF2-2527-47A3-B559-61EC47638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70CDB05-838F-4F78-BF15-C90EAC4ED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19D8A5-5901-4302-B94B-9784CF73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FEC4D-D19E-45FA-A233-211F5B5DAA81}" type="datetime1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6420A5-9BFC-44CF-9B51-86ED216D3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422D53-9E08-4037-9148-C455D18D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F690-5182-4545-AF58-AD9D573C3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890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F393A-8F7E-47F9-B007-02FE9414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29264D-227C-4787-B16F-3A6685DE1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42BFA4-5000-43DA-8270-0DFC64442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33EA2-904B-46D3-BF27-2EE1A19E4845}" type="datetime1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06438B-9EEC-4BDC-8C6B-0A65E18B8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5B798E-BA72-4A84-A5D4-2359E3AE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F690-5182-4545-AF58-AD9D573C3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53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3AEDAF6-46C2-47A6-8AD0-270D4C66FC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F76FE1-0471-4C21-85A8-28B36565C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1F8EF-CA53-4AAE-9F4B-5732A699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8FB91-7859-489A-B8ED-A88E9378E112}" type="datetime1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18B7A1-8D67-4C97-B06F-5BCBFC2B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07992C-C462-461E-8BFE-48C0A137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F690-5182-4545-AF58-AD9D573C3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667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1A761-CEF2-4DB6-8E5A-B9D1997B5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58A71-48C5-4E6A-B212-39529AFA58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5A23C0-A3EE-4387-B0FB-93F79FCA3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B16BF-121B-4CBE-926A-BE0260C83993}" type="datetime1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8FB321-8116-4BF5-8E6A-BB281D203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DA2B38-95C1-4FE4-B95C-EA3DD49F8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F690-5182-4545-AF58-AD9D573C3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642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3F866-F69B-41CF-9FB2-6CF9AABE3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45CD86-F47E-4C96-98DB-8C9E57F20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FDA968-2B2B-4C05-9DDB-77744D69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401E4-3D2B-4481-B820-9B8B8297C918}" type="datetime1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390BE3-09BB-45B0-BBBB-A14EB06D2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132C0-2FC6-437E-8275-43F9D28B4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F690-5182-4545-AF58-AD9D573C3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356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C4843-F9C2-47C6-A7F9-EFCAA6893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428C72-E88C-431B-8857-25848A4FA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C0EA24-052E-473A-BF31-4E49F5E53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2DEB47-B604-4137-AD61-30D3345C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7E8B0-FFE7-4472-8239-61DB58397414}" type="datetime1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8F6BDA-F1A9-49B2-AD55-EFBDFD4D8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976A86-588A-4B1D-8F25-B4B3D5BE6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F690-5182-4545-AF58-AD9D573C3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7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1C948F-5709-4213-8ACA-5DEF719C2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E04C54-31E6-49DB-BEC8-3F8A81C01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5156EC-457E-4CDD-B543-444A54739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C5E3F7-50E2-4E8F-8276-A964926B0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E2CECF7-C7FB-4D82-900A-58DF44F5A0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6B7C29-6892-4FB8-A06F-640487EE2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05F49-026A-49B0-88FD-84DC1E3CB320}" type="datetime1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09A5E7-455D-4371-87ED-23072F3C1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267930-8D14-4911-A5D5-76956E68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F690-5182-4545-AF58-AD9D573C3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8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EC299-8701-4156-995C-902F4E654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0B7905-5F46-4D0D-ACB2-9A93BE26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E0286-6C46-4FBC-8B3B-D8ED0D05A8A3}" type="datetime1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1A3E07A-541A-40C8-B6E0-C646BB169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4AD1F3-AB29-4B1C-BC02-5FC29A684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F690-5182-4545-AF58-AD9D573C3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421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F0650AB-16C5-468F-ADA4-6BAA2F56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5FAA3-05B3-4D8D-8B6E-0A3506647F13}" type="datetime1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1E3281-80F9-4693-8ACD-4D21C59C3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90CB36-DB6C-409F-9B42-9B791B33D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F690-5182-4545-AF58-AD9D573C3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70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800CD-09B0-4FC2-B6A0-7A231871B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628ED7-F9F4-49D4-A1E6-279018BE5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62A241-600F-4D7E-A3CA-1B351B21E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98D716-0514-415A-BE7B-CB5AB41D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BAAF3-2EAB-4216-91E2-220C3DB9C483}" type="datetime1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BA3371-B9BF-4F56-B16C-3B8D3E45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0A62A2-4B26-4D57-AE02-DFEB5BE42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F690-5182-4545-AF58-AD9D573C3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872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5AE5D-ABFC-4E96-B929-C800FD63C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9A2378-A38F-4950-A52C-478A95BB48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0165B4-6C57-4C70-B214-560BF76A7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2F8C1F-2800-4315-8E86-79B86BD4D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F6136-88E4-4BFC-B31C-69DB6A549B86}" type="datetime1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BDDB62-F18E-45DD-84B2-7C27D5AE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855572-6BE3-4379-A6C1-00E01729B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0F690-5182-4545-AF58-AD9D573C3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143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076956-CAE2-4F61-A240-9CFCA0011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A46F5E-CEB9-4117-9A10-87C28F4D1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4F1832-683A-4876-87A2-9EFA9286B7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963FC-2ECC-4BF1-AD5D-58C51F1AE27C}" type="datetime1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238927-77C6-40C2-84C1-E2A5F3B023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FC3BCE-F89A-431A-8BD5-878CC1465C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0F690-5182-4545-AF58-AD9D573C3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929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tackoverflow.blog/2017/09/06/incredible-growth-python/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python.org/downloads/" TargetMode="Externa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2.pn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png"/><Relationship Id="rId9" Type="http://schemas.openxmlformats.org/officeDocument/2006/relationships/image" Target="../media/image190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12" Type="http://schemas.openxmlformats.org/officeDocument/2006/relationships/image" Target="../media/image259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0" Type="http://schemas.openxmlformats.org/officeDocument/2006/relationships/image" Target="../media/image257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Relationship Id="rId9" Type="http://schemas.openxmlformats.org/officeDocument/2006/relationships/image" Target="../media/image272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4.png"/><Relationship Id="rId3" Type="http://schemas.openxmlformats.org/officeDocument/2006/relationships/image" Target="../media/image274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5" Type="http://schemas.openxmlformats.org/officeDocument/2006/relationships/image" Target="../media/image276.png"/><Relationship Id="rId15" Type="http://schemas.openxmlformats.org/officeDocument/2006/relationships/image" Target="../media/image286.png"/><Relationship Id="rId10" Type="http://schemas.openxmlformats.org/officeDocument/2006/relationships/image" Target="../media/image281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5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8.png"/><Relationship Id="rId18" Type="http://schemas.openxmlformats.org/officeDocument/2006/relationships/image" Target="../media/image303.png"/><Relationship Id="rId26" Type="http://schemas.openxmlformats.org/officeDocument/2006/relationships/image" Target="../media/image311.png"/><Relationship Id="rId3" Type="http://schemas.openxmlformats.org/officeDocument/2006/relationships/image" Target="../media/image288.png"/><Relationship Id="rId21" Type="http://schemas.openxmlformats.org/officeDocument/2006/relationships/image" Target="../media/image306.png"/><Relationship Id="rId7" Type="http://schemas.openxmlformats.org/officeDocument/2006/relationships/image" Target="../media/image292.png"/><Relationship Id="rId12" Type="http://schemas.openxmlformats.org/officeDocument/2006/relationships/image" Target="../media/image297.png"/><Relationship Id="rId17" Type="http://schemas.openxmlformats.org/officeDocument/2006/relationships/image" Target="../media/image302.png"/><Relationship Id="rId25" Type="http://schemas.openxmlformats.org/officeDocument/2006/relationships/image" Target="../media/image310.png"/><Relationship Id="rId2" Type="http://schemas.openxmlformats.org/officeDocument/2006/relationships/image" Target="../media/image287.png"/><Relationship Id="rId16" Type="http://schemas.openxmlformats.org/officeDocument/2006/relationships/image" Target="../media/image301.png"/><Relationship Id="rId20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24" Type="http://schemas.openxmlformats.org/officeDocument/2006/relationships/image" Target="../media/image309.png"/><Relationship Id="rId5" Type="http://schemas.openxmlformats.org/officeDocument/2006/relationships/image" Target="../media/image290.png"/><Relationship Id="rId15" Type="http://schemas.openxmlformats.org/officeDocument/2006/relationships/image" Target="../media/image300.png"/><Relationship Id="rId23" Type="http://schemas.openxmlformats.org/officeDocument/2006/relationships/image" Target="../media/image308.png"/><Relationship Id="rId10" Type="http://schemas.openxmlformats.org/officeDocument/2006/relationships/image" Target="../media/image295.png"/><Relationship Id="rId19" Type="http://schemas.openxmlformats.org/officeDocument/2006/relationships/image" Target="../media/image304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Relationship Id="rId14" Type="http://schemas.openxmlformats.org/officeDocument/2006/relationships/image" Target="../media/image299.png"/><Relationship Id="rId22" Type="http://schemas.openxmlformats.org/officeDocument/2006/relationships/image" Target="../media/image307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298.png"/><Relationship Id="rId18" Type="http://schemas.openxmlformats.org/officeDocument/2006/relationships/image" Target="../media/image303.png"/><Relationship Id="rId26" Type="http://schemas.openxmlformats.org/officeDocument/2006/relationships/image" Target="../media/image322.png"/><Relationship Id="rId3" Type="http://schemas.openxmlformats.org/officeDocument/2006/relationships/image" Target="../media/image288.png"/><Relationship Id="rId21" Type="http://schemas.openxmlformats.org/officeDocument/2006/relationships/image" Target="../media/image306.png"/><Relationship Id="rId7" Type="http://schemas.openxmlformats.org/officeDocument/2006/relationships/image" Target="../media/image316.png"/><Relationship Id="rId12" Type="http://schemas.openxmlformats.org/officeDocument/2006/relationships/image" Target="../media/image320.png"/><Relationship Id="rId17" Type="http://schemas.openxmlformats.org/officeDocument/2006/relationships/image" Target="../media/image302.png"/><Relationship Id="rId25" Type="http://schemas.openxmlformats.org/officeDocument/2006/relationships/image" Target="../media/image310.png"/><Relationship Id="rId2" Type="http://schemas.openxmlformats.org/officeDocument/2006/relationships/image" Target="../media/image312.png"/><Relationship Id="rId16" Type="http://schemas.openxmlformats.org/officeDocument/2006/relationships/image" Target="../media/image301.png"/><Relationship Id="rId20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11" Type="http://schemas.openxmlformats.org/officeDocument/2006/relationships/image" Target="../media/image319.png"/><Relationship Id="rId24" Type="http://schemas.openxmlformats.org/officeDocument/2006/relationships/image" Target="../media/image321.png"/><Relationship Id="rId5" Type="http://schemas.openxmlformats.org/officeDocument/2006/relationships/image" Target="../media/image314.png"/><Relationship Id="rId15" Type="http://schemas.openxmlformats.org/officeDocument/2006/relationships/image" Target="../media/image300.png"/><Relationship Id="rId23" Type="http://schemas.openxmlformats.org/officeDocument/2006/relationships/image" Target="../media/image308.png"/><Relationship Id="rId28" Type="http://schemas.openxmlformats.org/officeDocument/2006/relationships/image" Target="../media/image324.png"/><Relationship Id="rId10" Type="http://schemas.openxmlformats.org/officeDocument/2006/relationships/image" Target="../media/image318.png"/><Relationship Id="rId19" Type="http://schemas.openxmlformats.org/officeDocument/2006/relationships/image" Target="../media/image304.png"/><Relationship Id="rId4" Type="http://schemas.openxmlformats.org/officeDocument/2006/relationships/image" Target="../media/image313.png"/><Relationship Id="rId9" Type="http://schemas.openxmlformats.org/officeDocument/2006/relationships/image" Target="../media/image294.png"/><Relationship Id="rId14" Type="http://schemas.openxmlformats.org/officeDocument/2006/relationships/image" Target="../media/image299.png"/><Relationship Id="rId22" Type="http://schemas.openxmlformats.org/officeDocument/2006/relationships/image" Target="../media/image307.png"/><Relationship Id="rId27" Type="http://schemas.openxmlformats.org/officeDocument/2006/relationships/image" Target="../media/image3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13" Type="http://schemas.openxmlformats.org/officeDocument/2006/relationships/image" Target="../media/image338.png"/><Relationship Id="rId18" Type="http://schemas.openxmlformats.org/officeDocument/2006/relationships/image" Target="../media/image343.png"/><Relationship Id="rId26" Type="http://schemas.openxmlformats.org/officeDocument/2006/relationships/image" Target="../media/image351.png"/><Relationship Id="rId3" Type="http://schemas.openxmlformats.org/officeDocument/2006/relationships/image" Target="../media/image328.png"/><Relationship Id="rId21" Type="http://schemas.openxmlformats.org/officeDocument/2006/relationships/image" Target="../media/image346.png"/><Relationship Id="rId7" Type="http://schemas.openxmlformats.org/officeDocument/2006/relationships/image" Target="../media/image332.png"/><Relationship Id="rId12" Type="http://schemas.openxmlformats.org/officeDocument/2006/relationships/image" Target="../media/image337.png"/><Relationship Id="rId17" Type="http://schemas.openxmlformats.org/officeDocument/2006/relationships/image" Target="../media/image342.png"/><Relationship Id="rId25" Type="http://schemas.openxmlformats.org/officeDocument/2006/relationships/image" Target="../media/image350.png"/><Relationship Id="rId2" Type="http://schemas.openxmlformats.org/officeDocument/2006/relationships/image" Target="../media/image327.png"/><Relationship Id="rId16" Type="http://schemas.openxmlformats.org/officeDocument/2006/relationships/image" Target="../media/image341.png"/><Relationship Id="rId20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11" Type="http://schemas.openxmlformats.org/officeDocument/2006/relationships/image" Target="../media/image336.png"/><Relationship Id="rId24" Type="http://schemas.openxmlformats.org/officeDocument/2006/relationships/image" Target="../media/image349.png"/><Relationship Id="rId5" Type="http://schemas.openxmlformats.org/officeDocument/2006/relationships/image" Target="../media/image330.png"/><Relationship Id="rId15" Type="http://schemas.openxmlformats.org/officeDocument/2006/relationships/image" Target="../media/image340.png"/><Relationship Id="rId23" Type="http://schemas.openxmlformats.org/officeDocument/2006/relationships/image" Target="../media/image348.png"/><Relationship Id="rId10" Type="http://schemas.openxmlformats.org/officeDocument/2006/relationships/image" Target="../media/image335.png"/><Relationship Id="rId19" Type="http://schemas.openxmlformats.org/officeDocument/2006/relationships/image" Target="../media/image344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Relationship Id="rId14" Type="http://schemas.openxmlformats.org/officeDocument/2006/relationships/image" Target="../media/image339.png"/><Relationship Id="rId22" Type="http://schemas.openxmlformats.org/officeDocument/2006/relationships/image" Target="../media/image347.png"/></Relationships>
</file>

<file path=ppt/slides/_rels/slide1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2.png"/><Relationship Id="rId18" Type="http://schemas.openxmlformats.org/officeDocument/2006/relationships/image" Target="../media/image367.png"/><Relationship Id="rId26" Type="http://schemas.openxmlformats.org/officeDocument/2006/relationships/image" Target="../media/image375.png"/><Relationship Id="rId3" Type="http://schemas.openxmlformats.org/officeDocument/2006/relationships/image" Target="../media/image353.png"/><Relationship Id="rId21" Type="http://schemas.openxmlformats.org/officeDocument/2006/relationships/image" Target="../media/image370.png"/><Relationship Id="rId7" Type="http://schemas.openxmlformats.org/officeDocument/2006/relationships/image" Target="../media/image356.png"/><Relationship Id="rId12" Type="http://schemas.openxmlformats.org/officeDocument/2006/relationships/image" Target="../media/image361.png"/><Relationship Id="rId17" Type="http://schemas.openxmlformats.org/officeDocument/2006/relationships/image" Target="../media/image366.png"/><Relationship Id="rId25" Type="http://schemas.openxmlformats.org/officeDocument/2006/relationships/image" Target="../media/image374.png"/><Relationship Id="rId33" Type="http://schemas.openxmlformats.org/officeDocument/2006/relationships/image" Target="../media/image382.png"/><Relationship Id="rId2" Type="http://schemas.openxmlformats.org/officeDocument/2006/relationships/image" Target="../media/image352.png"/><Relationship Id="rId16" Type="http://schemas.openxmlformats.org/officeDocument/2006/relationships/image" Target="../media/image365.png"/><Relationship Id="rId20" Type="http://schemas.openxmlformats.org/officeDocument/2006/relationships/image" Target="../media/image369.png"/><Relationship Id="rId29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5.png"/><Relationship Id="rId11" Type="http://schemas.openxmlformats.org/officeDocument/2006/relationships/image" Target="../media/image360.png"/><Relationship Id="rId24" Type="http://schemas.openxmlformats.org/officeDocument/2006/relationships/image" Target="../media/image373.png"/><Relationship Id="rId32" Type="http://schemas.openxmlformats.org/officeDocument/2006/relationships/image" Target="../media/image381.png"/><Relationship Id="rId5" Type="http://schemas.openxmlformats.org/officeDocument/2006/relationships/image" Target="../media/image354.png"/><Relationship Id="rId15" Type="http://schemas.openxmlformats.org/officeDocument/2006/relationships/image" Target="../media/image364.png"/><Relationship Id="rId23" Type="http://schemas.openxmlformats.org/officeDocument/2006/relationships/image" Target="../media/image372.png"/><Relationship Id="rId28" Type="http://schemas.openxmlformats.org/officeDocument/2006/relationships/image" Target="../media/image377.png"/><Relationship Id="rId10" Type="http://schemas.openxmlformats.org/officeDocument/2006/relationships/image" Target="../media/image359.png"/><Relationship Id="rId19" Type="http://schemas.openxmlformats.org/officeDocument/2006/relationships/image" Target="../media/image368.png"/><Relationship Id="rId31" Type="http://schemas.openxmlformats.org/officeDocument/2006/relationships/image" Target="../media/image380.png"/><Relationship Id="rId4" Type="http://schemas.openxmlformats.org/officeDocument/2006/relationships/image" Target="../media/image306.png"/><Relationship Id="rId9" Type="http://schemas.openxmlformats.org/officeDocument/2006/relationships/image" Target="../media/image358.png"/><Relationship Id="rId14" Type="http://schemas.openxmlformats.org/officeDocument/2006/relationships/image" Target="../media/image363.png"/><Relationship Id="rId22" Type="http://schemas.openxmlformats.org/officeDocument/2006/relationships/image" Target="../media/image371.png"/><Relationship Id="rId27" Type="http://schemas.openxmlformats.org/officeDocument/2006/relationships/image" Target="../media/image376.png"/><Relationship Id="rId30" Type="http://schemas.openxmlformats.org/officeDocument/2006/relationships/image" Target="../media/image379.png"/><Relationship Id="rId8" Type="http://schemas.openxmlformats.org/officeDocument/2006/relationships/image" Target="../media/image357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83.png"/><Relationship Id="rId18" Type="http://schemas.openxmlformats.org/officeDocument/2006/relationships/image" Target="../media/image370.png"/><Relationship Id="rId26" Type="http://schemas.openxmlformats.org/officeDocument/2006/relationships/image" Target="../media/image388.png"/><Relationship Id="rId3" Type="http://schemas.openxmlformats.org/officeDocument/2006/relationships/image" Target="../media/image306.png"/><Relationship Id="rId21" Type="http://schemas.openxmlformats.org/officeDocument/2006/relationships/image" Target="../media/image373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17" Type="http://schemas.openxmlformats.org/officeDocument/2006/relationships/image" Target="../media/image369.png"/><Relationship Id="rId25" Type="http://schemas.openxmlformats.org/officeDocument/2006/relationships/image" Target="../media/image387.png"/><Relationship Id="rId2" Type="http://schemas.openxmlformats.org/officeDocument/2006/relationships/image" Target="../media/image353.png"/><Relationship Id="rId16" Type="http://schemas.openxmlformats.org/officeDocument/2006/relationships/image" Target="../media/image368.png"/><Relationship Id="rId20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24" Type="http://schemas.openxmlformats.org/officeDocument/2006/relationships/image" Target="../media/image386.png"/><Relationship Id="rId5" Type="http://schemas.openxmlformats.org/officeDocument/2006/relationships/image" Target="../media/image355.png"/><Relationship Id="rId15" Type="http://schemas.openxmlformats.org/officeDocument/2006/relationships/image" Target="../media/image367.png"/><Relationship Id="rId23" Type="http://schemas.openxmlformats.org/officeDocument/2006/relationships/image" Target="../media/image385.png"/><Relationship Id="rId10" Type="http://schemas.openxmlformats.org/officeDocument/2006/relationships/image" Target="../media/image360.png"/><Relationship Id="rId19" Type="http://schemas.openxmlformats.org/officeDocument/2006/relationships/image" Target="../media/image371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84.png"/><Relationship Id="rId22" Type="http://schemas.openxmlformats.org/officeDocument/2006/relationships/image" Target="../media/image374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83.png"/><Relationship Id="rId18" Type="http://schemas.openxmlformats.org/officeDocument/2006/relationships/image" Target="../media/image370.png"/><Relationship Id="rId26" Type="http://schemas.openxmlformats.org/officeDocument/2006/relationships/image" Target="../media/image389.png"/><Relationship Id="rId3" Type="http://schemas.openxmlformats.org/officeDocument/2006/relationships/image" Target="../media/image306.png"/><Relationship Id="rId21" Type="http://schemas.openxmlformats.org/officeDocument/2006/relationships/image" Target="../media/image373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17" Type="http://schemas.openxmlformats.org/officeDocument/2006/relationships/image" Target="../media/image369.png"/><Relationship Id="rId25" Type="http://schemas.openxmlformats.org/officeDocument/2006/relationships/image" Target="../media/image387.png"/><Relationship Id="rId2" Type="http://schemas.openxmlformats.org/officeDocument/2006/relationships/image" Target="../media/image353.png"/><Relationship Id="rId16" Type="http://schemas.openxmlformats.org/officeDocument/2006/relationships/image" Target="../media/image368.png"/><Relationship Id="rId20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24" Type="http://schemas.openxmlformats.org/officeDocument/2006/relationships/image" Target="../media/image386.png"/><Relationship Id="rId5" Type="http://schemas.openxmlformats.org/officeDocument/2006/relationships/image" Target="../media/image355.png"/><Relationship Id="rId15" Type="http://schemas.openxmlformats.org/officeDocument/2006/relationships/image" Target="../media/image367.png"/><Relationship Id="rId23" Type="http://schemas.openxmlformats.org/officeDocument/2006/relationships/image" Target="../media/image385.png"/><Relationship Id="rId28" Type="http://schemas.openxmlformats.org/officeDocument/2006/relationships/image" Target="../media/image391.png"/><Relationship Id="rId10" Type="http://schemas.openxmlformats.org/officeDocument/2006/relationships/image" Target="../media/image360.png"/><Relationship Id="rId19" Type="http://schemas.openxmlformats.org/officeDocument/2006/relationships/image" Target="../media/image371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84.png"/><Relationship Id="rId22" Type="http://schemas.openxmlformats.org/officeDocument/2006/relationships/image" Target="../media/image374.png"/><Relationship Id="rId27" Type="http://schemas.openxmlformats.org/officeDocument/2006/relationships/image" Target="../media/image390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83.png"/><Relationship Id="rId18" Type="http://schemas.openxmlformats.org/officeDocument/2006/relationships/image" Target="../media/image370.png"/><Relationship Id="rId26" Type="http://schemas.openxmlformats.org/officeDocument/2006/relationships/image" Target="../media/image392.png"/><Relationship Id="rId3" Type="http://schemas.openxmlformats.org/officeDocument/2006/relationships/image" Target="../media/image306.png"/><Relationship Id="rId21" Type="http://schemas.openxmlformats.org/officeDocument/2006/relationships/image" Target="../media/image373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17" Type="http://schemas.openxmlformats.org/officeDocument/2006/relationships/image" Target="../media/image369.png"/><Relationship Id="rId25" Type="http://schemas.openxmlformats.org/officeDocument/2006/relationships/image" Target="../media/image387.png"/><Relationship Id="rId2" Type="http://schemas.openxmlformats.org/officeDocument/2006/relationships/image" Target="../media/image353.png"/><Relationship Id="rId16" Type="http://schemas.openxmlformats.org/officeDocument/2006/relationships/image" Target="../media/image368.png"/><Relationship Id="rId20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24" Type="http://schemas.openxmlformats.org/officeDocument/2006/relationships/image" Target="../media/image386.png"/><Relationship Id="rId5" Type="http://schemas.openxmlformats.org/officeDocument/2006/relationships/image" Target="../media/image355.png"/><Relationship Id="rId15" Type="http://schemas.openxmlformats.org/officeDocument/2006/relationships/image" Target="../media/image367.png"/><Relationship Id="rId23" Type="http://schemas.openxmlformats.org/officeDocument/2006/relationships/image" Target="../media/image385.png"/><Relationship Id="rId10" Type="http://schemas.openxmlformats.org/officeDocument/2006/relationships/image" Target="../media/image360.png"/><Relationship Id="rId19" Type="http://schemas.openxmlformats.org/officeDocument/2006/relationships/image" Target="../media/image371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84.png"/><Relationship Id="rId22" Type="http://schemas.openxmlformats.org/officeDocument/2006/relationships/image" Target="../media/image374.png"/><Relationship Id="rId27" Type="http://schemas.openxmlformats.org/officeDocument/2006/relationships/image" Target="../media/image393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95.png"/><Relationship Id="rId7" Type="http://schemas.openxmlformats.org/officeDocument/2006/relationships/image" Target="../media/image399.pn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png"/><Relationship Id="rId5" Type="http://schemas.openxmlformats.org/officeDocument/2006/relationships/image" Target="../media/image397.png"/><Relationship Id="rId10" Type="http://schemas.openxmlformats.org/officeDocument/2006/relationships/image" Target="../media/image402.png"/><Relationship Id="rId4" Type="http://schemas.openxmlformats.org/officeDocument/2006/relationships/image" Target="../media/image396.png"/><Relationship Id="rId9" Type="http://schemas.openxmlformats.org/officeDocument/2006/relationships/image" Target="../media/image401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2.png"/><Relationship Id="rId18" Type="http://schemas.openxmlformats.org/officeDocument/2006/relationships/image" Target="../media/image417.png"/><Relationship Id="rId26" Type="http://schemas.openxmlformats.org/officeDocument/2006/relationships/image" Target="../media/image341.png"/><Relationship Id="rId3" Type="http://schemas.openxmlformats.org/officeDocument/2006/relationships/image" Target="../media/image403.png"/><Relationship Id="rId21" Type="http://schemas.openxmlformats.org/officeDocument/2006/relationships/image" Target="../media/image420.png"/><Relationship Id="rId34" Type="http://schemas.openxmlformats.org/officeDocument/2006/relationships/image" Target="../media/image426.png"/><Relationship Id="rId7" Type="http://schemas.openxmlformats.org/officeDocument/2006/relationships/image" Target="../media/image407.png"/><Relationship Id="rId12" Type="http://schemas.openxmlformats.org/officeDocument/2006/relationships/image" Target="../media/image411.png"/><Relationship Id="rId17" Type="http://schemas.openxmlformats.org/officeDocument/2006/relationships/image" Target="../media/image416.png"/><Relationship Id="rId25" Type="http://schemas.openxmlformats.org/officeDocument/2006/relationships/image" Target="../media/image421.png"/><Relationship Id="rId33" Type="http://schemas.openxmlformats.org/officeDocument/2006/relationships/image" Target="../media/image425.png"/><Relationship Id="rId2" Type="http://schemas.openxmlformats.org/officeDocument/2006/relationships/image" Target="../media/image249.png"/><Relationship Id="rId16" Type="http://schemas.openxmlformats.org/officeDocument/2006/relationships/image" Target="../media/image415.png"/><Relationship Id="rId20" Type="http://schemas.openxmlformats.org/officeDocument/2006/relationships/image" Target="../media/image419.png"/><Relationship Id="rId29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png"/><Relationship Id="rId11" Type="http://schemas.openxmlformats.org/officeDocument/2006/relationships/image" Target="../media/image251.png"/><Relationship Id="rId24" Type="http://schemas.openxmlformats.org/officeDocument/2006/relationships/image" Target="../media/image339.png"/><Relationship Id="rId32" Type="http://schemas.openxmlformats.org/officeDocument/2006/relationships/image" Target="../media/image348.png"/><Relationship Id="rId5" Type="http://schemas.openxmlformats.org/officeDocument/2006/relationships/image" Target="../media/image405.png"/><Relationship Id="rId15" Type="http://schemas.openxmlformats.org/officeDocument/2006/relationships/image" Target="../media/image414.png"/><Relationship Id="rId23" Type="http://schemas.openxmlformats.org/officeDocument/2006/relationships/image" Target="../media/image342.png"/><Relationship Id="rId28" Type="http://schemas.openxmlformats.org/officeDocument/2006/relationships/image" Target="../media/image344.png"/><Relationship Id="rId10" Type="http://schemas.openxmlformats.org/officeDocument/2006/relationships/image" Target="../media/image410.png"/><Relationship Id="rId19" Type="http://schemas.openxmlformats.org/officeDocument/2006/relationships/image" Target="../media/image418.png"/><Relationship Id="rId31" Type="http://schemas.openxmlformats.org/officeDocument/2006/relationships/image" Target="../media/image424.png"/><Relationship Id="rId4" Type="http://schemas.openxmlformats.org/officeDocument/2006/relationships/image" Target="../media/image404.png"/><Relationship Id="rId9" Type="http://schemas.openxmlformats.org/officeDocument/2006/relationships/image" Target="../media/image409.png"/><Relationship Id="rId14" Type="http://schemas.openxmlformats.org/officeDocument/2006/relationships/image" Target="../media/image413.png"/><Relationship Id="rId22" Type="http://schemas.openxmlformats.org/officeDocument/2006/relationships/image" Target="../media/image345.png"/><Relationship Id="rId27" Type="http://schemas.openxmlformats.org/officeDocument/2006/relationships/image" Target="../media/image343.png"/><Relationship Id="rId30" Type="http://schemas.openxmlformats.org/officeDocument/2006/relationships/image" Target="../media/image423.png"/><Relationship Id="rId8" Type="http://schemas.openxmlformats.org/officeDocument/2006/relationships/image" Target="../media/image408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3" Type="http://schemas.openxmlformats.org/officeDocument/2006/relationships/image" Target="../media/image428.png"/><Relationship Id="rId7" Type="http://schemas.openxmlformats.org/officeDocument/2006/relationships/image" Target="../media/image432.png"/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30.png"/><Relationship Id="rId4" Type="http://schemas.openxmlformats.org/officeDocument/2006/relationships/image" Target="../media/image429.png"/><Relationship Id="rId9" Type="http://schemas.openxmlformats.org/officeDocument/2006/relationships/image" Target="../media/image259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blog/2017/09/06/incredible-growth-python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6AA1C3-85B9-47BB-A9C0-4836CBEE8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D4F376-6971-48EC-9D63-66185FB00E06}"/>
              </a:ext>
            </a:extLst>
          </p:cNvPr>
          <p:cNvSpPr txBox="1"/>
          <p:nvPr/>
        </p:nvSpPr>
        <p:spPr>
          <a:xfrm>
            <a:off x="2939561" y="1581792"/>
            <a:ext cx="631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/>
                </a:solidFill>
              </a:rPr>
              <a:t>파이썬</a:t>
            </a:r>
            <a:r>
              <a:rPr lang="en-US" altLang="ko-KR" sz="3200" dirty="0">
                <a:solidFill>
                  <a:schemeClr val="accent1"/>
                </a:solidFill>
              </a:rPr>
              <a:t>(Python)</a:t>
            </a:r>
            <a:r>
              <a:rPr lang="ko-KR" altLang="en-US" sz="3200" dirty="0">
                <a:solidFill>
                  <a:schemeClr val="accent1"/>
                </a:solidFill>
              </a:rPr>
              <a:t>으로 구현하는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8784-7E0A-4E44-A9B8-EDF0618EFB50}"/>
              </a:ext>
            </a:extLst>
          </p:cNvPr>
          <p:cNvSpPr txBox="1"/>
          <p:nvPr/>
        </p:nvSpPr>
        <p:spPr>
          <a:xfrm>
            <a:off x="2822330" y="2700477"/>
            <a:ext cx="65473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solidFill>
                  <a:schemeClr val="accent1">
                    <a:lumMod val="75000"/>
                  </a:schemeClr>
                </a:solidFill>
              </a:rPr>
              <a:t>머신러닝</a:t>
            </a:r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</a:rPr>
              <a:t>딥러닝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D4F3F-7EE9-4698-85E0-8FB9EA0CED19}"/>
              </a:ext>
            </a:extLst>
          </p:cNvPr>
          <p:cNvSpPr txBox="1"/>
          <p:nvPr/>
        </p:nvSpPr>
        <p:spPr>
          <a:xfrm>
            <a:off x="4774221" y="4056848"/>
            <a:ext cx="2643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</a:rPr>
              <a:t>-</a:t>
            </a:r>
            <a:r>
              <a:rPr lang="ko-KR" altLang="en-US" sz="2400" dirty="0">
                <a:solidFill>
                  <a:schemeClr val="accent1"/>
                </a:solidFill>
              </a:rPr>
              <a:t> </a:t>
            </a:r>
            <a:r>
              <a:rPr lang="en-US" altLang="ko-KR" sz="2400" dirty="0">
                <a:solidFill>
                  <a:schemeClr val="accent1"/>
                </a:solidFill>
              </a:rPr>
              <a:t>Introduction</a:t>
            </a:r>
            <a:r>
              <a:rPr lang="ko-KR" altLang="en-US" sz="2400" dirty="0">
                <a:solidFill>
                  <a:schemeClr val="accent1"/>
                </a:solidFill>
              </a:rPr>
              <a:t> </a:t>
            </a:r>
            <a:r>
              <a:rPr lang="en-US" altLang="ko-KR" sz="2400" dirty="0">
                <a:solidFill>
                  <a:schemeClr val="accent1"/>
                </a:solidFill>
              </a:rPr>
              <a:t>-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7399D-10DF-4C7C-9411-B984EFADC23E}"/>
              </a:ext>
            </a:extLst>
          </p:cNvPr>
          <p:cNvSpPr txBox="1"/>
          <p:nvPr/>
        </p:nvSpPr>
        <p:spPr>
          <a:xfrm>
            <a:off x="4328743" y="5499434"/>
            <a:ext cx="3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아이엠알</a:t>
            </a:r>
            <a:r>
              <a:rPr lang="ko-KR" altLang="en-US" dirty="0"/>
              <a:t> </a:t>
            </a:r>
            <a:r>
              <a:rPr lang="en-US" altLang="ko-KR" dirty="0"/>
              <a:t>(www.imbiz.co.kr)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ABD77-C639-40B0-9DFB-0D1FEF50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876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4F376-6971-48EC-9D63-66185FB00E06}"/>
              </a:ext>
            </a:extLst>
          </p:cNvPr>
          <p:cNvSpPr txBox="1"/>
          <p:nvPr/>
        </p:nvSpPr>
        <p:spPr>
          <a:xfrm>
            <a:off x="2942695" y="1581792"/>
            <a:ext cx="631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accent1"/>
                </a:solidFill>
              </a:rPr>
              <a:t>머신러닝</a:t>
            </a:r>
            <a:r>
              <a:rPr lang="en-US" altLang="ko-KR" sz="3200" dirty="0">
                <a:solidFill>
                  <a:schemeClr val="accent1"/>
                </a:solidFill>
              </a:rPr>
              <a:t>/</a:t>
            </a:r>
            <a:r>
              <a:rPr lang="ko-KR" altLang="en-US" sz="3200" dirty="0" err="1">
                <a:solidFill>
                  <a:schemeClr val="accent1"/>
                </a:solidFill>
              </a:rPr>
              <a:t>딥너링을</a:t>
            </a:r>
            <a:r>
              <a:rPr lang="ko-KR" altLang="en-US" sz="3200" dirty="0">
                <a:solidFill>
                  <a:schemeClr val="accent1"/>
                </a:solidFill>
              </a:rPr>
              <a:t> 위한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8784-7E0A-4E44-A9B8-EDF0618EFB50}"/>
              </a:ext>
            </a:extLst>
          </p:cNvPr>
          <p:cNvSpPr txBox="1"/>
          <p:nvPr/>
        </p:nvSpPr>
        <p:spPr>
          <a:xfrm>
            <a:off x="3433599" y="2603876"/>
            <a:ext cx="5331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</a:rPr>
              <a:t>파이썬</a:t>
            </a:r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(Python)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D4F3F-7EE9-4698-85E0-8FB9EA0CED19}"/>
              </a:ext>
            </a:extLst>
          </p:cNvPr>
          <p:cNvSpPr txBox="1"/>
          <p:nvPr/>
        </p:nvSpPr>
        <p:spPr>
          <a:xfrm>
            <a:off x="5060669" y="4056848"/>
            <a:ext cx="2063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/>
                </a:solidFill>
              </a:rPr>
              <a:t>-</a:t>
            </a:r>
            <a:r>
              <a:rPr lang="ko-KR" altLang="en-US" sz="2400" dirty="0">
                <a:solidFill>
                  <a:schemeClr val="accent1"/>
                </a:solidFill>
              </a:rPr>
              <a:t> </a:t>
            </a:r>
            <a:r>
              <a:rPr lang="en-US" altLang="ko-KR" sz="2400" dirty="0">
                <a:solidFill>
                  <a:schemeClr val="accent1"/>
                </a:solidFill>
              </a:rPr>
              <a:t>Data Type</a:t>
            </a:r>
            <a:r>
              <a:rPr lang="ko-KR" altLang="en-US" sz="2400" dirty="0">
                <a:solidFill>
                  <a:schemeClr val="accent1"/>
                </a:solidFill>
              </a:rPr>
              <a:t> </a:t>
            </a:r>
            <a:r>
              <a:rPr lang="en-US" altLang="ko-KR" sz="2400" dirty="0">
                <a:solidFill>
                  <a:schemeClr val="accent1"/>
                </a:solidFill>
              </a:rPr>
              <a:t>-</a:t>
            </a:r>
            <a:endParaRPr lang="ko-KR" altLang="en-US" sz="24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7399D-10DF-4C7C-9411-B984EFADC23E}"/>
              </a:ext>
            </a:extLst>
          </p:cNvPr>
          <p:cNvSpPr txBox="1"/>
          <p:nvPr/>
        </p:nvSpPr>
        <p:spPr>
          <a:xfrm>
            <a:off x="4474515" y="5499434"/>
            <a:ext cx="3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아이엠알</a:t>
            </a:r>
            <a:r>
              <a:rPr lang="ko-KR" altLang="en-US" dirty="0"/>
              <a:t> </a:t>
            </a:r>
            <a:r>
              <a:rPr lang="en-US" altLang="ko-KR" dirty="0"/>
              <a:t>(www.imbiz.co.kr)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ABD77-C639-40B0-9DFB-0D1FEF50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23564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4F376-6971-48EC-9D63-66185FB00E06}"/>
              </a:ext>
            </a:extLst>
          </p:cNvPr>
          <p:cNvSpPr txBox="1"/>
          <p:nvPr/>
        </p:nvSpPr>
        <p:spPr>
          <a:xfrm>
            <a:off x="2947979" y="1581792"/>
            <a:ext cx="631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/>
                </a:solidFill>
              </a:rPr>
              <a:t>파이썬</a:t>
            </a:r>
            <a:r>
              <a:rPr lang="en-US" altLang="ko-KR" sz="3200" dirty="0">
                <a:solidFill>
                  <a:schemeClr val="accent1"/>
                </a:solidFill>
              </a:rPr>
              <a:t>(Python)</a:t>
            </a:r>
            <a:r>
              <a:rPr lang="ko-KR" altLang="en-US" sz="3200" dirty="0">
                <a:solidFill>
                  <a:schemeClr val="accent1"/>
                </a:solidFill>
              </a:rPr>
              <a:t>으로 구현하는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8784-7E0A-4E44-A9B8-EDF0618EFB50}"/>
              </a:ext>
            </a:extLst>
          </p:cNvPr>
          <p:cNvSpPr txBox="1"/>
          <p:nvPr/>
        </p:nvSpPr>
        <p:spPr>
          <a:xfrm>
            <a:off x="2590673" y="2724389"/>
            <a:ext cx="70344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Linear Regression (I)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/>
              <p:nvPr/>
            </p:nvSpPr>
            <p:spPr>
              <a:xfrm>
                <a:off x="3280373" y="4358133"/>
                <a:ext cx="56258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rgbClr val="0070C0"/>
                    </a:solidFill>
                  </a:rPr>
                  <a:t>–</a:t>
                </a:r>
                <a:r>
                  <a:rPr lang="ko-KR" altLang="en-US" sz="2800" dirty="0">
                    <a:solidFill>
                      <a:srgbClr val="0070C0"/>
                    </a:solidFill>
                  </a:rPr>
                  <a:t> 오차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800" dirty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sz="2800" dirty="0">
                    <a:solidFill>
                      <a:srgbClr val="0070C0"/>
                    </a:solidFill>
                  </a:rPr>
                  <a:t>손실함수</a:t>
                </a:r>
                <a:r>
                  <a:rPr lang="en-US" altLang="ko-KR" sz="2800" dirty="0">
                    <a:solidFill>
                      <a:srgbClr val="0070C0"/>
                    </a:solidFill>
                  </a:rPr>
                  <a:t>(loss function)</a:t>
                </a:r>
                <a:r>
                  <a:rPr lang="ko-KR" alt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sz="2800" dirty="0">
                    <a:solidFill>
                      <a:srgbClr val="0070C0"/>
                    </a:solidFill>
                  </a:rPr>
                  <a:t>–</a:t>
                </a:r>
                <a:endParaRPr lang="ko-KR" alt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373" y="4358133"/>
                <a:ext cx="5625893" cy="523220"/>
              </a:xfrm>
              <a:prstGeom prst="rect">
                <a:avLst/>
              </a:prstGeom>
              <a:blipFill>
                <a:blip r:embed="rId2"/>
                <a:stretch>
                  <a:fillRect l="-2167" t="-12791" r="-975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647399D-10DF-4C7C-9411-B984EFADC23E}"/>
              </a:ext>
            </a:extLst>
          </p:cNvPr>
          <p:cNvSpPr txBox="1"/>
          <p:nvPr/>
        </p:nvSpPr>
        <p:spPr>
          <a:xfrm>
            <a:off x="4493051" y="5499434"/>
            <a:ext cx="3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아이엠알</a:t>
            </a:r>
            <a:r>
              <a:rPr lang="ko-KR" altLang="en-US" dirty="0"/>
              <a:t> </a:t>
            </a:r>
            <a:r>
              <a:rPr lang="en-US" altLang="ko-KR" dirty="0"/>
              <a:t>(www.imbiz.co.kr)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ABD77-C639-40B0-9DFB-0D1FEF50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5952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EB910-53C3-481F-8483-B3351D7B3156}"/>
              </a:ext>
            </a:extLst>
          </p:cNvPr>
          <p:cNvSpPr txBox="1"/>
          <p:nvPr/>
        </p:nvSpPr>
        <p:spPr>
          <a:xfrm>
            <a:off x="120159" y="142074"/>
            <a:ext cx="336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Unsupervised Learning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5D90C-955E-4F55-B755-ADAFC5313B0F}"/>
              </a:ext>
            </a:extLst>
          </p:cNvPr>
          <p:cNvSpPr txBox="1"/>
          <p:nvPr/>
        </p:nvSpPr>
        <p:spPr>
          <a:xfrm>
            <a:off x="225287" y="834887"/>
            <a:ext cx="220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FF0000"/>
                </a:solidFill>
              </a:rPr>
              <a:t>회귀</a:t>
            </a:r>
            <a:r>
              <a:rPr lang="en-US" altLang="ko-KR" dirty="0">
                <a:solidFill>
                  <a:srgbClr val="FF0000"/>
                </a:solidFill>
              </a:rPr>
              <a:t>(Regression)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509F7-6C49-4078-9475-7C13F84DB3F8}"/>
              </a:ext>
            </a:extLst>
          </p:cNvPr>
          <p:cNvSpPr txBox="1"/>
          <p:nvPr/>
        </p:nvSpPr>
        <p:spPr>
          <a:xfrm>
            <a:off x="589547" y="1316845"/>
            <a:ext cx="83726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Training Data</a:t>
            </a:r>
            <a:r>
              <a:rPr lang="ko-KR" altLang="en-US" dirty="0"/>
              <a:t>를 이용하여 데이터의 특성과 상관관계 등을 파악하고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 결과를 바탕으로 </a:t>
            </a:r>
            <a:r>
              <a:rPr lang="en-US" altLang="ko-KR" dirty="0"/>
              <a:t>Training Data</a:t>
            </a:r>
            <a:r>
              <a:rPr lang="ko-KR" altLang="en-US" dirty="0"/>
              <a:t>에 없는 미지의 데이터가 주어졌을 경우에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그 결과를 연속적인 </a:t>
            </a:r>
            <a:r>
              <a:rPr lang="en-US" altLang="ko-KR" dirty="0"/>
              <a:t>(</a:t>
            </a:r>
            <a:r>
              <a:rPr lang="ko-KR" altLang="en-US" dirty="0"/>
              <a:t>숫자</a:t>
            </a:r>
            <a:r>
              <a:rPr lang="en-US" altLang="ko-KR" dirty="0"/>
              <a:t>) </a:t>
            </a:r>
            <a:r>
              <a:rPr lang="ko-KR" altLang="en-US" dirty="0"/>
              <a:t>값으로 예측하는 것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600" dirty="0"/>
              <a:t> (</a:t>
            </a: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ko-KR" altLang="en-US" sz="1600" dirty="0"/>
              <a:t>공부시간과 시험성적 관계</a:t>
            </a:r>
            <a:r>
              <a:rPr lang="en-US" altLang="ko-KR" sz="1600" dirty="0"/>
              <a:t>, </a:t>
            </a:r>
            <a:r>
              <a:rPr lang="ko-KR" altLang="en-US" sz="1600" dirty="0"/>
              <a:t>집 평수와 집 가격 관계 등</a:t>
            </a:r>
            <a:endParaRPr lang="en-US" altLang="ko-KR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E7F687-9B75-4D9E-B45C-2BB0D3531A9A}"/>
              </a:ext>
            </a:extLst>
          </p:cNvPr>
          <p:cNvSpPr/>
          <p:nvPr/>
        </p:nvSpPr>
        <p:spPr>
          <a:xfrm>
            <a:off x="894525" y="5159470"/>
            <a:ext cx="1616766" cy="36497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Training Data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6ED202-8D81-4FF7-A0C4-5519D94B11F7}"/>
              </a:ext>
            </a:extLst>
          </p:cNvPr>
          <p:cNvSpPr/>
          <p:nvPr/>
        </p:nvSpPr>
        <p:spPr>
          <a:xfrm>
            <a:off x="5101039" y="3770306"/>
            <a:ext cx="1804128" cy="552346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Regression System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EA229B-D0C4-47B5-8B20-C4ACF5001986}"/>
              </a:ext>
            </a:extLst>
          </p:cNvPr>
          <p:cNvSpPr/>
          <p:nvPr/>
        </p:nvSpPr>
        <p:spPr>
          <a:xfrm>
            <a:off x="5574452" y="5945967"/>
            <a:ext cx="1016592" cy="28230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Test Data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7" name="화살표: 아래로 구부러짐 26">
            <a:extLst>
              <a:ext uri="{FF2B5EF4-FFF2-40B4-BE49-F238E27FC236}">
                <a16:creationId xmlns:a16="http://schemas.microsoft.com/office/drawing/2014/main" id="{33B4247F-8E26-44F9-8640-2EB074FC7BAF}"/>
              </a:ext>
            </a:extLst>
          </p:cNvPr>
          <p:cNvSpPr/>
          <p:nvPr/>
        </p:nvSpPr>
        <p:spPr>
          <a:xfrm>
            <a:off x="5310675" y="3211938"/>
            <a:ext cx="1384853" cy="399041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EABBB4-AF1B-4B90-B9F8-AA1FA6238B52}"/>
              </a:ext>
            </a:extLst>
          </p:cNvPr>
          <p:cNvSpPr txBox="1"/>
          <p:nvPr/>
        </p:nvSpPr>
        <p:spPr>
          <a:xfrm>
            <a:off x="3245396" y="3544650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C00CC"/>
                </a:solidFill>
              </a:rPr>
              <a:t>①</a:t>
            </a:r>
            <a:r>
              <a:rPr lang="en-US" altLang="ko-KR" dirty="0">
                <a:solidFill>
                  <a:srgbClr val="CC00CC"/>
                </a:solidFill>
              </a:rPr>
              <a:t> training</a:t>
            </a:r>
            <a:endParaRPr lang="ko-KR" altLang="en-US" dirty="0">
              <a:solidFill>
                <a:srgbClr val="CC00CC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E35181-3D2C-42B8-B7C3-0CB4D699C00A}"/>
              </a:ext>
            </a:extLst>
          </p:cNvPr>
          <p:cNvSpPr txBox="1"/>
          <p:nvPr/>
        </p:nvSpPr>
        <p:spPr>
          <a:xfrm>
            <a:off x="4918114" y="448197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C00CC"/>
                </a:solidFill>
              </a:rPr>
              <a:t>③</a:t>
            </a:r>
            <a:r>
              <a:rPr lang="en-US" altLang="ko-KR" dirty="0">
                <a:solidFill>
                  <a:srgbClr val="CC00CC"/>
                </a:solidFill>
              </a:rPr>
              <a:t> ask</a:t>
            </a:r>
            <a:endParaRPr lang="ko-KR" altLang="en-US" dirty="0">
              <a:solidFill>
                <a:srgbClr val="CC00CC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0166FB-ECB7-4A19-93F6-CAF4DDF1A673}"/>
              </a:ext>
            </a:extLst>
          </p:cNvPr>
          <p:cNvSpPr txBox="1"/>
          <p:nvPr/>
        </p:nvSpPr>
        <p:spPr>
          <a:xfrm>
            <a:off x="7350550" y="3544650"/>
            <a:ext cx="122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C00CC"/>
                </a:solidFill>
              </a:rPr>
              <a:t>④</a:t>
            </a:r>
            <a:r>
              <a:rPr lang="en-US" altLang="ko-KR" dirty="0">
                <a:solidFill>
                  <a:srgbClr val="CC00CC"/>
                </a:solidFill>
              </a:rPr>
              <a:t> predict</a:t>
            </a:r>
            <a:endParaRPr lang="ko-KR" altLang="en-US" dirty="0">
              <a:solidFill>
                <a:srgbClr val="CC00CC"/>
              </a:solidFill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34F01585-3E65-4500-8234-B3E57E1DF949}"/>
              </a:ext>
            </a:extLst>
          </p:cNvPr>
          <p:cNvSpPr/>
          <p:nvPr/>
        </p:nvSpPr>
        <p:spPr>
          <a:xfrm>
            <a:off x="3363251" y="3913982"/>
            <a:ext cx="1192696" cy="282307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3EFD67CA-38AF-44F8-AD44-136C8C5D12B1}"/>
              </a:ext>
            </a:extLst>
          </p:cNvPr>
          <p:cNvSpPr/>
          <p:nvPr/>
        </p:nvSpPr>
        <p:spPr>
          <a:xfrm>
            <a:off x="7463660" y="3873675"/>
            <a:ext cx="1192696" cy="282307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위쪽 32">
            <a:extLst>
              <a:ext uri="{FF2B5EF4-FFF2-40B4-BE49-F238E27FC236}">
                <a16:creationId xmlns:a16="http://schemas.microsoft.com/office/drawing/2014/main" id="{DDE414BA-9C19-4D32-A93A-681E369854AF}"/>
              </a:ext>
            </a:extLst>
          </p:cNvPr>
          <p:cNvSpPr/>
          <p:nvPr/>
        </p:nvSpPr>
        <p:spPr>
          <a:xfrm>
            <a:off x="5950226" y="4401093"/>
            <a:ext cx="218661" cy="431332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3B0242-2260-4F74-9EB2-619513520AEE}"/>
              </a:ext>
            </a:extLst>
          </p:cNvPr>
          <p:cNvSpPr txBox="1"/>
          <p:nvPr/>
        </p:nvSpPr>
        <p:spPr>
          <a:xfrm>
            <a:off x="5280235" y="2806817"/>
            <a:ext cx="13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C00CC"/>
                </a:solidFill>
              </a:rPr>
              <a:t>②</a:t>
            </a:r>
            <a:r>
              <a:rPr lang="en-US" altLang="ko-KR" dirty="0">
                <a:solidFill>
                  <a:srgbClr val="CC00CC"/>
                </a:solidFill>
              </a:rPr>
              <a:t> learning</a:t>
            </a:r>
            <a:endParaRPr lang="ko-KR" altLang="en-US" dirty="0">
              <a:solidFill>
                <a:srgbClr val="CC00CC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32E78D5-57AD-462A-8CD4-C559F9E55A49}"/>
              </a:ext>
            </a:extLst>
          </p:cNvPr>
          <p:cNvGrpSpPr/>
          <p:nvPr/>
        </p:nvGrpSpPr>
        <p:grpSpPr>
          <a:xfrm>
            <a:off x="5531123" y="4909858"/>
            <a:ext cx="1102039" cy="914856"/>
            <a:chOff x="5531123" y="4989370"/>
            <a:chExt cx="1102039" cy="914856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69A5E69-4179-488B-8A6B-DD3FEB61C940}"/>
                </a:ext>
              </a:extLst>
            </p:cNvPr>
            <p:cNvSpPr/>
            <p:nvPr/>
          </p:nvSpPr>
          <p:spPr>
            <a:xfrm>
              <a:off x="5533229" y="4989370"/>
              <a:ext cx="1099933" cy="23017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공부시간 </a:t>
              </a:r>
              <a:r>
                <a:rPr lang="en-US" altLang="ko-KR" sz="1400" dirty="0">
                  <a:solidFill>
                    <a:schemeClr val="tx1"/>
                  </a:solidFill>
                </a:rPr>
                <a:t>(x)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34F2EEA-8DC8-4C26-A863-81DD70176446}"/>
                </a:ext>
              </a:extLst>
            </p:cNvPr>
            <p:cNvSpPr/>
            <p:nvPr/>
          </p:nvSpPr>
          <p:spPr>
            <a:xfrm>
              <a:off x="5535138" y="5220864"/>
              <a:ext cx="1095917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55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B89FCBD-C1D3-44CF-9113-0ABD15499F28}"/>
                </a:ext>
              </a:extLst>
            </p:cNvPr>
            <p:cNvSpPr/>
            <p:nvPr/>
          </p:nvSpPr>
          <p:spPr>
            <a:xfrm>
              <a:off x="5531127" y="5451468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60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386984A-8E4D-409B-A0CE-0B0C4821C1F4}"/>
                </a:ext>
              </a:extLst>
            </p:cNvPr>
            <p:cNvSpPr/>
            <p:nvPr/>
          </p:nvSpPr>
          <p:spPr>
            <a:xfrm>
              <a:off x="5531123" y="5674055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78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FB5614E-7842-4438-91FB-9CD788D198F3}"/>
              </a:ext>
            </a:extLst>
          </p:cNvPr>
          <p:cNvSpPr/>
          <p:nvPr/>
        </p:nvSpPr>
        <p:spPr>
          <a:xfrm>
            <a:off x="344556" y="2804108"/>
            <a:ext cx="11363739" cy="355224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DF3B6CD-E68E-44AE-AF0F-FB2856BD992C}"/>
              </a:ext>
            </a:extLst>
          </p:cNvPr>
          <p:cNvGrpSpPr/>
          <p:nvPr/>
        </p:nvGrpSpPr>
        <p:grpSpPr>
          <a:xfrm>
            <a:off x="9109206" y="3478621"/>
            <a:ext cx="2199732" cy="916859"/>
            <a:chOff x="9109206" y="3478621"/>
            <a:chExt cx="2199732" cy="916859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B434F88-A1C6-4440-A854-E2F28362B97C}"/>
                </a:ext>
              </a:extLst>
            </p:cNvPr>
            <p:cNvSpPr/>
            <p:nvPr/>
          </p:nvSpPr>
          <p:spPr>
            <a:xfrm>
              <a:off x="9111312" y="3478621"/>
              <a:ext cx="1099933" cy="23017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공부시간 </a:t>
              </a:r>
              <a:r>
                <a:rPr lang="en-US" altLang="ko-KR" sz="1400" dirty="0">
                  <a:solidFill>
                    <a:schemeClr val="tx1"/>
                  </a:solidFill>
                </a:rPr>
                <a:t>(x)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584772A-C139-403E-B0E1-69EE6BBFDF28}"/>
                </a:ext>
              </a:extLst>
            </p:cNvPr>
            <p:cNvSpPr/>
            <p:nvPr/>
          </p:nvSpPr>
          <p:spPr>
            <a:xfrm>
              <a:off x="10207143" y="3479943"/>
              <a:ext cx="1099933" cy="23017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시험성적 </a:t>
              </a:r>
              <a:r>
                <a:rPr lang="en-US" altLang="ko-KR" sz="1400" dirty="0">
                  <a:solidFill>
                    <a:schemeClr val="tx1"/>
                  </a:solidFill>
                </a:rPr>
                <a:t>(t)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330AE32-2BA9-42C9-BC94-9F278151E6B8}"/>
                </a:ext>
              </a:extLst>
            </p:cNvPr>
            <p:cNvSpPr/>
            <p:nvPr/>
          </p:nvSpPr>
          <p:spPr>
            <a:xfrm>
              <a:off x="9113222" y="3710115"/>
              <a:ext cx="1096824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55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1DE19B3-6C22-48BC-BC8C-348CA309DE47}"/>
                </a:ext>
              </a:extLst>
            </p:cNvPr>
            <p:cNvSpPr/>
            <p:nvPr/>
          </p:nvSpPr>
          <p:spPr>
            <a:xfrm>
              <a:off x="10208046" y="3705467"/>
              <a:ext cx="1100892" cy="2321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??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E86D95F-928B-4B7B-B3A8-1E8969778267}"/>
                </a:ext>
              </a:extLst>
            </p:cNvPr>
            <p:cNvSpPr/>
            <p:nvPr/>
          </p:nvSpPr>
          <p:spPr>
            <a:xfrm>
              <a:off x="9109211" y="3940719"/>
              <a:ext cx="1100832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60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46B94DF0-1A98-4947-BB99-3195F3D414FA}"/>
                </a:ext>
              </a:extLst>
            </p:cNvPr>
            <p:cNvSpPr/>
            <p:nvPr/>
          </p:nvSpPr>
          <p:spPr>
            <a:xfrm>
              <a:off x="10211956" y="3938716"/>
              <a:ext cx="1094069" cy="2341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??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BE69891-210F-49C5-BD18-F9EA7A60369B}"/>
                </a:ext>
              </a:extLst>
            </p:cNvPr>
            <p:cNvSpPr/>
            <p:nvPr/>
          </p:nvSpPr>
          <p:spPr>
            <a:xfrm>
              <a:off x="9109206" y="4163306"/>
              <a:ext cx="1100832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78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DDEA158-07E2-4FEE-8A39-A9FF4A31FF35}"/>
                </a:ext>
              </a:extLst>
            </p:cNvPr>
            <p:cNvSpPr/>
            <p:nvPr/>
          </p:nvSpPr>
          <p:spPr>
            <a:xfrm>
              <a:off x="10211952" y="4165309"/>
              <a:ext cx="1094069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??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F0600A2-42B0-443E-B14F-E4E993D11D57}"/>
              </a:ext>
            </a:extLst>
          </p:cNvPr>
          <p:cNvSpPr/>
          <p:nvPr/>
        </p:nvSpPr>
        <p:spPr>
          <a:xfrm>
            <a:off x="10150026" y="3429000"/>
            <a:ext cx="1221744" cy="1036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1D71DF54-3A5B-4CDD-85E9-91F89F97F45B}"/>
              </a:ext>
            </a:extLst>
          </p:cNvPr>
          <p:cNvGrpSpPr/>
          <p:nvPr/>
        </p:nvGrpSpPr>
        <p:grpSpPr>
          <a:xfrm>
            <a:off x="649801" y="2931059"/>
            <a:ext cx="2305878" cy="1901366"/>
            <a:chOff x="987287" y="1378140"/>
            <a:chExt cx="2305878" cy="1736122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0B4DADC-A825-467B-837D-F3D8CE9ED033}"/>
                </a:ext>
              </a:extLst>
            </p:cNvPr>
            <p:cNvSpPr/>
            <p:nvPr/>
          </p:nvSpPr>
          <p:spPr>
            <a:xfrm>
              <a:off x="987287" y="1378140"/>
              <a:ext cx="2305878" cy="17361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FF9EE44F-E5E5-4653-B937-3D6583EE05B8}"/>
                </a:ext>
              </a:extLst>
            </p:cNvPr>
            <p:cNvSpPr/>
            <p:nvPr/>
          </p:nvSpPr>
          <p:spPr>
            <a:xfrm>
              <a:off x="1040732" y="1437774"/>
              <a:ext cx="1099933" cy="23017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공부시간 </a:t>
              </a:r>
              <a:r>
                <a:rPr lang="en-US" altLang="ko-KR" sz="1400" dirty="0">
                  <a:solidFill>
                    <a:schemeClr val="tx1"/>
                  </a:solidFill>
                </a:rPr>
                <a:t>(x)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8398FD95-A67E-4D3C-95B7-CFD87C0C5E38}"/>
                </a:ext>
              </a:extLst>
            </p:cNvPr>
            <p:cNvSpPr/>
            <p:nvPr/>
          </p:nvSpPr>
          <p:spPr>
            <a:xfrm>
              <a:off x="2136563" y="1439096"/>
              <a:ext cx="1099933" cy="23343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시험성적 </a:t>
              </a:r>
              <a:r>
                <a:rPr lang="en-US" altLang="ko-KR" sz="1400" dirty="0">
                  <a:solidFill>
                    <a:schemeClr val="tx1"/>
                  </a:solidFill>
                </a:rPr>
                <a:t>(t)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8CD03261-6FAE-4E48-90D3-F5E886D258B2}"/>
                </a:ext>
              </a:extLst>
            </p:cNvPr>
            <p:cNvSpPr/>
            <p:nvPr/>
          </p:nvSpPr>
          <p:spPr>
            <a:xfrm>
              <a:off x="1042642" y="1669268"/>
              <a:ext cx="1089957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9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594750CE-96DF-4B8A-BBC1-9A6696D36AEA}"/>
                </a:ext>
              </a:extLst>
            </p:cNvPr>
            <p:cNvSpPr/>
            <p:nvPr/>
          </p:nvSpPr>
          <p:spPr>
            <a:xfrm>
              <a:off x="2132599" y="1667265"/>
              <a:ext cx="1105759" cy="229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74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70F54AD0-874D-45F8-BF0C-EE630882019D}"/>
                </a:ext>
              </a:extLst>
            </p:cNvPr>
            <p:cNvSpPr/>
            <p:nvPr/>
          </p:nvSpPr>
          <p:spPr>
            <a:xfrm>
              <a:off x="1038630" y="1894603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5CEDF5CF-2021-4A4A-8090-A104784975B8}"/>
                </a:ext>
              </a:extLst>
            </p:cNvPr>
            <p:cNvSpPr/>
            <p:nvPr/>
          </p:nvSpPr>
          <p:spPr>
            <a:xfrm>
              <a:off x="2135512" y="1897869"/>
              <a:ext cx="1099933" cy="2341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81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0680F48-654B-41BD-8935-9BCE425B1A84}"/>
                </a:ext>
              </a:extLst>
            </p:cNvPr>
            <p:cNvSpPr/>
            <p:nvPr/>
          </p:nvSpPr>
          <p:spPr>
            <a:xfrm>
              <a:off x="1038626" y="2122459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A23BEE0-944B-4EC9-ABAC-19298A5FA4C1}"/>
                </a:ext>
              </a:extLst>
            </p:cNvPr>
            <p:cNvSpPr/>
            <p:nvPr/>
          </p:nvSpPr>
          <p:spPr>
            <a:xfrm>
              <a:off x="2135508" y="2124462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86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AC01293C-7B44-4AFB-B1BD-B059B2B17CF5}"/>
                </a:ext>
              </a:extLst>
            </p:cNvPr>
            <p:cNvSpPr/>
            <p:nvPr/>
          </p:nvSpPr>
          <p:spPr>
            <a:xfrm>
              <a:off x="1040631" y="2347047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27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5B16EFA-066F-47DE-B493-1937440E1BD9}"/>
                </a:ext>
              </a:extLst>
            </p:cNvPr>
            <p:cNvSpPr/>
            <p:nvPr/>
          </p:nvSpPr>
          <p:spPr>
            <a:xfrm>
              <a:off x="2133395" y="2349050"/>
              <a:ext cx="1104004" cy="23349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90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BC60B35-3FC7-4EA0-8C03-AA2D8FBA3E29}"/>
                </a:ext>
              </a:extLst>
            </p:cNvPr>
            <p:cNvSpPr/>
            <p:nvPr/>
          </p:nvSpPr>
          <p:spPr>
            <a:xfrm>
              <a:off x="1042635" y="2577653"/>
              <a:ext cx="1105125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32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F349700-0989-4FFE-AB88-16DC93B7DF3E}"/>
                </a:ext>
              </a:extLst>
            </p:cNvPr>
            <p:cNvSpPr/>
            <p:nvPr/>
          </p:nvSpPr>
          <p:spPr>
            <a:xfrm>
              <a:off x="2133507" y="2579656"/>
              <a:ext cx="1101934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88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DA7A3BC-2B11-4629-9576-827AF6B7BF5D}"/>
                </a:ext>
              </a:extLst>
            </p:cNvPr>
            <p:cNvSpPr/>
            <p:nvPr/>
          </p:nvSpPr>
          <p:spPr>
            <a:xfrm>
              <a:off x="1038630" y="2808257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37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7C9608EE-52D4-4A30-90D0-666183E560C0}"/>
                </a:ext>
              </a:extLst>
            </p:cNvPr>
            <p:cNvSpPr/>
            <p:nvPr/>
          </p:nvSpPr>
          <p:spPr>
            <a:xfrm>
              <a:off x="2135512" y="2810260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92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3711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C39BF5-BE5B-49AE-A4B6-B49E8A6EE999}"/>
              </a:ext>
            </a:extLst>
          </p:cNvPr>
          <p:cNvSpPr txBox="1"/>
          <p:nvPr/>
        </p:nvSpPr>
        <p:spPr>
          <a:xfrm>
            <a:off x="120159" y="142074"/>
            <a:ext cx="4743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regression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ko-KR" altLang="en-US" sz="2400" dirty="0">
                <a:solidFill>
                  <a:srgbClr val="7030A0"/>
                </a:solidFill>
              </a:rPr>
              <a:t>학습 </a:t>
            </a:r>
            <a:r>
              <a:rPr lang="en-US" altLang="ko-KR" sz="2400" dirty="0">
                <a:solidFill>
                  <a:srgbClr val="7030A0"/>
                </a:solidFill>
              </a:rPr>
              <a:t>(learning) </a:t>
            </a:r>
            <a:r>
              <a:rPr lang="ko-KR" altLang="en-US" sz="2400" dirty="0">
                <a:solidFill>
                  <a:srgbClr val="7030A0"/>
                </a:solidFill>
              </a:rPr>
              <a:t>개념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8BE970E-4AED-40E0-8C61-E4162E01420E}"/>
              </a:ext>
            </a:extLst>
          </p:cNvPr>
          <p:cNvSpPr/>
          <p:nvPr/>
        </p:nvSpPr>
        <p:spPr>
          <a:xfrm>
            <a:off x="1549893" y="1325044"/>
            <a:ext cx="2902572" cy="445953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학습데이터</a:t>
            </a:r>
            <a:r>
              <a:rPr lang="en-US" altLang="ko-KR" sz="1400" dirty="0">
                <a:solidFill>
                  <a:schemeClr val="tx1"/>
                </a:solidFill>
              </a:rPr>
              <a:t>(training data)</a:t>
            </a:r>
            <a:r>
              <a:rPr lang="ko-KR" altLang="en-US" sz="1400" dirty="0">
                <a:solidFill>
                  <a:schemeClr val="tx1"/>
                </a:solidFill>
              </a:rPr>
              <a:t>는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입력</a:t>
            </a:r>
            <a:r>
              <a:rPr lang="en-US" altLang="ko-KR" sz="1400" dirty="0">
                <a:solidFill>
                  <a:schemeClr val="tx1"/>
                </a:solidFill>
              </a:rPr>
              <a:t>(x)</a:t>
            </a:r>
            <a:r>
              <a:rPr lang="ko-KR" altLang="en-US" sz="1400" dirty="0">
                <a:solidFill>
                  <a:schemeClr val="tx1"/>
                </a:solidFill>
              </a:rPr>
              <a:t>인 공부시간에 비례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해서 출력</a:t>
            </a:r>
            <a:r>
              <a:rPr lang="en-US" altLang="ko-KR" sz="1400" dirty="0">
                <a:solidFill>
                  <a:schemeClr val="tx1"/>
                </a:solidFill>
              </a:rPr>
              <a:t>(y)</a:t>
            </a:r>
            <a:r>
              <a:rPr lang="ko-KR" altLang="en-US" sz="1400" dirty="0">
                <a:solidFill>
                  <a:schemeClr val="tx1"/>
                </a:solidFill>
              </a:rPr>
              <a:t>인 시험성적도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증가하는 경향이 있음</a:t>
            </a:r>
            <a:br>
              <a:rPr lang="en-US" altLang="ko-KR" sz="1400" dirty="0">
                <a:solidFill>
                  <a:schemeClr val="tx1"/>
                </a:solidFill>
              </a:rPr>
            </a:b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즉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입력</a:t>
            </a:r>
            <a:r>
              <a:rPr lang="en-US" altLang="ko-KR" sz="1400" dirty="0">
                <a:solidFill>
                  <a:schemeClr val="tx1"/>
                </a:solidFill>
              </a:rPr>
              <a:t>(x)</a:t>
            </a:r>
            <a:r>
              <a:rPr lang="ko-KR" altLang="en-US" sz="1400" dirty="0">
                <a:solidFill>
                  <a:schemeClr val="tx1"/>
                </a:solidFill>
              </a:rPr>
              <a:t>과 출력</a:t>
            </a:r>
            <a:r>
              <a:rPr lang="en-US" altLang="ko-KR" sz="1400" dirty="0">
                <a:solidFill>
                  <a:schemeClr val="tx1"/>
                </a:solidFill>
              </a:rPr>
              <a:t>(y)</a:t>
            </a:r>
            <a:r>
              <a:rPr lang="ko-KR" altLang="en-US" sz="1400" dirty="0">
                <a:solidFill>
                  <a:schemeClr val="tx1"/>
                </a:solidFill>
              </a:rPr>
              <a:t>은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y = </a:t>
            </a:r>
            <a:r>
              <a:rPr lang="en-US" altLang="ko-KR" sz="1400" dirty="0" err="1">
                <a:solidFill>
                  <a:schemeClr val="tx1"/>
                </a:solidFill>
              </a:rPr>
              <a:t>Wx</a:t>
            </a:r>
            <a:r>
              <a:rPr lang="en-US" altLang="ko-KR" sz="1400" dirty="0">
                <a:solidFill>
                  <a:schemeClr val="tx1"/>
                </a:solidFill>
              </a:rPr>
              <a:t> + b </a:t>
            </a:r>
            <a:r>
              <a:rPr lang="ko-KR" altLang="en-US" sz="1400" dirty="0">
                <a:solidFill>
                  <a:schemeClr val="tx1"/>
                </a:solidFill>
              </a:rPr>
              <a:t>형태로 나타낼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수 있음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9D3BFB-EBE0-43D8-9274-E172CEA2157B}"/>
              </a:ext>
            </a:extLst>
          </p:cNvPr>
          <p:cNvSpPr/>
          <p:nvPr/>
        </p:nvSpPr>
        <p:spPr>
          <a:xfrm>
            <a:off x="1549893" y="1649722"/>
            <a:ext cx="2902572" cy="206088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0F1431-A3CE-41ED-AB19-DA0069B9626B}"/>
              </a:ext>
            </a:extLst>
          </p:cNvPr>
          <p:cNvSpPr/>
          <p:nvPr/>
        </p:nvSpPr>
        <p:spPr>
          <a:xfrm>
            <a:off x="1549893" y="1321921"/>
            <a:ext cx="2902572" cy="327801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[step1] analyze training data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C48C6B4-6ED6-4A94-81E0-AA7AC495A500}"/>
              </a:ext>
            </a:extLst>
          </p:cNvPr>
          <p:cNvGrpSpPr/>
          <p:nvPr/>
        </p:nvGrpSpPr>
        <p:grpSpPr>
          <a:xfrm>
            <a:off x="6161658" y="1192691"/>
            <a:ext cx="4631971" cy="4909931"/>
            <a:chOff x="814663" y="1321921"/>
            <a:chExt cx="2902572" cy="4462653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4686044-0CEC-4672-BCAE-87DFB6731B4A}"/>
                </a:ext>
              </a:extLst>
            </p:cNvPr>
            <p:cNvSpPr/>
            <p:nvPr/>
          </p:nvSpPr>
          <p:spPr>
            <a:xfrm>
              <a:off x="814663" y="1325044"/>
              <a:ext cx="2902572" cy="445953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endParaRPr lang="en-US" altLang="ko-KR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chemeClr val="tx1"/>
                  </a:solidFill>
                </a:rPr>
                <a:t>①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 ②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 ③</a:t>
              </a:r>
              <a:r>
                <a:rPr lang="en-US" altLang="ko-KR" sz="1400" dirty="0">
                  <a:solidFill>
                    <a:schemeClr val="tx1"/>
                  </a:solidFill>
                </a:rPr>
                <a:t>,··· </a:t>
              </a:r>
              <a:r>
                <a:rPr lang="ko-KR" altLang="en-US" sz="1400" dirty="0">
                  <a:solidFill>
                    <a:schemeClr val="tx1"/>
                  </a:solidFill>
                </a:rPr>
                <a:t>등의 다양한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400" dirty="0">
                  <a:solidFill>
                    <a:schemeClr val="tx1"/>
                  </a:solidFill>
                </a:rPr>
                <a:t>y =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Wx</a:t>
              </a:r>
              <a:r>
                <a:rPr lang="en-US" altLang="ko-KR" sz="1400" dirty="0">
                  <a:solidFill>
                    <a:schemeClr val="tx1"/>
                  </a:solidFill>
                </a:rPr>
                <a:t> + b </a:t>
              </a:r>
              <a:r>
                <a:rPr lang="ko-KR" altLang="en-US" sz="1400" dirty="0">
                  <a:solidFill>
                    <a:schemeClr val="tx1"/>
                  </a:solidFill>
                </a:rPr>
                <a:t>직선 中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endParaRPr lang="en-US" altLang="ko-KR" sz="14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tx1"/>
                  </a:solidFill>
                </a:rPr>
                <a:t>training data</a:t>
              </a:r>
              <a:r>
                <a:rPr lang="ko-KR" altLang="en-US" sz="1400" dirty="0">
                  <a:solidFill>
                    <a:schemeClr val="tx1"/>
                  </a:solidFill>
                </a:rPr>
                <a:t>의 특성을 가장 잘 표현할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ko-KR" altLang="en-US" sz="1400" dirty="0">
                  <a:solidFill>
                    <a:schemeClr val="tx1"/>
                  </a:solidFill>
                </a:rPr>
                <a:t>수 있는 가중치 </a:t>
              </a:r>
              <a:r>
                <a:rPr lang="en-US" altLang="ko-KR" sz="1400" dirty="0">
                  <a:solidFill>
                    <a:schemeClr val="tx1"/>
                  </a:solidFill>
                </a:rPr>
                <a:t>W </a:t>
              </a:r>
              <a:r>
                <a:rPr lang="ko-KR" altLang="en-US" sz="1400" dirty="0">
                  <a:solidFill>
                    <a:schemeClr val="tx1"/>
                  </a:solidFill>
                </a:rPr>
                <a:t>기울기</a:t>
              </a:r>
              <a:r>
                <a:rPr lang="en-US" altLang="ko-KR" sz="1400" dirty="0">
                  <a:solidFill>
                    <a:schemeClr val="tx1"/>
                  </a:solidFill>
                </a:rPr>
                <a:t>),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ko-KR" altLang="en-US" sz="1400" dirty="0">
                  <a:solidFill>
                    <a:schemeClr val="tx1"/>
                  </a:solidFill>
                </a:rPr>
                <a:t>바이어스 </a:t>
              </a:r>
              <a:r>
                <a:rPr lang="en-US" altLang="ko-KR" sz="1400" dirty="0">
                  <a:solidFill>
                    <a:schemeClr val="tx1"/>
                  </a:solidFill>
                </a:rPr>
                <a:t>b (y</a:t>
              </a:r>
              <a:r>
                <a:rPr lang="ko-KR" altLang="en-US" sz="1400" dirty="0">
                  <a:solidFill>
                    <a:schemeClr val="tx1"/>
                  </a:solidFill>
                </a:rPr>
                <a:t>절편</a:t>
              </a:r>
              <a:r>
                <a:rPr lang="en-US" altLang="ko-KR" sz="1400" dirty="0">
                  <a:solidFill>
                    <a:schemeClr val="tx1"/>
                  </a:solidFill>
                </a:rPr>
                <a:t>)</a:t>
              </a:r>
              <a:r>
                <a:rPr lang="ko-KR" altLang="en-US" sz="1400" dirty="0">
                  <a:solidFill>
                    <a:schemeClr val="tx1"/>
                  </a:solidFill>
                </a:rPr>
                <a:t>를 찾는 것이 학습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400" dirty="0">
                  <a:solidFill>
                    <a:schemeClr val="tx1"/>
                  </a:solidFill>
                </a:rPr>
                <a:t>(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Learnin</a:t>
              </a:r>
              <a:r>
                <a:rPr lang="en-US" altLang="ko-KR" sz="1400" dirty="0">
                  <a:solidFill>
                    <a:schemeClr val="tx1"/>
                  </a:solidFill>
                </a:rPr>
                <a:t>) </a:t>
              </a:r>
              <a:r>
                <a:rPr lang="ko-KR" altLang="en-US" sz="1400" dirty="0">
                  <a:solidFill>
                    <a:schemeClr val="tx1"/>
                  </a:solidFill>
                </a:rPr>
                <a:t>개념임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D6A854E-C19D-4347-8C9D-FCC50775743D}"/>
                </a:ext>
              </a:extLst>
            </p:cNvPr>
            <p:cNvSpPr/>
            <p:nvPr/>
          </p:nvSpPr>
          <p:spPr>
            <a:xfrm>
              <a:off x="814663" y="1649722"/>
              <a:ext cx="2902572" cy="206088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23BA740-247F-4B7B-A046-9313C1B98B14}"/>
                </a:ext>
              </a:extLst>
            </p:cNvPr>
            <p:cNvSpPr/>
            <p:nvPr/>
          </p:nvSpPr>
          <p:spPr>
            <a:xfrm>
              <a:off x="814663" y="1321921"/>
              <a:ext cx="2902572" cy="327801"/>
            </a:xfrm>
            <a:prstGeom prst="rect">
              <a:avLst/>
            </a:prstGeom>
            <a:solidFill>
              <a:srgbClr val="FFFF0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[step2] find W and b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6AFE7C20-AC95-4C64-AEB6-79B462553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186" y="1649722"/>
            <a:ext cx="3372913" cy="205925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DDF5B5-AF76-4C22-8DEE-0B5A9164C4DA}"/>
              </a:ext>
            </a:extLst>
          </p:cNvPr>
          <p:cNvSpPr/>
          <p:nvPr/>
        </p:nvSpPr>
        <p:spPr>
          <a:xfrm>
            <a:off x="6363861" y="5426765"/>
            <a:ext cx="4227561" cy="5692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400" dirty="0">
                <a:solidFill>
                  <a:schemeClr val="tx1"/>
                </a:solidFill>
              </a:rPr>
              <a:t>※ </a:t>
            </a:r>
            <a:r>
              <a:rPr lang="ko-KR" altLang="en-US" sz="1400" dirty="0" err="1">
                <a:solidFill>
                  <a:schemeClr val="tx1"/>
                </a:solidFill>
              </a:rPr>
              <a:t>머신러닝에서는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기울기 </a:t>
            </a:r>
            <a:r>
              <a:rPr lang="en-US" altLang="ko-KR" sz="1400" dirty="0">
                <a:solidFill>
                  <a:schemeClr val="tx1"/>
                </a:solidFill>
              </a:rPr>
              <a:t>W</a:t>
            </a:r>
            <a:r>
              <a:rPr lang="ko-KR" altLang="en-US" sz="1400" dirty="0">
                <a:solidFill>
                  <a:schemeClr val="tx1"/>
                </a:solidFill>
              </a:rPr>
              <a:t>는 가중치</a:t>
            </a:r>
            <a:r>
              <a:rPr lang="en-US" altLang="ko-KR" sz="1400" dirty="0">
                <a:solidFill>
                  <a:schemeClr val="tx1"/>
                </a:solidFill>
              </a:rPr>
              <a:t>(weight),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   y </a:t>
            </a:r>
            <a:r>
              <a:rPr lang="ko-KR" altLang="en-US" sz="1400" dirty="0">
                <a:solidFill>
                  <a:schemeClr val="tx1"/>
                </a:solidFill>
              </a:rPr>
              <a:t>절편 </a:t>
            </a:r>
            <a:r>
              <a:rPr lang="en-US" altLang="ko-KR" sz="1400" dirty="0">
                <a:solidFill>
                  <a:schemeClr val="tx1"/>
                </a:solidFill>
              </a:rPr>
              <a:t>b </a:t>
            </a:r>
            <a:r>
              <a:rPr lang="ko-KR" altLang="en-US" sz="1400" dirty="0">
                <a:solidFill>
                  <a:schemeClr val="tx1"/>
                </a:solidFill>
              </a:rPr>
              <a:t>는 바이어스</a:t>
            </a:r>
            <a:r>
              <a:rPr lang="en-US" altLang="ko-KR" sz="1400" dirty="0">
                <a:solidFill>
                  <a:schemeClr val="tx1"/>
                </a:solidFill>
              </a:rPr>
              <a:t>(bias) </a:t>
            </a:r>
            <a:r>
              <a:rPr lang="ko-KR" altLang="en-US" sz="1400" dirty="0">
                <a:solidFill>
                  <a:schemeClr val="tx1"/>
                </a:solidFill>
              </a:rPr>
              <a:t>라고 함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37E2F38B-064A-4988-9BF9-E4361C713C72}"/>
              </a:ext>
            </a:extLst>
          </p:cNvPr>
          <p:cNvGrpSpPr/>
          <p:nvPr/>
        </p:nvGrpSpPr>
        <p:grpSpPr>
          <a:xfrm>
            <a:off x="1877847" y="1738771"/>
            <a:ext cx="2305878" cy="1899094"/>
            <a:chOff x="987287" y="1378140"/>
            <a:chExt cx="2305878" cy="1736122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6B73EF02-ECA5-48F7-8B51-AAFD7D65CA1D}"/>
                </a:ext>
              </a:extLst>
            </p:cNvPr>
            <p:cNvSpPr/>
            <p:nvPr/>
          </p:nvSpPr>
          <p:spPr>
            <a:xfrm>
              <a:off x="987287" y="1378140"/>
              <a:ext cx="2305878" cy="17361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343C4583-AFB8-429E-8AC2-397F32500122}"/>
                </a:ext>
              </a:extLst>
            </p:cNvPr>
            <p:cNvSpPr/>
            <p:nvPr/>
          </p:nvSpPr>
          <p:spPr>
            <a:xfrm>
              <a:off x="1040732" y="1437774"/>
              <a:ext cx="1099933" cy="23017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공부시간 </a:t>
              </a:r>
              <a:r>
                <a:rPr lang="en-US" altLang="ko-KR" sz="1400" dirty="0">
                  <a:solidFill>
                    <a:schemeClr val="tx1"/>
                  </a:solidFill>
                </a:rPr>
                <a:t>(x)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2DB1379-884D-4D51-940A-5E5CB919B6C7}"/>
                </a:ext>
              </a:extLst>
            </p:cNvPr>
            <p:cNvSpPr/>
            <p:nvPr/>
          </p:nvSpPr>
          <p:spPr>
            <a:xfrm>
              <a:off x="2136563" y="1439096"/>
              <a:ext cx="1099933" cy="23343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시험성적 </a:t>
              </a:r>
              <a:r>
                <a:rPr lang="en-US" altLang="ko-KR" sz="1400" dirty="0">
                  <a:solidFill>
                    <a:schemeClr val="tx1"/>
                  </a:solidFill>
                </a:rPr>
                <a:t>(t)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F20181C-2B73-464B-ACB3-FBFA9E791296}"/>
                </a:ext>
              </a:extLst>
            </p:cNvPr>
            <p:cNvSpPr/>
            <p:nvPr/>
          </p:nvSpPr>
          <p:spPr>
            <a:xfrm>
              <a:off x="1042642" y="1669268"/>
              <a:ext cx="1094824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9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A8A3B49-B94B-4AD9-919C-D1291BF70D37}"/>
                </a:ext>
              </a:extLst>
            </p:cNvPr>
            <p:cNvSpPr/>
            <p:nvPr/>
          </p:nvSpPr>
          <p:spPr>
            <a:xfrm>
              <a:off x="2137466" y="1667265"/>
              <a:ext cx="1100892" cy="229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74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3A77C0FE-287C-4D9A-B288-C0C1F1F489A3}"/>
                </a:ext>
              </a:extLst>
            </p:cNvPr>
            <p:cNvSpPr/>
            <p:nvPr/>
          </p:nvSpPr>
          <p:spPr>
            <a:xfrm>
              <a:off x="1045208" y="1894603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F31B5D-0E25-4FB6-AD9A-A0CB11421C6E}"/>
                </a:ext>
              </a:extLst>
            </p:cNvPr>
            <p:cNvSpPr/>
            <p:nvPr/>
          </p:nvSpPr>
          <p:spPr>
            <a:xfrm>
              <a:off x="2142090" y="1897869"/>
              <a:ext cx="1099933" cy="2341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81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36A7016-9609-482B-8481-54B99FA6A4D1}"/>
                </a:ext>
              </a:extLst>
            </p:cNvPr>
            <p:cNvSpPr/>
            <p:nvPr/>
          </p:nvSpPr>
          <p:spPr>
            <a:xfrm>
              <a:off x="1045204" y="2122459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0C8C93B-F72D-4CB9-80CD-73960BB7E3AC}"/>
                </a:ext>
              </a:extLst>
            </p:cNvPr>
            <p:cNvSpPr/>
            <p:nvPr/>
          </p:nvSpPr>
          <p:spPr>
            <a:xfrm>
              <a:off x="2142086" y="2124462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86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3741AB36-C9AE-4344-89A1-BB34D99355FE}"/>
                </a:ext>
              </a:extLst>
            </p:cNvPr>
            <p:cNvSpPr/>
            <p:nvPr/>
          </p:nvSpPr>
          <p:spPr>
            <a:xfrm>
              <a:off x="1040631" y="2347047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27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E8DC8DE8-E18A-4C10-98B5-C24072417564}"/>
                </a:ext>
              </a:extLst>
            </p:cNvPr>
            <p:cNvSpPr/>
            <p:nvPr/>
          </p:nvSpPr>
          <p:spPr>
            <a:xfrm>
              <a:off x="2137465" y="2349050"/>
              <a:ext cx="1099933" cy="23349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90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88011D1-D3BF-4348-81F3-FAB0CE6E555E}"/>
                </a:ext>
              </a:extLst>
            </p:cNvPr>
            <p:cNvSpPr/>
            <p:nvPr/>
          </p:nvSpPr>
          <p:spPr>
            <a:xfrm>
              <a:off x="1042635" y="2577653"/>
              <a:ext cx="1105125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32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59D562F-B6ED-47EB-BDFC-9DCCB20ACDB4}"/>
                </a:ext>
              </a:extLst>
            </p:cNvPr>
            <p:cNvSpPr/>
            <p:nvPr/>
          </p:nvSpPr>
          <p:spPr>
            <a:xfrm>
              <a:off x="2140085" y="2579656"/>
              <a:ext cx="1101934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88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7BB225-2B6E-485A-A62D-58BED55FB302}"/>
                </a:ext>
              </a:extLst>
            </p:cNvPr>
            <p:cNvSpPr/>
            <p:nvPr/>
          </p:nvSpPr>
          <p:spPr>
            <a:xfrm>
              <a:off x="1045208" y="2808257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37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D2405E6F-A097-4BCA-A2C3-710EE13B58F8}"/>
                </a:ext>
              </a:extLst>
            </p:cNvPr>
            <p:cNvSpPr/>
            <p:nvPr/>
          </p:nvSpPr>
          <p:spPr>
            <a:xfrm>
              <a:off x="2142090" y="2810260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92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4544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EC8EFD-A718-4621-B34F-56DEC99160FD}"/>
              </a:ext>
            </a:extLst>
          </p:cNvPr>
          <p:cNvSpPr txBox="1"/>
          <p:nvPr/>
        </p:nvSpPr>
        <p:spPr>
          <a:xfrm>
            <a:off x="120159" y="142074"/>
            <a:ext cx="844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regression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ko-KR" altLang="en-US" sz="2400" dirty="0">
                <a:solidFill>
                  <a:srgbClr val="7030A0"/>
                </a:solidFill>
              </a:rPr>
              <a:t>오차</a:t>
            </a:r>
            <a:r>
              <a:rPr lang="en-US" altLang="ko-KR" sz="2400" dirty="0">
                <a:solidFill>
                  <a:srgbClr val="7030A0"/>
                </a:solidFill>
              </a:rPr>
              <a:t>(error), </a:t>
            </a:r>
            <a:r>
              <a:rPr lang="ko-KR" altLang="en-US" sz="2400" dirty="0">
                <a:solidFill>
                  <a:srgbClr val="7030A0"/>
                </a:solidFill>
              </a:rPr>
              <a:t>가중치</a:t>
            </a:r>
            <a:r>
              <a:rPr lang="en-US" altLang="ko-KR" sz="2400" dirty="0">
                <a:solidFill>
                  <a:srgbClr val="7030A0"/>
                </a:solidFill>
              </a:rPr>
              <a:t>(weight) W, </a:t>
            </a:r>
            <a:r>
              <a:rPr lang="ko-KR" altLang="en-US" sz="2400" dirty="0">
                <a:solidFill>
                  <a:srgbClr val="7030A0"/>
                </a:solidFill>
              </a:rPr>
              <a:t>바이어스</a:t>
            </a:r>
            <a:r>
              <a:rPr lang="en-US" altLang="ko-KR" sz="2400" dirty="0">
                <a:solidFill>
                  <a:srgbClr val="7030A0"/>
                </a:solidFill>
              </a:rPr>
              <a:t>(bias) b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ABA424-79F7-4CBF-A1A0-51DB252E1B5D}"/>
              </a:ext>
            </a:extLst>
          </p:cNvPr>
          <p:cNvSpPr/>
          <p:nvPr/>
        </p:nvSpPr>
        <p:spPr>
          <a:xfrm>
            <a:off x="1486034" y="747091"/>
            <a:ext cx="9253331" cy="257920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72CE93-D57E-4500-8790-41B558A9F447}"/>
              </a:ext>
            </a:extLst>
          </p:cNvPr>
          <p:cNvGrpSpPr/>
          <p:nvPr/>
        </p:nvGrpSpPr>
        <p:grpSpPr>
          <a:xfrm>
            <a:off x="1774099" y="944266"/>
            <a:ext cx="2305878" cy="2167538"/>
            <a:chOff x="987287" y="1378140"/>
            <a:chExt cx="2305878" cy="173612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DCA0C98-208D-47CE-907B-B4B79EA561FE}"/>
                </a:ext>
              </a:extLst>
            </p:cNvPr>
            <p:cNvSpPr/>
            <p:nvPr/>
          </p:nvSpPr>
          <p:spPr>
            <a:xfrm>
              <a:off x="987287" y="1378140"/>
              <a:ext cx="2305878" cy="17361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17DDE16-4B4B-4CFB-B0B0-E7D6D6AD1D13}"/>
                </a:ext>
              </a:extLst>
            </p:cNvPr>
            <p:cNvSpPr/>
            <p:nvPr/>
          </p:nvSpPr>
          <p:spPr>
            <a:xfrm>
              <a:off x="1040732" y="1437774"/>
              <a:ext cx="1099933" cy="23017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공부시간 </a:t>
              </a:r>
              <a:r>
                <a:rPr lang="en-US" altLang="ko-KR" sz="1400" dirty="0">
                  <a:solidFill>
                    <a:schemeClr val="tx1"/>
                  </a:solidFill>
                </a:rPr>
                <a:t>(x)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2A6D4E9-3F9D-4194-9B19-5541A9654849}"/>
                </a:ext>
              </a:extLst>
            </p:cNvPr>
            <p:cNvSpPr/>
            <p:nvPr/>
          </p:nvSpPr>
          <p:spPr>
            <a:xfrm>
              <a:off x="2136563" y="1439096"/>
              <a:ext cx="1099933" cy="23343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시험성적 </a:t>
              </a:r>
              <a:r>
                <a:rPr lang="en-US" altLang="ko-KR" sz="1400" dirty="0">
                  <a:solidFill>
                    <a:schemeClr val="tx1"/>
                  </a:solidFill>
                </a:rPr>
                <a:t>(t)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1FC2D01-DF80-47DC-A1E6-994DC300A50C}"/>
                </a:ext>
              </a:extLst>
            </p:cNvPr>
            <p:cNvSpPr/>
            <p:nvPr/>
          </p:nvSpPr>
          <p:spPr>
            <a:xfrm>
              <a:off x="1042642" y="1669268"/>
              <a:ext cx="1094824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9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37AC692-B334-4E3D-9144-3CD2041ED8C4}"/>
                </a:ext>
              </a:extLst>
            </p:cNvPr>
            <p:cNvSpPr/>
            <p:nvPr/>
          </p:nvSpPr>
          <p:spPr>
            <a:xfrm>
              <a:off x="2137466" y="1667265"/>
              <a:ext cx="1100892" cy="229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74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E544BDD-0727-4627-BC88-F3ACD71A9CB0}"/>
                </a:ext>
              </a:extLst>
            </p:cNvPr>
            <p:cNvSpPr/>
            <p:nvPr/>
          </p:nvSpPr>
          <p:spPr>
            <a:xfrm>
              <a:off x="1045208" y="1894603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3505E01-4DFB-480D-B0A8-7A189417A861}"/>
                </a:ext>
              </a:extLst>
            </p:cNvPr>
            <p:cNvSpPr/>
            <p:nvPr/>
          </p:nvSpPr>
          <p:spPr>
            <a:xfrm>
              <a:off x="2142090" y="1897869"/>
              <a:ext cx="1099933" cy="2341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81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C9B534-B853-41AC-AEE2-B2F6BE316488}"/>
                </a:ext>
              </a:extLst>
            </p:cNvPr>
            <p:cNvSpPr/>
            <p:nvPr/>
          </p:nvSpPr>
          <p:spPr>
            <a:xfrm>
              <a:off x="1045204" y="2122459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FB5EC74-C4FE-4FBE-AB80-DC2DFBAC2C51}"/>
                </a:ext>
              </a:extLst>
            </p:cNvPr>
            <p:cNvSpPr/>
            <p:nvPr/>
          </p:nvSpPr>
          <p:spPr>
            <a:xfrm>
              <a:off x="2142086" y="2124462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86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1B435F0-57C9-482C-AE5F-AAE0F3B96D37}"/>
                </a:ext>
              </a:extLst>
            </p:cNvPr>
            <p:cNvSpPr/>
            <p:nvPr/>
          </p:nvSpPr>
          <p:spPr>
            <a:xfrm>
              <a:off x="1040631" y="2347047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27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28571D4-05EE-4500-950A-E4DD9DB936B4}"/>
                </a:ext>
              </a:extLst>
            </p:cNvPr>
            <p:cNvSpPr/>
            <p:nvPr/>
          </p:nvSpPr>
          <p:spPr>
            <a:xfrm>
              <a:off x="2137465" y="2349050"/>
              <a:ext cx="1099933" cy="23349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90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3C8350-6309-4162-B019-58B336324274}"/>
                </a:ext>
              </a:extLst>
            </p:cNvPr>
            <p:cNvSpPr/>
            <p:nvPr/>
          </p:nvSpPr>
          <p:spPr>
            <a:xfrm>
              <a:off x="1042635" y="2577653"/>
              <a:ext cx="1105125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32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07FF9A9-CCAA-411A-9EAC-F0B1EDC9A2FB}"/>
                </a:ext>
              </a:extLst>
            </p:cNvPr>
            <p:cNvSpPr/>
            <p:nvPr/>
          </p:nvSpPr>
          <p:spPr>
            <a:xfrm>
              <a:off x="2140085" y="2579656"/>
              <a:ext cx="1101934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88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6887338-D77D-408D-A077-4C6691DA1C85}"/>
                </a:ext>
              </a:extLst>
            </p:cNvPr>
            <p:cNvSpPr/>
            <p:nvPr/>
          </p:nvSpPr>
          <p:spPr>
            <a:xfrm>
              <a:off x="1045208" y="2808257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37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444FC31-914B-47FC-AF6B-B99234F9EE2A}"/>
                </a:ext>
              </a:extLst>
            </p:cNvPr>
            <p:cNvSpPr/>
            <p:nvPr/>
          </p:nvSpPr>
          <p:spPr>
            <a:xfrm>
              <a:off x="2142090" y="2810260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92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9DCD8E9B-7ABE-45FA-A5F9-5828CA15D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824" y="944266"/>
            <a:ext cx="4567539" cy="2167539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E132EAB5-4D54-43BD-B0F4-420EA93F365E}"/>
              </a:ext>
            </a:extLst>
          </p:cNvPr>
          <p:cNvSpPr/>
          <p:nvPr/>
        </p:nvSpPr>
        <p:spPr>
          <a:xfrm>
            <a:off x="4364811" y="1789850"/>
            <a:ext cx="1186070" cy="3710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FC9201-3B9C-4802-A363-4CAA26F8BC50}"/>
              </a:ext>
            </a:extLst>
          </p:cNvPr>
          <p:cNvSpPr txBox="1"/>
          <p:nvPr/>
        </p:nvSpPr>
        <p:spPr>
          <a:xfrm>
            <a:off x="4239027" y="1462329"/>
            <a:ext cx="1437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오차</a:t>
            </a:r>
            <a:r>
              <a:rPr lang="en-US" altLang="ko-KR" sz="1200" dirty="0">
                <a:solidFill>
                  <a:srgbClr val="FF0000"/>
                </a:solidFill>
              </a:rPr>
              <a:t>(error) = t - y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86CC2B0-AE4B-4B78-A164-BD9FCB8DE8A2}"/>
              </a:ext>
            </a:extLst>
          </p:cNvPr>
          <p:cNvGrpSpPr/>
          <p:nvPr/>
        </p:nvGrpSpPr>
        <p:grpSpPr>
          <a:xfrm>
            <a:off x="1486035" y="3536675"/>
            <a:ext cx="9255954" cy="2720285"/>
            <a:chOff x="367747" y="3636065"/>
            <a:chExt cx="9255954" cy="2720285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C9539F1-E013-4BAC-A90B-EA5E03834A4F}"/>
                </a:ext>
              </a:extLst>
            </p:cNvPr>
            <p:cNvSpPr/>
            <p:nvPr/>
          </p:nvSpPr>
          <p:spPr>
            <a:xfrm>
              <a:off x="367747" y="3636065"/>
              <a:ext cx="9253331" cy="272028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altLang="ko-KR" sz="1400" dirty="0">
                  <a:solidFill>
                    <a:schemeClr val="tx1"/>
                  </a:solidFill>
                </a:rPr>
                <a:t>training data</a:t>
              </a:r>
              <a:r>
                <a:rPr lang="ko-KR" altLang="en-US" sz="1400" dirty="0">
                  <a:solidFill>
                    <a:schemeClr val="tx1"/>
                  </a:solidFill>
                </a:rPr>
                <a:t>의 정답</a:t>
              </a:r>
              <a:r>
                <a:rPr lang="en-US" altLang="ko-KR" sz="1400" dirty="0">
                  <a:solidFill>
                    <a:schemeClr val="tx1"/>
                  </a:solidFill>
                </a:rPr>
                <a:t>(t)</a:t>
              </a:r>
              <a:r>
                <a:rPr lang="ko-KR" altLang="en-US" sz="1400" dirty="0">
                  <a:solidFill>
                    <a:schemeClr val="tx1"/>
                  </a:solidFill>
                </a:rPr>
                <a:t>과 직선 </a:t>
              </a:r>
              <a:r>
                <a:rPr lang="en-US" altLang="ko-KR" sz="1400" dirty="0">
                  <a:solidFill>
                    <a:schemeClr val="tx1"/>
                  </a:solidFill>
                </a:rPr>
                <a:t>y =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Wx+b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</a:rPr>
                <a:t>값의 차이인 오차</a:t>
              </a:r>
              <a:r>
                <a:rPr lang="en-US" altLang="ko-KR" sz="1400" dirty="0">
                  <a:solidFill>
                    <a:schemeClr val="tx1"/>
                  </a:solidFill>
                </a:rPr>
                <a:t>(error)</a:t>
              </a:r>
              <a:r>
                <a:rPr lang="ko-KR" altLang="en-US" sz="1400" dirty="0">
                  <a:solidFill>
                    <a:schemeClr val="tx1"/>
                  </a:solidFill>
                </a:rPr>
                <a:t>는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ko-KR" altLang="en-US" sz="1400" dirty="0">
                  <a:solidFill>
                    <a:srgbClr val="FF0000"/>
                  </a:solidFill>
                </a:rPr>
                <a:t>오차</a:t>
              </a:r>
              <a:r>
                <a:rPr lang="en-US" altLang="ko-KR" sz="1400" dirty="0">
                  <a:solidFill>
                    <a:srgbClr val="FF0000"/>
                  </a:solidFill>
                </a:rPr>
                <a:t>(error) = t – y = t – (</a:t>
              </a:r>
              <a:r>
                <a:rPr lang="en-US" altLang="ko-KR" sz="1400" dirty="0" err="1">
                  <a:solidFill>
                    <a:srgbClr val="FF0000"/>
                  </a:solidFill>
                </a:rPr>
                <a:t>Wx+b</a:t>
              </a:r>
              <a:r>
                <a:rPr lang="en-US" altLang="ko-KR" sz="1400" dirty="0">
                  <a:solidFill>
                    <a:srgbClr val="FF0000"/>
                  </a:solidFill>
                </a:rPr>
                <a:t>) </a:t>
              </a:r>
              <a:r>
                <a:rPr lang="ko-KR" altLang="en-US" sz="1400" dirty="0">
                  <a:solidFill>
                    <a:srgbClr val="FF0000"/>
                  </a:solidFill>
                </a:rPr>
                <a:t>으로 계산되며</a:t>
              </a:r>
              <a:r>
                <a:rPr lang="en-US" altLang="ko-KR" sz="1400" dirty="0">
                  <a:solidFill>
                    <a:srgbClr val="FF0000"/>
                  </a:solidFill>
                </a:rPr>
                <a:t>,</a:t>
              </a:r>
              <a:br>
                <a:rPr lang="en-US" altLang="ko-KR" sz="1400" dirty="0">
                  <a:solidFill>
                    <a:srgbClr val="FF0000"/>
                  </a:solidFill>
                </a:rPr>
              </a:b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ko-KR" altLang="en-US" sz="1400" dirty="0">
                  <a:solidFill>
                    <a:schemeClr val="tx1"/>
                  </a:solidFill>
                </a:rPr>
                <a:t>오차가 크다면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</a:rPr>
                <a:t>우리가 임의로 설정한 직선의 가중치와 바이어스 값이 잘못된 것이고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ko-KR" altLang="en-US" sz="1400" dirty="0">
                  <a:solidFill>
                    <a:srgbClr val="FF0000"/>
                  </a:solidFill>
                </a:rPr>
                <a:t>오</a:t>
              </a:r>
              <a:br>
                <a:rPr lang="en-US" altLang="ko-KR" sz="1400" dirty="0">
                  <a:solidFill>
                    <a:srgbClr val="FF0000"/>
                  </a:solidFill>
                </a:rPr>
              </a:br>
              <a:r>
                <a:rPr lang="ko-KR" altLang="en-US" sz="1400" dirty="0">
                  <a:solidFill>
                    <a:srgbClr val="FF0000"/>
                  </a:solidFill>
                </a:rPr>
                <a:t>차가 작다면</a:t>
              </a:r>
              <a:r>
                <a:rPr lang="ko-KR" altLang="en-US" sz="1400" dirty="0">
                  <a:solidFill>
                    <a:schemeClr val="tx1"/>
                  </a:solidFill>
                </a:rPr>
                <a:t> 직선의 가중치와 바이어스 값이 잘 된 것이기 때문에 </a:t>
              </a:r>
              <a:r>
                <a:rPr lang="ko-KR" altLang="en-US" sz="1400" dirty="0">
                  <a:solidFill>
                    <a:srgbClr val="FF0000"/>
                  </a:solidFill>
                </a:rPr>
                <a:t>미래 값 예측도 정확할</a:t>
              </a:r>
              <a:br>
                <a:rPr lang="en-US" altLang="ko-KR" sz="1400" dirty="0">
                  <a:solidFill>
                    <a:srgbClr val="FF0000"/>
                  </a:solidFill>
                </a:rPr>
              </a:br>
              <a:r>
                <a:rPr lang="ko-KR" altLang="en-US" sz="1400" dirty="0">
                  <a:solidFill>
                    <a:srgbClr val="FF0000"/>
                  </a:solidFill>
                </a:rPr>
                <a:t>수 있다고 예상할 수 있음</a:t>
              </a:r>
              <a:r>
                <a:rPr lang="en-US" altLang="ko-KR" sz="1400" dirty="0">
                  <a:solidFill>
                    <a:srgbClr val="FF0000"/>
                  </a:solidFill>
                </a:rPr>
                <a:t> </a:t>
              </a:r>
              <a:endParaRPr lang="ko-KR" alt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0113EE1-3A01-42A0-9A3E-829A48BCB0EF}"/>
                </a:ext>
              </a:extLst>
            </p:cNvPr>
            <p:cNvSpPr/>
            <p:nvPr/>
          </p:nvSpPr>
          <p:spPr>
            <a:xfrm>
              <a:off x="367747" y="5409946"/>
              <a:ext cx="9255954" cy="94640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sz="1400" dirty="0" err="1">
                  <a:solidFill>
                    <a:srgbClr val="FF0000"/>
                  </a:solidFill>
                </a:rPr>
                <a:t>머신러닝의</a:t>
              </a:r>
              <a:r>
                <a:rPr lang="ko-KR" altLang="en-US" sz="1400" dirty="0">
                  <a:solidFill>
                    <a:srgbClr val="FF0000"/>
                  </a:solidFill>
                </a:rPr>
                <a:t> </a:t>
              </a:r>
              <a:r>
                <a:rPr lang="en-US" altLang="ko-KR" sz="1400" dirty="0">
                  <a:solidFill>
                    <a:srgbClr val="FF0000"/>
                  </a:solidFill>
                </a:rPr>
                <a:t>regression </a:t>
              </a:r>
              <a:r>
                <a:rPr lang="ko-KR" altLang="en-US" sz="1400" dirty="0">
                  <a:solidFill>
                    <a:srgbClr val="FF0000"/>
                  </a:solidFill>
                </a:rPr>
                <a:t>시스템은</a:t>
              </a:r>
              <a:r>
                <a:rPr lang="en-US" altLang="ko-KR" sz="1400" dirty="0">
                  <a:solidFill>
                    <a:srgbClr val="FF0000"/>
                  </a:solidFill>
                </a:rPr>
                <a:t>,</a:t>
              </a:r>
              <a:br>
                <a:rPr lang="en-US" altLang="ko-KR" sz="1400" dirty="0">
                  <a:solidFill>
                    <a:srgbClr val="FF0000"/>
                  </a:solidFill>
                </a:rPr>
              </a:br>
              <a:br>
                <a:rPr lang="en-US" altLang="ko-KR" sz="1400" dirty="0">
                  <a:solidFill>
                    <a:srgbClr val="FF0000"/>
                  </a:solidFill>
                </a:rPr>
              </a:br>
              <a:r>
                <a:rPr lang="ko-KR" altLang="en-US" sz="1400" dirty="0">
                  <a:solidFill>
                    <a:srgbClr val="FF0000"/>
                  </a:solidFill>
                </a:rPr>
                <a:t>모든 데이터의 오차</a:t>
              </a:r>
              <a:r>
                <a:rPr lang="en-US" altLang="ko-KR" sz="1400" dirty="0">
                  <a:solidFill>
                    <a:srgbClr val="FF0000"/>
                  </a:solidFill>
                </a:rPr>
                <a:t>(error) = t – y = t – (</a:t>
              </a:r>
              <a:r>
                <a:rPr lang="en-US" altLang="ko-KR" sz="1400" dirty="0" err="1">
                  <a:solidFill>
                    <a:srgbClr val="FF0000"/>
                  </a:solidFill>
                </a:rPr>
                <a:t>Wx+b</a:t>
              </a:r>
              <a:r>
                <a:rPr lang="en-US" altLang="ko-KR" sz="1400" dirty="0">
                  <a:solidFill>
                    <a:srgbClr val="FF0000"/>
                  </a:solidFill>
                </a:rPr>
                <a:t>)</a:t>
              </a:r>
              <a:r>
                <a:rPr lang="ko-KR" altLang="en-US" sz="1400" dirty="0">
                  <a:solidFill>
                    <a:srgbClr val="FF0000"/>
                  </a:solidFill>
                </a:rPr>
                <a:t>의 합이 최소가 </a:t>
              </a:r>
              <a:r>
                <a:rPr lang="ko-KR" altLang="en-US" sz="1400" dirty="0" err="1">
                  <a:solidFill>
                    <a:srgbClr val="FF0000"/>
                  </a:solidFill>
                </a:rPr>
                <a:t>되서</a:t>
              </a:r>
              <a:r>
                <a:rPr lang="en-US" altLang="ko-KR" sz="1400" dirty="0">
                  <a:solidFill>
                    <a:srgbClr val="FF0000"/>
                  </a:solidFill>
                </a:rPr>
                <a:t>,</a:t>
              </a:r>
              <a:br>
                <a:rPr lang="en-US" altLang="ko-KR" sz="1400" dirty="0">
                  <a:solidFill>
                    <a:srgbClr val="FF0000"/>
                  </a:solidFill>
                </a:rPr>
              </a:br>
              <a:r>
                <a:rPr lang="ko-KR" altLang="en-US" sz="1400" dirty="0">
                  <a:solidFill>
                    <a:srgbClr val="FF0000"/>
                  </a:solidFill>
                </a:rPr>
                <a:t>미래 값을 잘 예측할 수 있는 가중치 </a:t>
              </a:r>
              <a:r>
                <a:rPr lang="en-US" altLang="ko-KR" sz="1400" dirty="0">
                  <a:solidFill>
                    <a:srgbClr val="FF0000"/>
                  </a:solidFill>
                </a:rPr>
                <a:t>W</a:t>
              </a:r>
              <a:r>
                <a:rPr lang="ko-KR" altLang="en-US" sz="1400" dirty="0">
                  <a:solidFill>
                    <a:srgbClr val="FF0000"/>
                  </a:solidFill>
                </a:rPr>
                <a:t>와 바이어스 </a:t>
              </a:r>
              <a:r>
                <a:rPr lang="en-US" altLang="ko-KR" sz="1400" dirty="0">
                  <a:solidFill>
                    <a:srgbClr val="FF0000"/>
                  </a:solidFill>
                </a:rPr>
                <a:t>b </a:t>
              </a:r>
              <a:r>
                <a:rPr lang="ko-KR" altLang="en-US" sz="1400" dirty="0">
                  <a:solidFill>
                    <a:srgbClr val="FF0000"/>
                  </a:solidFill>
                </a:rPr>
                <a:t>값을 찾아야함</a:t>
              </a:r>
            </a:p>
          </p:txBody>
        </p:sp>
      </p:grp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F28C7BEB-EBE6-4581-8755-68709B6E477F}"/>
              </a:ext>
            </a:extLst>
          </p:cNvPr>
          <p:cNvSpPr/>
          <p:nvPr/>
        </p:nvSpPr>
        <p:spPr>
          <a:xfrm>
            <a:off x="5190018" y="4956313"/>
            <a:ext cx="288235" cy="2981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9658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FDC4F-3016-489C-831A-FAD67327C309}"/>
              </a:ext>
            </a:extLst>
          </p:cNvPr>
          <p:cNvSpPr txBox="1"/>
          <p:nvPr/>
        </p:nvSpPr>
        <p:spPr>
          <a:xfrm>
            <a:off x="120159" y="142074"/>
            <a:ext cx="844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regression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ko-KR" altLang="en-US" sz="2400" dirty="0">
                <a:solidFill>
                  <a:srgbClr val="7030A0"/>
                </a:solidFill>
              </a:rPr>
              <a:t>손실함수 </a:t>
            </a:r>
            <a:r>
              <a:rPr lang="en-US" altLang="ko-KR" sz="2400" dirty="0">
                <a:solidFill>
                  <a:srgbClr val="7030A0"/>
                </a:solidFill>
              </a:rPr>
              <a:t>(loss function)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FA1C16-74D7-4E49-91B0-0368058444F8}"/>
              </a:ext>
            </a:extLst>
          </p:cNvPr>
          <p:cNvSpPr/>
          <p:nvPr/>
        </p:nvSpPr>
        <p:spPr>
          <a:xfrm>
            <a:off x="2258909" y="715617"/>
            <a:ext cx="7650047" cy="60690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손실함수</a:t>
            </a:r>
            <a:r>
              <a:rPr lang="en-US" altLang="ko-KR" sz="1600" dirty="0">
                <a:solidFill>
                  <a:schemeClr val="tx1"/>
                </a:solidFill>
              </a:rPr>
              <a:t>(loss function </a:t>
            </a:r>
            <a:r>
              <a:rPr lang="ko-KR" altLang="en-US" sz="1600" dirty="0">
                <a:solidFill>
                  <a:schemeClr val="tx1"/>
                </a:solidFill>
              </a:rPr>
              <a:t>또는 </a:t>
            </a:r>
            <a:r>
              <a:rPr lang="en-US" altLang="ko-KR" sz="1600" dirty="0">
                <a:solidFill>
                  <a:schemeClr val="tx1"/>
                </a:solidFill>
              </a:rPr>
              <a:t>cost function)</a:t>
            </a:r>
            <a:r>
              <a:rPr lang="ko-KR" altLang="en-US" sz="1600" dirty="0">
                <a:solidFill>
                  <a:schemeClr val="tx1"/>
                </a:solidFill>
              </a:rPr>
              <a:t>는</a:t>
            </a:r>
            <a:r>
              <a:rPr lang="en-US" altLang="ko-KR" sz="1600" dirty="0">
                <a:solidFill>
                  <a:schemeClr val="tx1"/>
                </a:solidFill>
              </a:rPr>
              <a:t>, training data</a:t>
            </a:r>
            <a:r>
              <a:rPr lang="ko-KR" altLang="en-US" sz="1600" dirty="0">
                <a:solidFill>
                  <a:schemeClr val="tx1"/>
                </a:solidFill>
              </a:rPr>
              <a:t>의 정답</a:t>
            </a:r>
            <a:r>
              <a:rPr lang="en-US" altLang="ko-KR" sz="1600" dirty="0">
                <a:solidFill>
                  <a:schemeClr val="tx1"/>
                </a:solidFill>
              </a:rPr>
              <a:t>(t)</a:t>
            </a:r>
            <a:r>
              <a:rPr lang="ko-KR" altLang="en-US" sz="1600" dirty="0">
                <a:solidFill>
                  <a:schemeClr val="tx1"/>
                </a:solidFill>
              </a:rPr>
              <a:t>과 입력</a:t>
            </a:r>
            <a:r>
              <a:rPr lang="en-US" altLang="ko-KR" sz="1600" dirty="0">
                <a:solidFill>
                  <a:schemeClr val="tx1"/>
                </a:solidFill>
              </a:rPr>
              <a:t>(x)</a:t>
            </a:r>
            <a:r>
              <a:rPr lang="ko-KR" altLang="en-US" sz="1600" dirty="0">
                <a:solidFill>
                  <a:schemeClr val="tx1"/>
                </a:solidFill>
              </a:rPr>
              <a:t>에 대한 값 </a:t>
            </a:r>
            <a:r>
              <a:rPr lang="en-US" altLang="ko-KR" sz="1600" dirty="0">
                <a:solidFill>
                  <a:schemeClr val="tx1"/>
                </a:solidFill>
              </a:rPr>
              <a:t>y</a:t>
            </a:r>
            <a:r>
              <a:rPr lang="ko-KR" altLang="en-US" sz="1600" dirty="0">
                <a:solidFill>
                  <a:schemeClr val="tx1"/>
                </a:solidFill>
              </a:rPr>
              <a:t>의 차이를 모두 더해 수식으로 나타낸 것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240AC3-8121-4BBB-A1AA-53C3106A0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65" y="1409184"/>
            <a:ext cx="6605091" cy="200332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621C7FF-C678-4C1D-97BA-0993FF542A12}"/>
              </a:ext>
            </a:extLst>
          </p:cNvPr>
          <p:cNvSpPr/>
          <p:nvPr/>
        </p:nvSpPr>
        <p:spPr>
          <a:xfrm>
            <a:off x="2258909" y="3499180"/>
            <a:ext cx="7650047" cy="84497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dirty="0">
                <a:solidFill>
                  <a:schemeClr val="tx1"/>
                </a:solidFill>
              </a:rPr>
              <a:t>각각의 오차인 </a:t>
            </a:r>
            <a:r>
              <a:rPr lang="en-US" altLang="ko-KR" sz="1600" dirty="0">
                <a:solidFill>
                  <a:schemeClr val="tx1"/>
                </a:solidFill>
              </a:rPr>
              <a:t>(t–y) </a:t>
            </a:r>
            <a:r>
              <a:rPr lang="ko-KR" altLang="en-US" sz="1600" dirty="0">
                <a:solidFill>
                  <a:schemeClr val="tx1"/>
                </a:solidFill>
              </a:rPr>
              <a:t>를 모두 더해서 손실함수</a:t>
            </a:r>
            <a:r>
              <a:rPr lang="en-US" altLang="ko-KR" sz="1600" dirty="0">
                <a:solidFill>
                  <a:schemeClr val="tx1"/>
                </a:solidFill>
              </a:rPr>
              <a:t>(loss function)</a:t>
            </a:r>
            <a:r>
              <a:rPr lang="ko-KR" altLang="en-US" sz="1600" dirty="0">
                <a:solidFill>
                  <a:schemeClr val="tx1"/>
                </a:solidFill>
              </a:rPr>
              <a:t>을 구하면 각각의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오차가 </a:t>
            </a:r>
            <a:r>
              <a:rPr lang="en-US" altLang="ko-KR" sz="1600" dirty="0">
                <a:solidFill>
                  <a:schemeClr val="tx1"/>
                </a:solidFill>
              </a:rPr>
              <a:t>(+), (–) </a:t>
            </a:r>
            <a:r>
              <a:rPr lang="ko-KR" altLang="en-US" sz="1600" dirty="0">
                <a:solidFill>
                  <a:schemeClr val="tx1"/>
                </a:solidFill>
              </a:rPr>
              <a:t>등이 동시에 존재하기 때문에 오차의 합이 </a:t>
            </a:r>
            <a:r>
              <a:rPr lang="en-US" altLang="ko-KR" sz="1600" dirty="0">
                <a:solidFill>
                  <a:schemeClr val="tx1"/>
                </a:solidFill>
              </a:rPr>
              <a:t>0 </a:t>
            </a:r>
            <a:r>
              <a:rPr lang="ko-KR" altLang="en-US" sz="1600" dirty="0">
                <a:solidFill>
                  <a:schemeClr val="tx1"/>
                </a:solidFill>
              </a:rPr>
              <a:t>이 나올 수도 있음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즉</a:t>
            </a:r>
            <a:r>
              <a:rPr lang="en-US" altLang="ko-KR" sz="1600" dirty="0">
                <a:solidFill>
                  <a:schemeClr val="tx1"/>
                </a:solidFill>
              </a:rPr>
              <a:t>, 0 </a:t>
            </a:r>
            <a:r>
              <a:rPr lang="ko-KR" altLang="en-US" sz="1600" dirty="0">
                <a:solidFill>
                  <a:schemeClr val="tx1"/>
                </a:solidFill>
              </a:rPr>
              <a:t>이라는 것이 최소 오차 값인지 아닌지를 판별하는 것이 어려움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10DC125-717C-4430-8A6D-F471BF270B61}"/>
              </a:ext>
            </a:extLst>
          </p:cNvPr>
          <p:cNvSpPr/>
          <p:nvPr/>
        </p:nvSpPr>
        <p:spPr>
          <a:xfrm>
            <a:off x="5830600" y="4407686"/>
            <a:ext cx="357808" cy="5082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ED1BB07-C611-4513-A817-8B2D6FBF2848}"/>
                  </a:ext>
                </a:extLst>
              </p:cNvPr>
              <p:cNvSpPr/>
              <p:nvPr/>
            </p:nvSpPr>
            <p:spPr>
              <a:xfrm>
                <a:off x="2258909" y="4979495"/>
                <a:ext cx="7650047" cy="84497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ko-KR" altLang="en-US" sz="1600" dirty="0">
                    <a:solidFill>
                      <a:schemeClr val="tx1"/>
                    </a:solidFill>
                  </a:rPr>
                  <a:t>손실함수에서 오차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(error)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를 계산할 때는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chemeClr val="tx1"/>
                            </a:solidFill>
                          </a:rPr>
                          <m:t>–</m:t>
                        </m:r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ko-KR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chemeClr val="tx1"/>
                            </a:solidFill>
                          </a:rPr>
                          <m:t>–</m:t>
                        </m:r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ko-KR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ko-KR" sz="16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])</m:t>
                        </m:r>
                      </m:e>
                      <m:sup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</a:rPr>
                  <a:t>을 사용함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.</a:t>
                </a:r>
                <a:br>
                  <a:rPr lang="en-US" altLang="ko-KR" sz="1600" dirty="0">
                    <a:solidFill>
                      <a:schemeClr val="tx1"/>
                    </a:solidFill>
                  </a:rPr>
                </a:br>
                <a:r>
                  <a:rPr lang="ko-KR" altLang="en-US" sz="1600" dirty="0">
                    <a:solidFill>
                      <a:schemeClr val="tx1"/>
                    </a:solidFill>
                  </a:rPr>
                  <a:t>즉 오차는 언제나 양수이며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제곱을 하기때문에 정답과 </a:t>
                </a:r>
                <a:r>
                  <a:rPr lang="ko-KR" altLang="en-US" sz="1600" dirty="0" err="1">
                    <a:solidFill>
                      <a:schemeClr val="tx1"/>
                    </a:solidFill>
                  </a:rPr>
                  <a:t>계산값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 차이가 크다면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,</a:t>
                </a:r>
                <a:br>
                  <a:rPr lang="en-US" altLang="ko-KR" sz="1600" dirty="0">
                    <a:solidFill>
                      <a:schemeClr val="tx1"/>
                    </a:solidFill>
                  </a:rPr>
                </a:br>
                <a:r>
                  <a:rPr lang="ko-KR" altLang="en-US" sz="1600" dirty="0">
                    <a:solidFill>
                      <a:schemeClr val="tx1"/>
                    </a:solidFill>
                  </a:rPr>
                  <a:t>제곱에 의해 오차는 더 큰 값을 가지게 되어 </a:t>
                </a:r>
                <a:r>
                  <a:rPr lang="ko-KR" altLang="en-US" sz="1600" dirty="0" err="1">
                    <a:solidFill>
                      <a:schemeClr val="tx1"/>
                    </a:solidFill>
                  </a:rPr>
                  <a:t>머신러닝</a:t>
                </a:r>
                <a:r>
                  <a:rPr lang="ko-KR" altLang="en-US" sz="1600" dirty="0">
                    <a:solidFill>
                      <a:schemeClr val="tx1"/>
                    </a:solidFill>
                  </a:rPr>
                  <a:t> 학습에 있어 장점을 가짐</a:t>
                </a:r>
                <a:endParaRPr lang="en-US" altLang="ko-KR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7ED1BB07-C611-4513-A817-8B2D6FBF28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909" y="4979495"/>
                <a:ext cx="7650047" cy="844976"/>
              </a:xfrm>
              <a:prstGeom prst="rect">
                <a:avLst/>
              </a:prstGeom>
              <a:blipFill>
                <a:blip r:embed="rId3"/>
                <a:stretch>
                  <a:fillRect l="-239" b="-7801"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46299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734217-CC14-4966-9715-DB7DA201E8D7}"/>
              </a:ext>
            </a:extLst>
          </p:cNvPr>
          <p:cNvSpPr txBox="1"/>
          <p:nvPr/>
        </p:nvSpPr>
        <p:spPr>
          <a:xfrm>
            <a:off x="120159" y="142074"/>
            <a:ext cx="844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regression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ko-KR" altLang="en-US" sz="2400" dirty="0">
                <a:solidFill>
                  <a:srgbClr val="7030A0"/>
                </a:solidFill>
              </a:rPr>
              <a:t>손실함수 </a:t>
            </a:r>
            <a:r>
              <a:rPr lang="en-US" altLang="ko-KR" sz="2400" dirty="0">
                <a:solidFill>
                  <a:srgbClr val="7030A0"/>
                </a:solidFill>
              </a:rPr>
              <a:t>(loss function)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88B267-9A96-4384-A7AE-521E8B77097A}"/>
              </a:ext>
            </a:extLst>
          </p:cNvPr>
          <p:cNvGrpSpPr/>
          <p:nvPr/>
        </p:nvGrpSpPr>
        <p:grpSpPr>
          <a:xfrm>
            <a:off x="2820427" y="1760879"/>
            <a:ext cx="6551544" cy="2943639"/>
            <a:chOff x="1101586" y="1495839"/>
            <a:chExt cx="6551544" cy="29436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8B4C61A6-CBF7-4258-ABAC-C19200A5B619}"/>
                    </a:ext>
                  </a:extLst>
                </p:cNvPr>
                <p:cNvSpPr/>
                <p:nvPr/>
              </p:nvSpPr>
              <p:spPr>
                <a:xfrm>
                  <a:off x="1101586" y="1495839"/>
                  <a:ext cx="6551544" cy="2943639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function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altLang="ko-KR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ko-KR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altLang="ko-KR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a:rPr lang="en-US" altLang="ko-KR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US" altLang="ko-KR" dirty="0" smtClean="0">
                                <a:solidFill>
                                  <a:schemeClr val="tx1"/>
                                </a:solidFill>
                              </a:rPr>
                              <m:t>···</m:t>
                            </m:r>
                            <m:r>
                              <a:rPr lang="en-US" altLang="ko-K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en-US" altLang="ko-KR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ko-KR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den>
                        </m:f>
                      </m:oMath>
                    </m:oMathPara>
                  </a14:m>
                  <a:endParaRPr lang="en-US" altLang="ko-KR" b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altLang="ko-KR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altLang="ko-KR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r>
                    <a:rPr lang="en-US" altLang="ko-KR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                       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Wx</m:t>
                              </m:r>
                            </m:e>
                            <m:sub>
                              <m: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···</m:t>
                          </m:r>
                          <m:r>
                            <a:rPr lang="en-US" altLang="ko-K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US" altLang="ko-K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a14:m>
                  <a:endParaRPr lang="en-US" altLang="ko-KR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endParaRPr lang="en-US" altLang="ko-KR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altLang="ko-KR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br>
                    <a:rPr lang="en-US" altLang="ko-KR" sz="1600" dirty="0">
                      <a:solidFill>
                        <a:schemeClr val="tx1"/>
                      </a:solidFill>
                    </a:rPr>
                  </a:br>
                  <a:r>
                    <a:rPr lang="en-US" altLang="ko-KR" sz="1600" dirty="0">
                      <a:solidFill>
                        <a:schemeClr val="tx1"/>
                      </a:solidFill>
                    </a:rPr>
                    <a:t>               </a:t>
                  </a:r>
                </a:p>
                <a:p>
                  <a:r>
                    <a:rPr lang="en-US" altLang="ko-KR" sz="1600" dirty="0">
                      <a:solidFill>
                        <a:schemeClr val="tx1"/>
                      </a:solidFill>
                    </a:rPr>
                    <a:t>                </a:t>
                  </a:r>
                  <a:endParaRPr lang="en-US" altLang="ko-KR" sz="16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r>
                    <a:rPr lang="en-US" altLang="ko-KR" sz="16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                     </a:t>
                  </a:r>
                </a:p>
                <a:p>
                  <a:r>
                    <a:rPr lang="en-US" altLang="ko-KR" sz="16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                   </a:t>
                  </a:r>
                </a:p>
              </p:txBody>
            </p:sp>
          </mc:Choice>
          <mc:Fallback xmlns=""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8B4C61A6-CBF7-4258-ABAC-C19200A5B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586" y="1495839"/>
                  <a:ext cx="6551544" cy="294363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E1C6401-E89E-4691-813E-7B6578AB8B41}"/>
                    </a:ext>
                  </a:extLst>
                </p:cNvPr>
                <p:cNvSpPr txBox="1"/>
                <p:nvPr/>
              </p:nvSpPr>
              <p:spPr>
                <a:xfrm>
                  <a:off x="2385391" y="3414919"/>
                  <a:ext cx="2756011" cy="8485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𝑊𝑥</m:t>
                                </m:r>
                              </m:e>
                              <m:sub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p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E1C6401-E89E-4691-813E-7B6578AB8B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5391" y="3414919"/>
                  <a:ext cx="2756011" cy="84856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22646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47EAD-FFA7-41B3-ABD7-840050A5C2B6}"/>
              </a:ext>
            </a:extLst>
          </p:cNvPr>
          <p:cNvSpPr txBox="1"/>
          <p:nvPr/>
        </p:nvSpPr>
        <p:spPr>
          <a:xfrm>
            <a:off x="120159" y="142074"/>
            <a:ext cx="844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regression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ko-KR" altLang="en-US" sz="2400" dirty="0">
                <a:solidFill>
                  <a:srgbClr val="7030A0"/>
                </a:solidFill>
              </a:rPr>
              <a:t>손실함수 </a:t>
            </a:r>
            <a:r>
              <a:rPr lang="en-US" altLang="ko-KR" sz="2400" dirty="0">
                <a:solidFill>
                  <a:srgbClr val="7030A0"/>
                </a:solidFill>
              </a:rPr>
              <a:t>(loss function)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CA3B77F-B34A-4728-A8AD-DF1DBCB8C7D9}"/>
              </a:ext>
            </a:extLst>
          </p:cNvPr>
          <p:cNvGrpSpPr/>
          <p:nvPr/>
        </p:nvGrpSpPr>
        <p:grpSpPr>
          <a:xfrm>
            <a:off x="2527777" y="742124"/>
            <a:ext cx="7147910" cy="1768857"/>
            <a:chOff x="507441" y="742124"/>
            <a:chExt cx="7147910" cy="1768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9B7F2A32-A4BF-4E22-A628-3EEA1D102EA5}"/>
                    </a:ext>
                  </a:extLst>
                </p:cNvPr>
                <p:cNvSpPr/>
                <p:nvPr/>
              </p:nvSpPr>
              <p:spPr>
                <a:xfrm>
                  <a:off x="507441" y="742124"/>
                  <a:ext cx="7147910" cy="1768857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id="{9B7F2A32-A4BF-4E22-A628-3EEA1D102E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41" y="742124"/>
                  <a:ext cx="7147910" cy="176885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rgbClr val="FF0000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8EE55A1-307E-4FE1-875F-2EF228193EEB}"/>
                    </a:ext>
                  </a:extLst>
                </p:cNvPr>
                <p:cNvSpPr txBox="1"/>
                <p:nvPr/>
              </p:nvSpPr>
              <p:spPr>
                <a:xfrm>
                  <a:off x="507441" y="1408047"/>
                  <a:ext cx="7062318" cy="8485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function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)]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)]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68EE55A1-307E-4FE1-875F-2EF228193E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41" y="1408047"/>
                  <a:ext cx="7062318" cy="84856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9F07B5-2FE3-4FE5-8C06-348DD67AD4BB}"/>
              </a:ext>
            </a:extLst>
          </p:cNvPr>
          <p:cNvSpPr/>
          <p:nvPr/>
        </p:nvSpPr>
        <p:spPr>
          <a:xfrm>
            <a:off x="2082932" y="2797194"/>
            <a:ext cx="8053463" cy="345121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tx1"/>
                </a:solidFill>
              </a:rPr>
              <a:t>x 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t 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training data </a:t>
            </a:r>
            <a:r>
              <a:rPr lang="ko-KR" altLang="en-US" dirty="0">
                <a:solidFill>
                  <a:schemeClr val="tx1"/>
                </a:solidFill>
              </a:rPr>
              <a:t>에서 주어지는 값이므로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손실함수</a:t>
            </a:r>
            <a:r>
              <a:rPr lang="en-US" altLang="ko-KR" dirty="0">
                <a:solidFill>
                  <a:srgbClr val="FF0000"/>
                </a:solidFill>
              </a:rPr>
              <a:t>(loss function)</a:t>
            </a:r>
            <a:r>
              <a:rPr lang="ko-KR" altLang="en-US" dirty="0">
                <a:solidFill>
                  <a:srgbClr val="FF0000"/>
                </a:solidFill>
              </a:rPr>
              <a:t>인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i="1" dirty="0">
                <a:solidFill>
                  <a:srgbClr val="FF0000"/>
                </a:solidFill>
              </a:rPr>
              <a:t>E(</a:t>
            </a:r>
            <a:r>
              <a:rPr lang="en-US" altLang="ko-KR" i="1" dirty="0" err="1">
                <a:solidFill>
                  <a:srgbClr val="FF0000"/>
                </a:solidFill>
              </a:rPr>
              <a:t>W,b</a:t>
            </a:r>
            <a:r>
              <a:rPr lang="en-US" altLang="ko-KR" i="1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는 결국 </a:t>
            </a:r>
            <a:r>
              <a:rPr lang="en-US" altLang="ko-KR" dirty="0">
                <a:solidFill>
                  <a:srgbClr val="FF0000"/>
                </a:solidFill>
              </a:rPr>
              <a:t>W </a:t>
            </a:r>
            <a:r>
              <a:rPr lang="ko-KR" altLang="en-US" dirty="0">
                <a:solidFill>
                  <a:srgbClr val="FF0000"/>
                </a:solidFill>
              </a:rPr>
              <a:t>와 </a:t>
            </a:r>
            <a:r>
              <a:rPr lang="en-US" altLang="ko-KR" dirty="0">
                <a:solidFill>
                  <a:srgbClr val="FF0000"/>
                </a:solidFill>
              </a:rPr>
              <a:t>b</a:t>
            </a:r>
            <a:r>
              <a:rPr lang="ko-KR" altLang="en-US" dirty="0">
                <a:solidFill>
                  <a:srgbClr val="FF0000"/>
                </a:solidFill>
              </a:rPr>
              <a:t> 에 영향을 받는 함수임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br>
              <a:rPr lang="en-US" altLang="ko-KR" dirty="0">
                <a:solidFill>
                  <a:schemeClr val="tx1"/>
                </a:solidFill>
              </a:rPr>
            </a:br>
            <a:br>
              <a:rPr lang="en-US" altLang="ko-KR" dirty="0">
                <a:solidFill>
                  <a:schemeClr val="tx1"/>
                </a:solidFill>
              </a:rPr>
            </a:b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i="1" dirty="0">
                <a:solidFill>
                  <a:schemeClr val="tx1"/>
                </a:solidFill>
              </a:rPr>
              <a:t>E(</a:t>
            </a:r>
            <a:r>
              <a:rPr lang="en-US" altLang="ko-KR" i="1" dirty="0" err="1">
                <a:solidFill>
                  <a:schemeClr val="tx1"/>
                </a:solidFill>
              </a:rPr>
              <a:t>W,b</a:t>
            </a:r>
            <a:r>
              <a:rPr lang="en-US" altLang="ko-KR" i="1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값이 작다는 것은 정답</a:t>
            </a:r>
            <a:r>
              <a:rPr lang="en-US" altLang="ko-KR" dirty="0">
                <a:solidFill>
                  <a:schemeClr val="tx1"/>
                </a:solidFill>
              </a:rPr>
              <a:t>(t, target)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y  = </a:t>
            </a:r>
            <a:r>
              <a:rPr lang="en-US" altLang="ko-KR" dirty="0" err="1">
                <a:solidFill>
                  <a:schemeClr val="tx1"/>
                </a:solidFill>
              </a:rPr>
              <a:t>Wx+b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에 의해 계산된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값의 평균 오차가 작다는 의미이며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평균 오차가 작다는 것은 미지의 데이터 </a:t>
            </a:r>
            <a:r>
              <a:rPr lang="en-US" altLang="ko-KR" dirty="0">
                <a:solidFill>
                  <a:schemeClr val="tx1"/>
                </a:solidFill>
              </a:rPr>
              <a:t>x</a:t>
            </a:r>
            <a:r>
              <a:rPr lang="ko-KR" altLang="en-US" dirty="0">
                <a:solidFill>
                  <a:schemeClr val="tx1"/>
                </a:solidFill>
              </a:rPr>
              <a:t>가 주어질 경우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확률적으로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미래의 결과값도 오차가 작을 것이라고 추측할 수 있음</a:t>
            </a: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1"/>
                </a:solidFill>
              </a:rPr>
              <a:t>이처럼 </a:t>
            </a:r>
            <a:r>
              <a:rPr lang="en-US" altLang="ko-KR" dirty="0">
                <a:solidFill>
                  <a:schemeClr val="tx1"/>
                </a:solidFill>
              </a:rPr>
              <a:t>training data</a:t>
            </a:r>
            <a:r>
              <a:rPr lang="ko-KR" altLang="en-US" dirty="0">
                <a:solidFill>
                  <a:schemeClr val="tx1"/>
                </a:solidFill>
              </a:rPr>
              <a:t>를 바탕으로 </a:t>
            </a:r>
            <a:r>
              <a:rPr lang="ko-KR" altLang="en-US" dirty="0">
                <a:solidFill>
                  <a:srgbClr val="FF0000"/>
                </a:solidFill>
              </a:rPr>
              <a:t>손실 함수 </a:t>
            </a:r>
            <a:r>
              <a:rPr lang="en-US" altLang="ko-KR" i="1" dirty="0">
                <a:solidFill>
                  <a:srgbClr val="FF0000"/>
                </a:solidFill>
              </a:rPr>
              <a:t>E(</a:t>
            </a:r>
            <a:r>
              <a:rPr lang="en-US" altLang="ko-KR" i="1" dirty="0" err="1">
                <a:solidFill>
                  <a:srgbClr val="FF0000"/>
                </a:solidFill>
              </a:rPr>
              <a:t>W,b</a:t>
            </a:r>
            <a:r>
              <a:rPr lang="en-US" altLang="ko-KR" i="1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가 최소값을 갖도록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W,b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를 구하는 것이 </a:t>
            </a:r>
            <a:r>
              <a:rPr lang="en-US" altLang="ko-KR" dirty="0">
                <a:solidFill>
                  <a:srgbClr val="FF0000"/>
                </a:solidFill>
              </a:rPr>
              <a:t>(linear) regression model</a:t>
            </a:r>
            <a:r>
              <a:rPr lang="ko-KR" altLang="en-US" dirty="0">
                <a:solidFill>
                  <a:srgbClr val="FF0000"/>
                </a:solidFill>
              </a:rPr>
              <a:t>의 최종 목적임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655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8C064-C905-43A9-9A51-931C1A508B8D}"/>
              </a:ext>
            </a:extLst>
          </p:cNvPr>
          <p:cNvSpPr txBox="1"/>
          <p:nvPr/>
        </p:nvSpPr>
        <p:spPr>
          <a:xfrm>
            <a:off x="820614" y="709246"/>
            <a:ext cx="89036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000" dirty="0">
              <a:solidFill>
                <a:srgbClr val="7030A0"/>
              </a:solidFill>
            </a:endParaRPr>
          </a:p>
          <a:p>
            <a:r>
              <a:rPr lang="en-US" altLang="ko-KR" sz="4000" dirty="0">
                <a:solidFill>
                  <a:srgbClr val="7030A0"/>
                </a:solidFill>
              </a:rPr>
              <a:t>Next Time</a:t>
            </a: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600" dirty="0">
                <a:solidFill>
                  <a:srgbClr val="7030A0"/>
                </a:solidFill>
              </a:rPr>
              <a:t> Linear Regression (II)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8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ko-KR" altLang="en-US" sz="2800" dirty="0" err="1">
                <a:solidFill>
                  <a:srgbClr val="7030A0"/>
                </a:solidFill>
              </a:rPr>
              <a:t>경사하강법</a:t>
            </a:r>
            <a:r>
              <a:rPr lang="ko-KR" altLang="en-US" sz="2800" dirty="0">
                <a:solidFill>
                  <a:srgbClr val="7030A0"/>
                </a:solidFill>
              </a:rPr>
              <a:t> </a:t>
            </a:r>
            <a:r>
              <a:rPr lang="en-US" altLang="ko-KR" sz="2800" dirty="0">
                <a:solidFill>
                  <a:srgbClr val="7030A0"/>
                </a:solidFill>
              </a:rPr>
              <a:t>(gradient decent algorithm)</a:t>
            </a:r>
          </a:p>
        </p:txBody>
      </p:sp>
    </p:spTree>
    <p:extLst>
      <p:ext uri="{BB962C8B-B14F-4D97-AF65-F5344CB8AC3E}">
        <p14:creationId xmlns:p14="http://schemas.microsoft.com/office/powerpoint/2010/main" val="397616396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4F376-6971-48EC-9D63-66185FB00E06}"/>
              </a:ext>
            </a:extLst>
          </p:cNvPr>
          <p:cNvSpPr txBox="1"/>
          <p:nvPr/>
        </p:nvSpPr>
        <p:spPr>
          <a:xfrm>
            <a:off x="2954157" y="1581792"/>
            <a:ext cx="631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/>
                </a:solidFill>
              </a:rPr>
              <a:t>파이썬</a:t>
            </a:r>
            <a:r>
              <a:rPr lang="en-US" altLang="ko-KR" sz="3200" dirty="0">
                <a:solidFill>
                  <a:schemeClr val="accent1"/>
                </a:solidFill>
              </a:rPr>
              <a:t>(Python)</a:t>
            </a:r>
            <a:r>
              <a:rPr lang="ko-KR" altLang="en-US" sz="3200" dirty="0">
                <a:solidFill>
                  <a:schemeClr val="accent1"/>
                </a:solidFill>
              </a:rPr>
              <a:t>으로 구현하는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8784-7E0A-4E44-A9B8-EDF0618EFB50}"/>
              </a:ext>
            </a:extLst>
          </p:cNvPr>
          <p:cNvSpPr txBox="1"/>
          <p:nvPr/>
        </p:nvSpPr>
        <p:spPr>
          <a:xfrm>
            <a:off x="2429409" y="2724389"/>
            <a:ext cx="73404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Linear Regression (II)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D4F3F-7EE9-4698-85E0-8FB9EA0CED19}"/>
              </a:ext>
            </a:extLst>
          </p:cNvPr>
          <p:cNvSpPr txBox="1"/>
          <p:nvPr/>
        </p:nvSpPr>
        <p:spPr>
          <a:xfrm>
            <a:off x="2566097" y="4322101"/>
            <a:ext cx="7034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70C0"/>
                </a:solidFill>
              </a:rPr>
              <a:t>–</a:t>
            </a:r>
            <a:r>
              <a:rPr lang="ko-KR" altLang="en-US" sz="2800" dirty="0">
                <a:solidFill>
                  <a:srgbClr val="0070C0"/>
                </a:solidFill>
              </a:rPr>
              <a:t> </a:t>
            </a:r>
            <a:r>
              <a:rPr lang="ko-KR" altLang="en-US" sz="2800" dirty="0" err="1">
                <a:solidFill>
                  <a:srgbClr val="0070C0"/>
                </a:solidFill>
              </a:rPr>
              <a:t>경사하강법</a:t>
            </a:r>
            <a:r>
              <a:rPr lang="en-US" altLang="ko-KR" sz="2800" dirty="0">
                <a:solidFill>
                  <a:srgbClr val="0070C0"/>
                </a:solidFill>
              </a:rPr>
              <a:t>(gradient decent algorithm)</a:t>
            </a:r>
            <a:r>
              <a:rPr lang="ko-KR" altLang="en-US" sz="2800" dirty="0">
                <a:solidFill>
                  <a:srgbClr val="0070C0"/>
                </a:solidFill>
              </a:rPr>
              <a:t> </a:t>
            </a:r>
            <a:r>
              <a:rPr lang="en-US" altLang="ko-KR" sz="2800" dirty="0">
                <a:solidFill>
                  <a:srgbClr val="0070C0"/>
                </a:solidFill>
              </a:rPr>
              <a:t>–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7399D-10DF-4C7C-9411-B984EFADC23E}"/>
              </a:ext>
            </a:extLst>
          </p:cNvPr>
          <p:cNvSpPr txBox="1"/>
          <p:nvPr/>
        </p:nvSpPr>
        <p:spPr>
          <a:xfrm>
            <a:off x="4474515" y="5499434"/>
            <a:ext cx="3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아이엠알</a:t>
            </a:r>
            <a:r>
              <a:rPr lang="ko-KR" altLang="en-US" dirty="0"/>
              <a:t> </a:t>
            </a:r>
            <a:r>
              <a:rPr lang="en-US" altLang="ko-KR" dirty="0"/>
              <a:t>(www.imbiz.co.kr)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ABD77-C639-40B0-9DFB-0D1FEF50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11060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C6F3D3-B4C8-4B5F-8C97-7978DD1E6CFB}"/>
              </a:ext>
            </a:extLst>
          </p:cNvPr>
          <p:cNvSpPr txBox="1"/>
          <p:nvPr/>
        </p:nvSpPr>
        <p:spPr>
          <a:xfrm>
            <a:off x="120159" y="142074"/>
            <a:ext cx="844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gradient decent algorithm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– review loss function E(</a:t>
            </a:r>
            <a:r>
              <a:rPr lang="en-US" altLang="ko-KR" sz="2400" dirty="0" err="1">
                <a:solidFill>
                  <a:srgbClr val="7030A0"/>
                </a:solidFill>
              </a:rPr>
              <a:t>W,b</a:t>
            </a:r>
            <a:r>
              <a:rPr lang="en-US" altLang="ko-KR" sz="2400" dirty="0">
                <a:solidFill>
                  <a:srgbClr val="7030A0"/>
                </a:solidFill>
              </a:rPr>
              <a:t>)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B01E4E9-82A9-4613-9AB2-923020521DE9}"/>
              </a:ext>
            </a:extLst>
          </p:cNvPr>
          <p:cNvGrpSpPr/>
          <p:nvPr/>
        </p:nvGrpSpPr>
        <p:grpSpPr>
          <a:xfrm>
            <a:off x="2515416" y="742124"/>
            <a:ext cx="7147910" cy="1768857"/>
            <a:chOff x="507441" y="742124"/>
            <a:chExt cx="7147910" cy="1768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E1E350D3-F73E-4384-A5FA-8B5EC649AD42}"/>
                    </a:ext>
                  </a:extLst>
                </p:cNvPr>
                <p:cNvSpPr/>
                <p:nvPr/>
              </p:nvSpPr>
              <p:spPr>
                <a:xfrm>
                  <a:off x="507441" y="742124"/>
                  <a:ext cx="7147910" cy="1768857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Wx</m:t>
                        </m:r>
                        <m: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ko-KR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ko-KR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E1E350D3-F73E-4384-A5FA-8B5EC649AD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41" y="742124"/>
                  <a:ext cx="7147910" cy="176885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rgbClr val="FF0000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1794DCB-1677-4D41-839D-317494D121D2}"/>
                    </a:ext>
                  </a:extLst>
                </p:cNvPr>
                <p:cNvSpPr txBox="1"/>
                <p:nvPr/>
              </p:nvSpPr>
              <p:spPr>
                <a:xfrm>
                  <a:off x="507441" y="1408047"/>
                  <a:ext cx="7062318" cy="8485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function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)]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)]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1794DCB-1677-4D41-839D-317494D121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441" y="1408047"/>
                  <a:ext cx="7062318" cy="84856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EE1E898-3F2F-4547-B68E-C053825646B3}"/>
              </a:ext>
            </a:extLst>
          </p:cNvPr>
          <p:cNvSpPr txBox="1"/>
          <p:nvPr/>
        </p:nvSpPr>
        <p:spPr>
          <a:xfrm>
            <a:off x="1947624" y="2988365"/>
            <a:ext cx="83487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손실함수는 오차의 평균값을 나타내기 때문에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손실함수가 최소값을 갖는다</a:t>
            </a:r>
            <a:br>
              <a:rPr lang="en-US" altLang="ko-KR" dirty="0"/>
            </a:br>
            <a:r>
              <a:rPr lang="ko-KR" altLang="en-US" dirty="0">
                <a:solidFill>
                  <a:srgbClr val="FF0000"/>
                </a:solidFill>
              </a:rPr>
              <a:t>는 것</a:t>
            </a:r>
            <a:r>
              <a:rPr lang="ko-KR" altLang="en-US" dirty="0"/>
              <a:t>은 실제 정답과 계산 값의 차이인 오차가 최소가 되어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미지의 데이터에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대해서 결과를 더 잘 예측 할 수 있다는 것을 의미함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이러한 손실함수는 </a:t>
            </a:r>
            <a:r>
              <a:rPr lang="en-US" altLang="ko-KR" dirty="0"/>
              <a:t>W, b </a:t>
            </a:r>
            <a:r>
              <a:rPr lang="ko-KR" altLang="en-US" dirty="0"/>
              <a:t>에 영향을 받기 때문에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손실함수가 최소가 되는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가중치 </a:t>
            </a:r>
            <a:r>
              <a:rPr lang="en-US" altLang="ko-KR" dirty="0">
                <a:solidFill>
                  <a:srgbClr val="FF0000"/>
                </a:solidFill>
              </a:rPr>
              <a:t>W </a:t>
            </a:r>
            <a:r>
              <a:rPr lang="ko-KR" altLang="en-US" dirty="0">
                <a:solidFill>
                  <a:srgbClr val="FF0000"/>
                </a:solidFill>
              </a:rPr>
              <a:t>와 바이어스 </a:t>
            </a:r>
            <a:r>
              <a:rPr lang="en-US" altLang="ko-KR" dirty="0">
                <a:solidFill>
                  <a:srgbClr val="FF0000"/>
                </a:solidFill>
              </a:rPr>
              <a:t>B </a:t>
            </a:r>
            <a:r>
              <a:rPr lang="ko-KR" altLang="en-US" dirty="0">
                <a:solidFill>
                  <a:srgbClr val="FF0000"/>
                </a:solidFill>
              </a:rPr>
              <a:t>를 찾는 것이 </a:t>
            </a:r>
            <a:r>
              <a:rPr lang="en-US" altLang="ko-KR" dirty="0">
                <a:solidFill>
                  <a:srgbClr val="FF0000"/>
                </a:solidFill>
              </a:rPr>
              <a:t>regression </a:t>
            </a:r>
            <a:r>
              <a:rPr lang="ko-KR" altLang="en-US" dirty="0">
                <a:solidFill>
                  <a:srgbClr val="FF0000"/>
                </a:solidFill>
              </a:rPr>
              <a:t>을 구현하는 최종 목표</a:t>
            </a:r>
            <a:r>
              <a:rPr lang="ko-KR" altLang="en-US" dirty="0"/>
              <a:t>임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F2C98339-096E-47B9-A81A-6711CB7BD975}"/>
              </a:ext>
            </a:extLst>
          </p:cNvPr>
          <p:cNvSpPr/>
          <p:nvPr/>
        </p:nvSpPr>
        <p:spPr>
          <a:xfrm>
            <a:off x="5910023" y="4820547"/>
            <a:ext cx="351183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5F4EE5-43CF-4D67-8CE1-B75013CFD1A1}"/>
              </a:ext>
            </a:extLst>
          </p:cNvPr>
          <p:cNvSpPr txBox="1"/>
          <p:nvPr/>
        </p:nvSpPr>
        <p:spPr>
          <a:xfrm>
            <a:off x="4545769" y="5600177"/>
            <a:ext cx="3079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err="1">
                <a:solidFill>
                  <a:srgbClr val="FF0000"/>
                </a:solidFill>
              </a:rPr>
              <a:t>경사하강법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(gradient decent algorithm)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25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A78E44F-F82D-47D0-B4E8-35C7FB455AF3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overview – Incredible Growth of Python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076873-968F-4D4B-896B-0D653FCD4080}"/>
              </a:ext>
            </a:extLst>
          </p:cNvPr>
          <p:cNvSpPr txBox="1"/>
          <p:nvPr/>
        </p:nvSpPr>
        <p:spPr>
          <a:xfrm>
            <a:off x="427892" y="773723"/>
            <a:ext cx="9274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파이썬은</a:t>
            </a:r>
            <a:r>
              <a:rPr lang="ko-KR" altLang="en-US" dirty="0"/>
              <a:t> </a:t>
            </a:r>
            <a:r>
              <a:rPr lang="en-US" altLang="ko-KR" dirty="0"/>
              <a:t>1991</a:t>
            </a:r>
            <a:r>
              <a:rPr lang="ko-KR" altLang="en-US" dirty="0"/>
              <a:t>년 귀도 반 </a:t>
            </a:r>
            <a:r>
              <a:rPr lang="ko-KR" altLang="en-US" dirty="0" err="1"/>
              <a:t>로섬</a:t>
            </a:r>
            <a:r>
              <a:rPr lang="en-US" altLang="ko-KR" dirty="0"/>
              <a:t>(Guido van Rossum)</a:t>
            </a:r>
            <a:r>
              <a:rPr lang="ko-KR" altLang="en-US" dirty="0"/>
              <a:t>이 만들어진 프로그래밍 언어로서 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최근 가장 빠르게 확산되고 있는 추세임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24B8E-76C0-4FA7-921F-5A0105F7088D}"/>
              </a:ext>
            </a:extLst>
          </p:cNvPr>
          <p:cNvSpPr txBox="1"/>
          <p:nvPr/>
        </p:nvSpPr>
        <p:spPr>
          <a:xfrm>
            <a:off x="120160" y="5955318"/>
            <a:ext cx="11901856" cy="36933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자료출처</a:t>
            </a:r>
            <a:r>
              <a:rPr lang="en-US" altLang="ko-KR" dirty="0"/>
              <a:t>: </a:t>
            </a:r>
            <a:r>
              <a:rPr lang="en-US" altLang="ko-K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https://stackoverflow.blog/2017/09/06/incredible-growth-python/</a:t>
            </a:r>
            <a:r>
              <a:rPr lang="en-US" altLang="ko-KR" dirty="0"/>
              <a:t> by David Robinson</a:t>
            </a:r>
            <a:endParaRPr lang="ko-KR" altLang="en-US" dirty="0"/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5336FFE5-D01B-48A7-B3EB-B732BD0B2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F9F764-3D59-44AB-AFC9-C2EF6D226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901" y="1141314"/>
            <a:ext cx="8936332" cy="47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122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821EAA-1AFF-441F-A3B3-425D77BA3C30}"/>
              </a:ext>
            </a:extLst>
          </p:cNvPr>
          <p:cNvSpPr txBox="1"/>
          <p:nvPr/>
        </p:nvSpPr>
        <p:spPr>
          <a:xfrm>
            <a:off x="120159" y="142074"/>
            <a:ext cx="844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gradient decent algorithm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– review loss function E(</a:t>
            </a:r>
            <a:r>
              <a:rPr lang="en-US" altLang="ko-KR" sz="2400" dirty="0" err="1">
                <a:solidFill>
                  <a:srgbClr val="7030A0"/>
                </a:solidFill>
              </a:rPr>
              <a:t>W,b</a:t>
            </a:r>
            <a:r>
              <a:rPr lang="en-US" altLang="ko-KR" sz="2400" dirty="0">
                <a:solidFill>
                  <a:srgbClr val="7030A0"/>
                </a:solidFill>
              </a:rPr>
              <a:t>)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A4867E-9729-411B-81C4-46B97CC96817}"/>
              </a:ext>
            </a:extLst>
          </p:cNvPr>
          <p:cNvSpPr txBox="1"/>
          <p:nvPr/>
        </p:nvSpPr>
        <p:spPr>
          <a:xfrm>
            <a:off x="344557" y="914400"/>
            <a:ext cx="922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계산을 쉽게 하고 손실함수의 모양을 파악하기 위해 </a:t>
            </a:r>
            <a:r>
              <a:rPr lang="en-US" altLang="ko-KR" dirty="0"/>
              <a:t>E(</a:t>
            </a:r>
            <a:r>
              <a:rPr lang="en-US" altLang="ko-KR" dirty="0" err="1"/>
              <a:t>W,b</a:t>
            </a:r>
            <a:r>
              <a:rPr lang="en-US" altLang="ko-KR" dirty="0"/>
              <a:t>)</a:t>
            </a:r>
            <a:r>
              <a:rPr lang="ko-KR" altLang="en-US" dirty="0"/>
              <a:t>에서 바이어스 </a:t>
            </a:r>
            <a:r>
              <a:rPr lang="en-US" altLang="ko-KR" dirty="0"/>
              <a:t>b = 0 </a:t>
            </a:r>
            <a:r>
              <a:rPr lang="ko-KR" altLang="en-US" dirty="0"/>
              <a:t>가정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6F0B915-A72B-463C-BE89-380A9C4A4DBF}"/>
              </a:ext>
            </a:extLst>
          </p:cNvPr>
          <p:cNvSpPr/>
          <p:nvPr/>
        </p:nvSpPr>
        <p:spPr>
          <a:xfrm>
            <a:off x="559454" y="1594393"/>
            <a:ext cx="11062254" cy="46142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[</a:t>
            </a:r>
            <a:r>
              <a:rPr lang="ko-KR" altLang="en-US" sz="1400" dirty="0">
                <a:solidFill>
                  <a:schemeClr val="tx1"/>
                </a:solidFill>
              </a:rPr>
              <a:t>예</a:t>
            </a:r>
            <a:r>
              <a:rPr lang="en-US" altLang="ko-KR" sz="1400" dirty="0">
                <a:solidFill>
                  <a:schemeClr val="tx1"/>
                </a:solidFill>
              </a:rPr>
              <a:t>] </a:t>
            </a:r>
            <a:r>
              <a:rPr lang="ko-KR" altLang="en-US" sz="1400" dirty="0">
                <a:solidFill>
                  <a:schemeClr val="tx1"/>
                </a:solidFill>
              </a:rPr>
              <a:t>다음과 같은 </a:t>
            </a:r>
            <a:r>
              <a:rPr lang="en-US" altLang="ko-KR" sz="1400" dirty="0">
                <a:solidFill>
                  <a:schemeClr val="tx1"/>
                </a:solidFill>
              </a:rPr>
              <a:t>Training Data </a:t>
            </a:r>
            <a:r>
              <a:rPr lang="ko-KR" altLang="en-US" sz="1400" dirty="0">
                <a:solidFill>
                  <a:schemeClr val="tx1"/>
                </a:solidFill>
              </a:rPr>
              <a:t>에서</a:t>
            </a:r>
            <a:r>
              <a:rPr lang="en-US" altLang="ko-KR" sz="1400" dirty="0">
                <a:solidFill>
                  <a:schemeClr val="tx1"/>
                </a:solidFill>
              </a:rPr>
              <a:t>, W </a:t>
            </a:r>
            <a:r>
              <a:rPr lang="ko-KR" altLang="en-US" sz="1400" dirty="0">
                <a:solidFill>
                  <a:schemeClr val="tx1"/>
                </a:solidFill>
              </a:rPr>
              <a:t>값에 대한 손실함수 </a:t>
            </a:r>
            <a:r>
              <a:rPr lang="en-US" altLang="ko-KR" sz="1400" dirty="0">
                <a:solidFill>
                  <a:schemeClr val="tx1"/>
                </a:solidFill>
              </a:rPr>
              <a:t>E(</a:t>
            </a:r>
            <a:r>
              <a:rPr lang="en-US" altLang="ko-KR" sz="1400" dirty="0" err="1">
                <a:solidFill>
                  <a:schemeClr val="tx1"/>
                </a:solidFill>
              </a:rPr>
              <a:t>W,b</a:t>
            </a:r>
            <a:r>
              <a:rPr lang="en-US" altLang="ko-KR" sz="1400" dirty="0">
                <a:solidFill>
                  <a:schemeClr val="tx1"/>
                </a:solidFill>
              </a:rPr>
              <a:t>) </a:t>
            </a:r>
            <a:r>
              <a:rPr lang="ko-KR" altLang="en-US" sz="1400" dirty="0">
                <a:solidFill>
                  <a:schemeClr val="tx1"/>
                </a:solidFill>
              </a:rPr>
              <a:t>계산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15754AB-4878-4667-A341-FE59DD8210D1}"/>
              </a:ext>
            </a:extLst>
          </p:cNvPr>
          <p:cNvGrpSpPr/>
          <p:nvPr/>
        </p:nvGrpSpPr>
        <p:grpSpPr>
          <a:xfrm>
            <a:off x="3590892" y="2053199"/>
            <a:ext cx="7882216" cy="4102432"/>
            <a:chOff x="3584714" y="1980313"/>
            <a:chExt cx="7882216" cy="41024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65B6A45-E036-42C7-B9E7-7AE711CBC9D2}"/>
                    </a:ext>
                  </a:extLst>
                </p:cNvPr>
                <p:cNvSpPr txBox="1"/>
                <p:nvPr/>
              </p:nvSpPr>
              <p:spPr>
                <a:xfrm>
                  <a:off x="4565375" y="2215594"/>
                  <a:ext cx="6407460" cy="428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(−1,0)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altLang="ko-KR" sz="1400" dirty="0"/>
                    <a:t>		          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[1−</m:t>
                          </m:r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1+0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+0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+0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=18.7</m:t>
                      </m:r>
                    </m:oMath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65B6A45-E036-42C7-B9E7-7AE711CBC9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5375" y="2215594"/>
                  <a:ext cx="6407460" cy="428259"/>
                </a:xfrm>
                <a:prstGeom prst="rect">
                  <a:avLst/>
                </a:prstGeom>
                <a:blipFill>
                  <a:blip r:embed="rId2"/>
                  <a:stretch>
                    <a:fillRect b="-140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1C09EA-98A2-4FE1-BFE3-14BDC66F5EE5}"/>
                    </a:ext>
                  </a:extLst>
                </p:cNvPr>
                <p:cNvSpPr txBox="1"/>
                <p:nvPr/>
              </p:nvSpPr>
              <p:spPr>
                <a:xfrm>
                  <a:off x="4565373" y="3036399"/>
                  <a:ext cx="5968237" cy="428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(0,0)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altLang="ko-KR" sz="1400" dirty="0"/>
                    <a:t>		      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[1−</m:t>
                          </m:r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1+0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+0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+0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=4.67</m:t>
                      </m:r>
                    </m:oMath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B1C09EA-98A2-4FE1-BFE3-14BDC66F5E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5373" y="3036399"/>
                  <a:ext cx="5968237" cy="428259"/>
                </a:xfrm>
                <a:prstGeom prst="rect">
                  <a:avLst/>
                </a:prstGeom>
                <a:blipFill>
                  <a:blip r:embed="rId3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C53623-59EC-4CE0-B73D-9077686D2FF6}"/>
                    </a:ext>
                  </a:extLst>
                </p:cNvPr>
                <p:cNvSpPr txBox="1"/>
                <p:nvPr/>
              </p:nvSpPr>
              <p:spPr>
                <a:xfrm>
                  <a:off x="4565372" y="3863830"/>
                  <a:ext cx="5575501" cy="428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(1,0)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altLang="ko-KR" sz="1400" dirty="0"/>
                    <a:t>		      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[1−</m:t>
                          </m:r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1+0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+0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+0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1C53623-59EC-4CE0-B73D-9077686D2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5372" y="3863830"/>
                  <a:ext cx="5575501" cy="428259"/>
                </a:xfrm>
                <a:prstGeom prst="rect">
                  <a:avLst/>
                </a:prstGeom>
                <a:blipFill>
                  <a:blip r:embed="rId4"/>
                  <a:stretch>
                    <a:fillRect b="-142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5918F26-4824-4ADF-BA45-2FF4A6191622}"/>
                    </a:ext>
                  </a:extLst>
                </p:cNvPr>
                <p:cNvSpPr txBox="1"/>
                <p:nvPr/>
              </p:nvSpPr>
              <p:spPr>
                <a:xfrm>
                  <a:off x="4565372" y="4675971"/>
                  <a:ext cx="5811143" cy="428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(2,0)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altLang="ko-KR" sz="1400" dirty="0"/>
                    <a:t>		      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[1−</m:t>
                          </m:r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1+0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+0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+0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=4.67</m:t>
                      </m:r>
                    </m:oMath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5918F26-4824-4ADF-BA45-2FF4A61916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5372" y="4675971"/>
                  <a:ext cx="5811143" cy="428259"/>
                </a:xfrm>
                <a:prstGeom prst="rect">
                  <a:avLst/>
                </a:prstGeom>
                <a:blipFill>
                  <a:blip r:embed="rId5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0871992-3F76-489A-8463-1DE86F143F05}"/>
                    </a:ext>
                  </a:extLst>
                </p:cNvPr>
                <p:cNvSpPr txBox="1"/>
                <p:nvPr/>
              </p:nvSpPr>
              <p:spPr>
                <a:xfrm>
                  <a:off x="4565371" y="5505839"/>
                  <a:ext cx="5811143" cy="4282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(3,0)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a14:m>
                  <a:r>
                    <a:rPr lang="en-US" altLang="ko-KR" sz="1400" dirty="0"/>
                    <a:t>		      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[1−</m:t>
                          </m:r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1+0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+0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+0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=18.7</m:t>
                      </m:r>
                    </m:oMath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0871992-3F76-489A-8463-1DE86F143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5371" y="5505839"/>
                  <a:ext cx="5811143" cy="428259"/>
                </a:xfrm>
                <a:prstGeom prst="rect">
                  <a:avLst/>
                </a:prstGeom>
                <a:blipFill>
                  <a:blip r:embed="rId6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CA16F6B-3F45-4A33-8E7D-47CEA0754A24}"/>
                </a:ext>
              </a:extLst>
            </p:cNvPr>
            <p:cNvSpPr/>
            <p:nvPr/>
          </p:nvSpPr>
          <p:spPr>
            <a:xfrm>
              <a:off x="3591339" y="1980313"/>
              <a:ext cx="7875591" cy="41024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W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= -1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W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= 0</a:t>
              </a:r>
              <a:endParaRPr lang="ko-KR" altLang="en-US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W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= 1</a:t>
              </a:r>
              <a:endParaRPr lang="ko-KR" altLang="en-US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W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= 2</a:t>
              </a:r>
              <a:endParaRPr lang="ko-KR" altLang="en-US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</a:rPr>
                <a:t>W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</a:rPr>
                <a:t>= 3</a:t>
              </a:r>
              <a:endParaRPr lang="ko-KR" altLang="en-US" dirty="0">
                <a:solidFill>
                  <a:schemeClr val="tx1"/>
                </a:solidFill>
              </a:endParaRPr>
            </a:p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3C63125-16E8-4BB2-85C8-203A9640CD66}"/>
                    </a:ext>
                  </a:extLst>
                </p:cNvPr>
                <p:cNvSpPr txBox="1"/>
                <p:nvPr/>
              </p:nvSpPr>
              <p:spPr>
                <a:xfrm>
                  <a:off x="5506279" y="2164543"/>
                  <a:ext cx="1682640" cy="5191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−(−1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ko-KR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+0)</m:t>
                            </m:r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3C63125-16E8-4BB2-85C8-203A9640CD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6279" y="2164543"/>
                  <a:ext cx="1682640" cy="51918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C663CC3-2A09-41D0-A201-B0E4D1085FD8}"/>
                    </a:ext>
                  </a:extLst>
                </p:cNvPr>
                <p:cNvSpPr txBox="1"/>
                <p:nvPr/>
              </p:nvSpPr>
              <p:spPr>
                <a:xfrm>
                  <a:off x="5373759" y="2987153"/>
                  <a:ext cx="1567224" cy="5191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−(0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+0)</m:t>
                            </m:r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C663CC3-2A09-41D0-A201-B0E4D1085F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759" y="2987153"/>
                  <a:ext cx="1567224" cy="5191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81C820B-5262-4B2A-92EA-D6ADFD1B61AF}"/>
                    </a:ext>
                  </a:extLst>
                </p:cNvPr>
                <p:cNvSpPr txBox="1"/>
                <p:nvPr/>
              </p:nvSpPr>
              <p:spPr>
                <a:xfrm>
                  <a:off x="5378459" y="3818368"/>
                  <a:ext cx="1567224" cy="5191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−(1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+0)</m:t>
                            </m:r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81C820B-5262-4B2A-92EA-D6ADFD1B61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8459" y="3818368"/>
                  <a:ext cx="1567224" cy="51918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F8F688-A517-46E6-9CB5-488ADAB9A400}"/>
                    </a:ext>
                  </a:extLst>
                </p:cNvPr>
                <p:cNvSpPr txBox="1"/>
                <p:nvPr/>
              </p:nvSpPr>
              <p:spPr>
                <a:xfrm>
                  <a:off x="5373759" y="4626883"/>
                  <a:ext cx="1567224" cy="5191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−(2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+0)</m:t>
                            </m:r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9F8F688-A517-46E6-9CB5-488ADAB9A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759" y="4626883"/>
                  <a:ext cx="1567224" cy="51918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8C5458C-345E-4A33-9A5A-DA2583A13255}"/>
                    </a:ext>
                  </a:extLst>
                </p:cNvPr>
                <p:cNvSpPr txBox="1"/>
                <p:nvPr/>
              </p:nvSpPr>
              <p:spPr>
                <a:xfrm>
                  <a:off x="5373759" y="5448945"/>
                  <a:ext cx="1567224" cy="5191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−(3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+0)</m:t>
                            </m:r>
                            <m:sSup>
                              <m:sSup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p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8C5458C-345E-4A33-9A5A-DA2583A132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759" y="5448945"/>
                  <a:ext cx="1567224" cy="51918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ABBD32F-D33F-4685-B126-8F73208E1DD1}"/>
                </a:ext>
              </a:extLst>
            </p:cNvPr>
            <p:cNvCxnSpPr/>
            <p:nvPr/>
          </p:nvCxnSpPr>
          <p:spPr>
            <a:xfrm>
              <a:off x="3591339" y="2855843"/>
              <a:ext cx="7875591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B53A7FC-70CC-441B-A0E4-57A6CC9ADAFF}"/>
                </a:ext>
              </a:extLst>
            </p:cNvPr>
            <p:cNvCxnSpPr/>
            <p:nvPr/>
          </p:nvCxnSpPr>
          <p:spPr>
            <a:xfrm>
              <a:off x="3584714" y="3657601"/>
              <a:ext cx="7875591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36428288-B449-40FD-AB77-70F1B0031A4F}"/>
                </a:ext>
              </a:extLst>
            </p:cNvPr>
            <p:cNvCxnSpPr/>
            <p:nvPr/>
          </p:nvCxnSpPr>
          <p:spPr>
            <a:xfrm>
              <a:off x="3584715" y="4472608"/>
              <a:ext cx="7875591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5518F7EC-2988-40EB-9CB3-8BC01EBE8B55}"/>
                </a:ext>
              </a:extLst>
            </p:cNvPr>
            <p:cNvCxnSpPr/>
            <p:nvPr/>
          </p:nvCxnSpPr>
          <p:spPr>
            <a:xfrm>
              <a:off x="3584716" y="5340628"/>
              <a:ext cx="7875591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E172211-8253-491F-9FCF-3F76C2485C5E}"/>
                </a:ext>
              </a:extLst>
            </p:cNvPr>
            <p:cNvCxnSpPr>
              <a:cxnSpLocks/>
            </p:cNvCxnSpPr>
            <p:nvPr/>
          </p:nvCxnSpPr>
          <p:spPr>
            <a:xfrm>
              <a:off x="4499113" y="1980313"/>
              <a:ext cx="0" cy="4102432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736619B-877F-474A-8FDA-A0544587DFC1}"/>
              </a:ext>
            </a:extLst>
          </p:cNvPr>
          <p:cNvSpPr txBox="1"/>
          <p:nvPr/>
        </p:nvSpPr>
        <p:spPr>
          <a:xfrm>
            <a:off x="1234446" y="2459187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training data</a:t>
            </a:r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7EA6A1A-327E-41AA-86EB-A5A95A04AFC3}"/>
              </a:ext>
            </a:extLst>
          </p:cNvPr>
          <p:cNvGrpSpPr/>
          <p:nvPr/>
        </p:nvGrpSpPr>
        <p:grpSpPr>
          <a:xfrm>
            <a:off x="1311514" y="2994993"/>
            <a:ext cx="1363685" cy="2120346"/>
            <a:chOff x="1099930" y="3127513"/>
            <a:chExt cx="1363685" cy="212034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8E09544-9FFB-4B78-B641-26857BDA4D65}"/>
                </a:ext>
              </a:extLst>
            </p:cNvPr>
            <p:cNvSpPr/>
            <p:nvPr/>
          </p:nvSpPr>
          <p:spPr>
            <a:xfrm>
              <a:off x="1099930" y="3127513"/>
              <a:ext cx="681202" cy="5300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x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70CD8F2-6927-4508-9D19-FF6A3D960BCE}"/>
                </a:ext>
              </a:extLst>
            </p:cNvPr>
            <p:cNvSpPr/>
            <p:nvPr/>
          </p:nvSpPr>
          <p:spPr>
            <a:xfrm>
              <a:off x="1781132" y="3127513"/>
              <a:ext cx="681202" cy="5300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t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534B528-0971-418E-A1F5-C59A17E4461A}"/>
                </a:ext>
              </a:extLst>
            </p:cNvPr>
            <p:cNvSpPr/>
            <p:nvPr/>
          </p:nvSpPr>
          <p:spPr>
            <a:xfrm>
              <a:off x="1099932" y="3657597"/>
              <a:ext cx="681202" cy="5300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A266A91-9AE0-4176-B918-98EB78677719}"/>
                </a:ext>
              </a:extLst>
            </p:cNvPr>
            <p:cNvSpPr/>
            <p:nvPr/>
          </p:nvSpPr>
          <p:spPr>
            <a:xfrm>
              <a:off x="1782412" y="3657599"/>
              <a:ext cx="681202" cy="5300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57703D5-13D1-4F6D-99EF-C9DEBC038516}"/>
                </a:ext>
              </a:extLst>
            </p:cNvPr>
            <p:cNvSpPr/>
            <p:nvPr/>
          </p:nvSpPr>
          <p:spPr>
            <a:xfrm>
              <a:off x="1099933" y="4187679"/>
              <a:ext cx="681202" cy="5300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60CF3B7-ED07-403C-BA08-FEC6B45234A5}"/>
                </a:ext>
              </a:extLst>
            </p:cNvPr>
            <p:cNvSpPr/>
            <p:nvPr/>
          </p:nvSpPr>
          <p:spPr>
            <a:xfrm>
              <a:off x="1782413" y="4187681"/>
              <a:ext cx="681202" cy="5300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41C19D2-DC86-430D-BE78-3E8D551AB818}"/>
                </a:ext>
              </a:extLst>
            </p:cNvPr>
            <p:cNvSpPr/>
            <p:nvPr/>
          </p:nvSpPr>
          <p:spPr>
            <a:xfrm>
              <a:off x="1099933" y="4717772"/>
              <a:ext cx="681202" cy="5300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3655906-C236-4F00-93E8-FF1BEC8A1084}"/>
                </a:ext>
              </a:extLst>
            </p:cNvPr>
            <p:cNvSpPr/>
            <p:nvPr/>
          </p:nvSpPr>
          <p:spPr>
            <a:xfrm>
              <a:off x="1782413" y="4717774"/>
              <a:ext cx="681202" cy="5300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D3B09A9-5E08-4BB8-BBAF-D58AC896A634}"/>
              </a:ext>
            </a:extLst>
          </p:cNvPr>
          <p:cNvCxnSpPr/>
          <p:nvPr/>
        </p:nvCxnSpPr>
        <p:spPr>
          <a:xfrm>
            <a:off x="553244" y="1921565"/>
            <a:ext cx="1106846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35640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D4764-990B-47DC-AEAB-B6FE3E4F29BC}"/>
              </a:ext>
            </a:extLst>
          </p:cNvPr>
          <p:cNvSpPr txBox="1"/>
          <p:nvPr/>
        </p:nvSpPr>
        <p:spPr>
          <a:xfrm>
            <a:off x="120159" y="142074"/>
            <a:ext cx="844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gradient decent algorithm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ko-KR" altLang="en-US" sz="2400" dirty="0">
                <a:solidFill>
                  <a:srgbClr val="7030A0"/>
                </a:solidFill>
              </a:rPr>
              <a:t>손실함수 </a:t>
            </a:r>
            <a:r>
              <a:rPr lang="en-US" altLang="ko-KR" sz="2400" dirty="0">
                <a:solidFill>
                  <a:srgbClr val="7030A0"/>
                </a:solidFill>
              </a:rPr>
              <a:t>(loss function) </a:t>
            </a:r>
            <a:r>
              <a:rPr lang="ko-KR" altLang="en-US" sz="2400" dirty="0">
                <a:solidFill>
                  <a:srgbClr val="7030A0"/>
                </a:solidFill>
              </a:rPr>
              <a:t>형태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2AF0033-AE53-412F-9007-927FF174D212}"/>
              </a:ext>
            </a:extLst>
          </p:cNvPr>
          <p:cNvGrpSpPr/>
          <p:nvPr/>
        </p:nvGrpSpPr>
        <p:grpSpPr>
          <a:xfrm>
            <a:off x="1338466" y="1875185"/>
            <a:ext cx="2160110" cy="3180512"/>
            <a:chOff x="1338466" y="1875185"/>
            <a:chExt cx="2160110" cy="318051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F3FBF68-0282-424E-9660-FC94B946198C}"/>
                </a:ext>
              </a:extLst>
            </p:cNvPr>
            <p:cNvSpPr/>
            <p:nvPr/>
          </p:nvSpPr>
          <p:spPr>
            <a:xfrm>
              <a:off x="1338466" y="1875185"/>
              <a:ext cx="1079039" cy="53008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W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5A89C22-E2AA-4808-B398-0F6821852D3C}"/>
                </a:ext>
              </a:extLst>
            </p:cNvPr>
            <p:cNvSpPr/>
            <p:nvPr/>
          </p:nvSpPr>
          <p:spPr>
            <a:xfrm>
              <a:off x="2417505" y="1875185"/>
              <a:ext cx="1079039" cy="53008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E(W)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66D1EE4-AF82-496A-8FD1-DC572EEBA6CD}"/>
                </a:ext>
              </a:extLst>
            </p:cNvPr>
            <p:cNvSpPr/>
            <p:nvPr/>
          </p:nvSpPr>
          <p:spPr>
            <a:xfrm>
              <a:off x="1338469" y="2405269"/>
              <a:ext cx="1079039" cy="5300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-1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30BDBBE-46A2-418A-8432-882D72E818F6}"/>
                </a:ext>
              </a:extLst>
            </p:cNvPr>
            <p:cNvSpPr/>
            <p:nvPr/>
          </p:nvSpPr>
          <p:spPr>
            <a:xfrm>
              <a:off x="2419533" y="2405271"/>
              <a:ext cx="1079039" cy="5300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18.7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1A1242-A380-4CC8-9EC0-DBEE7AEC23AE}"/>
                </a:ext>
              </a:extLst>
            </p:cNvPr>
            <p:cNvSpPr/>
            <p:nvPr/>
          </p:nvSpPr>
          <p:spPr>
            <a:xfrm>
              <a:off x="1338471" y="2935351"/>
              <a:ext cx="1079039" cy="5300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5151489-8835-4A5B-A0A2-F5C308578B5C}"/>
                </a:ext>
              </a:extLst>
            </p:cNvPr>
            <p:cNvSpPr/>
            <p:nvPr/>
          </p:nvSpPr>
          <p:spPr>
            <a:xfrm>
              <a:off x="2419535" y="2935353"/>
              <a:ext cx="1079039" cy="5300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4.67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55258A5-D854-4076-9D07-293A245F2032}"/>
                </a:ext>
              </a:extLst>
            </p:cNvPr>
            <p:cNvSpPr/>
            <p:nvPr/>
          </p:nvSpPr>
          <p:spPr>
            <a:xfrm>
              <a:off x="1338471" y="3465444"/>
              <a:ext cx="1079039" cy="5300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3B9AD7D-0423-485F-A169-C632B997986C}"/>
                </a:ext>
              </a:extLst>
            </p:cNvPr>
            <p:cNvSpPr/>
            <p:nvPr/>
          </p:nvSpPr>
          <p:spPr>
            <a:xfrm>
              <a:off x="2419535" y="3465446"/>
              <a:ext cx="1079039" cy="5300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A86188A-2FBA-4FAA-9F92-BAE154387906}"/>
                </a:ext>
              </a:extLst>
            </p:cNvPr>
            <p:cNvSpPr/>
            <p:nvPr/>
          </p:nvSpPr>
          <p:spPr>
            <a:xfrm>
              <a:off x="1338472" y="3995527"/>
              <a:ext cx="1079039" cy="5300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1FA4D5D-74BD-4B12-B387-1AA1794FA8B2}"/>
                </a:ext>
              </a:extLst>
            </p:cNvPr>
            <p:cNvSpPr/>
            <p:nvPr/>
          </p:nvSpPr>
          <p:spPr>
            <a:xfrm>
              <a:off x="2419536" y="3995529"/>
              <a:ext cx="1079039" cy="5300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4.67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575451E-91F9-4CC1-938D-35FA53EFD56D}"/>
                </a:ext>
              </a:extLst>
            </p:cNvPr>
            <p:cNvSpPr/>
            <p:nvPr/>
          </p:nvSpPr>
          <p:spPr>
            <a:xfrm>
              <a:off x="1338473" y="4525610"/>
              <a:ext cx="1079039" cy="5300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3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A7F4630-A8E7-472C-93D5-20A20C94021E}"/>
                </a:ext>
              </a:extLst>
            </p:cNvPr>
            <p:cNvSpPr/>
            <p:nvPr/>
          </p:nvSpPr>
          <p:spPr>
            <a:xfrm>
              <a:off x="2419537" y="4525612"/>
              <a:ext cx="1079039" cy="53008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18.7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12EA1CE7-039E-4EF0-9E15-79D63DB1E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252" y="756722"/>
            <a:ext cx="6344631" cy="54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573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804D3F-FC6E-4087-98AB-9F38CD2C7C30}"/>
              </a:ext>
            </a:extLst>
          </p:cNvPr>
          <p:cNvSpPr txBox="1"/>
          <p:nvPr/>
        </p:nvSpPr>
        <p:spPr>
          <a:xfrm>
            <a:off x="120159" y="142074"/>
            <a:ext cx="844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gradient decent algorithm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ko-KR" altLang="en-US" sz="2400" dirty="0" err="1">
                <a:solidFill>
                  <a:srgbClr val="7030A0"/>
                </a:solidFill>
              </a:rPr>
              <a:t>경사하강법</a:t>
            </a:r>
            <a:r>
              <a:rPr lang="ko-KR" altLang="en-US" sz="2400" dirty="0">
                <a:solidFill>
                  <a:srgbClr val="7030A0"/>
                </a:solidFill>
              </a:rPr>
              <a:t> 원리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9F2D19-0911-46D0-8B6F-23FA7076C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805" y="782320"/>
            <a:ext cx="6081332" cy="29150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142771C-B142-486F-BE10-8C601AC95F1B}"/>
                  </a:ext>
                </a:extLst>
              </p:cNvPr>
              <p:cNvSpPr/>
              <p:nvPr/>
            </p:nvSpPr>
            <p:spPr>
              <a:xfrm>
                <a:off x="2328620" y="4417943"/>
                <a:ext cx="7547112" cy="157866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① 임의의 가중치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W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선택 ② 그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W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에서의 직선의 기울기를 나타내는 미분 값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해당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W</a:t>
                </a:r>
                <a:br>
                  <a:rPr lang="en-US" altLang="ko-KR" sz="1400" dirty="0">
                    <a:solidFill>
                      <a:schemeClr val="tx1"/>
                    </a:solidFill>
                  </a:rPr>
                </a:br>
                <a:r>
                  <a:rPr lang="ko-KR" altLang="en-US" sz="1400" dirty="0">
                    <a:solidFill>
                      <a:schemeClr val="tx1"/>
                    </a:solidFill>
                  </a:rPr>
                  <a:t>에서의 미분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4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E(W)/</a:t>
                </a:r>
                <a14:m>
                  <m:oMath xmlns:m="http://schemas.openxmlformats.org/officeDocument/2006/math">
                    <m:r>
                      <a:rPr lang="en-US" altLang="ko-KR" sz="1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𝜕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W)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을 구함 ③ 그 미분 값이 작아지는 방향으로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W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감소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또는 증</a:t>
                </a:r>
                <a:br>
                  <a:rPr lang="en-US" altLang="ko-KR" sz="1400" dirty="0">
                    <a:solidFill>
                      <a:schemeClr val="tx1"/>
                    </a:solidFill>
                  </a:rPr>
                </a:br>
                <a:r>
                  <a:rPr lang="ko-KR" altLang="en-US" sz="1400" dirty="0">
                    <a:solidFill>
                      <a:schemeClr val="tx1"/>
                    </a:solidFill>
                  </a:rPr>
                  <a:t>가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)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시켜 나가면 ④ 최종적으로 기울기가 더 이상 작아지지 않는 곳을 찾을 수 있는데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그</a:t>
                </a:r>
                <a:br>
                  <a:rPr lang="en-US" altLang="ko-KR" sz="1400" dirty="0">
                    <a:solidFill>
                      <a:schemeClr val="tx1"/>
                    </a:solidFill>
                  </a:rPr>
                </a:br>
                <a:r>
                  <a:rPr lang="ko-KR" altLang="en-US" sz="1400" dirty="0">
                    <a:solidFill>
                      <a:schemeClr val="tx1"/>
                    </a:solidFill>
                  </a:rPr>
                  <a:t>곳이 손실함수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E(W)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최소값임을 알 수 있음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ko-KR" altLang="en-US" sz="1400" dirty="0">
                    <a:solidFill>
                      <a:schemeClr val="tx1"/>
                    </a:solidFill>
                  </a:rPr>
                  <a:t>이처럼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W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에서의 직선의 기울기인 미분 값을 이용하여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그 값이 작아지는 방향으로 진행</a:t>
                </a:r>
                <a:br>
                  <a:rPr lang="en-US" altLang="ko-KR" sz="1400" dirty="0">
                    <a:solidFill>
                      <a:schemeClr val="tx1"/>
                    </a:solidFill>
                  </a:rPr>
                </a:br>
                <a:r>
                  <a:rPr lang="ko-KR" altLang="en-US" sz="1400" dirty="0">
                    <a:solidFill>
                      <a:schemeClr val="tx1"/>
                    </a:solidFill>
                  </a:rPr>
                  <a:t>하여 손실함수 최소값을 찾는 방법을 </a:t>
                </a:r>
                <a:r>
                  <a:rPr lang="ko-KR" altLang="en-US" sz="1400" dirty="0" err="1">
                    <a:solidFill>
                      <a:srgbClr val="FF0000"/>
                    </a:solidFill>
                  </a:rPr>
                  <a:t>경사하강법</a:t>
                </a:r>
                <a:r>
                  <a:rPr lang="en-US" altLang="ko-KR" sz="1400" dirty="0">
                    <a:solidFill>
                      <a:srgbClr val="FF0000"/>
                    </a:solidFill>
                  </a:rPr>
                  <a:t>(gradient decent algorithm)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이라고 함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 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2142771C-B142-486F-BE10-8C601AC95F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620" y="4417943"/>
                <a:ext cx="7547112" cy="1578666"/>
              </a:xfrm>
              <a:prstGeom prst="rect">
                <a:avLst/>
              </a:prstGeom>
              <a:blipFill>
                <a:blip r:embed="rId3"/>
                <a:stretch>
                  <a:fillRect l="-81" t="-382" b="-3435"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096036AC-797E-4F6B-8387-69B1D085958F}"/>
              </a:ext>
            </a:extLst>
          </p:cNvPr>
          <p:cNvSpPr/>
          <p:nvPr/>
        </p:nvSpPr>
        <p:spPr>
          <a:xfrm>
            <a:off x="5943914" y="3814248"/>
            <a:ext cx="316523" cy="486804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6129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38A55B-C56D-4FB4-86DA-103E42FD5086}"/>
              </a:ext>
            </a:extLst>
          </p:cNvPr>
          <p:cNvSpPr txBox="1"/>
          <p:nvPr/>
        </p:nvSpPr>
        <p:spPr>
          <a:xfrm>
            <a:off x="120159" y="142074"/>
            <a:ext cx="844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gradient decent algorithm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– W </a:t>
            </a:r>
            <a:r>
              <a:rPr lang="ko-KR" altLang="en-US" sz="2400" dirty="0">
                <a:solidFill>
                  <a:srgbClr val="7030A0"/>
                </a:solidFill>
              </a:rPr>
              <a:t>값 구하기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BB00CE5-BD60-46A0-9B2B-AF023A2CB1E8}"/>
              </a:ext>
            </a:extLst>
          </p:cNvPr>
          <p:cNvGrpSpPr/>
          <p:nvPr/>
        </p:nvGrpSpPr>
        <p:grpSpPr>
          <a:xfrm>
            <a:off x="1684635" y="925996"/>
            <a:ext cx="8769632" cy="5302526"/>
            <a:chOff x="380998" y="925996"/>
            <a:chExt cx="8769632" cy="530252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00F0361-6618-488E-89C1-1753213951C0}"/>
                </a:ext>
              </a:extLst>
            </p:cNvPr>
            <p:cNvSpPr/>
            <p:nvPr/>
          </p:nvSpPr>
          <p:spPr>
            <a:xfrm>
              <a:off x="380998" y="925996"/>
              <a:ext cx="8769632" cy="530252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FD918AE-FAD7-4B05-8710-C4A3E5696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6835" y="1020116"/>
              <a:ext cx="3880840" cy="51142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3CC2AD20-D02F-4C9A-8966-B2EC631A0789}"/>
                    </a:ext>
                  </a:extLst>
                </p:cNvPr>
                <p:cNvSpPr/>
                <p:nvPr/>
              </p:nvSpPr>
              <p:spPr>
                <a:xfrm>
                  <a:off x="5524499" y="1192695"/>
                  <a:ext cx="3135798" cy="2498035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1400" dirty="0">
                      <a:solidFill>
                        <a:schemeClr val="tx1"/>
                      </a:solidFill>
                    </a:rPr>
                    <a:t>W </a:t>
                  </a: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에서의 </a:t>
                  </a:r>
                  <a:r>
                    <a:rPr lang="ko-KR" altLang="en-US" sz="1400" dirty="0" err="1">
                      <a:solidFill>
                        <a:schemeClr val="tx1"/>
                      </a:solidFill>
                    </a:rPr>
                    <a:t>편미분</a:t>
                  </a: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</m:oMath>
                  </a14:m>
                  <a:r>
                    <a:rPr lang="en-US" altLang="ko-KR" sz="1400" dirty="0">
                      <a:solidFill>
                        <a:schemeClr val="tx1"/>
                      </a:solidFill>
                    </a:rPr>
                    <a:t>E(W)/</a:t>
                  </a:r>
                  <a14:m>
                    <m:oMath xmlns:m="http://schemas.openxmlformats.org/officeDocument/2006/math">
                      <m:r>
                        <a:rPr lang="en-US" altLang="ko-KR" sz="1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</m:oMath>
                  </a14:m>
                  <a:r>
                    <a:rPr lang="en-US" altLang="ko-KR" sz="1400" dirty="0">
                      <a:solidFill>
                        <a:schemeClr val="tx1"/>
                      </a:solidFill>
                    </a:rPr>
                    <a:t>W</a:t>
                  </a:r>
                </a:p>
                <a:p>
                  <a:r>
                    <a:rPr lang="ko-KR" altLang="en-US" sz="1400" dirty="0">
                      <a:solidFill>
                        <a:schemeClr val="tx1"/>
                      </a:solidFill>
                    </a:rPr>
                    <a:t>해당 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W </a:t>
                  </a: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에서 기울기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(slope)</a:t>
                  </a: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를 나타냄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1400" b="1" dirty="0">
                      <a:solidFill>
                        <a:schemeClr val="tx1"/>
                      </a:solidFill>
                    </a:rPr>
                    <a:t>⇒</a:t>
                  </a: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</m:oMath>
                  </a14:m>
                  <a:r>
                    <a:rPr lang="en-US" altLang="ko-KR" sz="1400" dirty="0">
                      <a:solidFill>
                        <a:schemeClr val="tx1"/>
                      </a:solidFill>
                    </a:rPr>
                    <a:t>E(W)/</a:t>
                  </a:r>
                  <a14:m>
                    <m:oMath xmlns:m="http://schemas.openxmlformats.org/officeDocument/2006/math">
                      <m:r>
                        <a:rPr lang="en-US" altLang="ko-KR" sz="1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</m:oMath>
                  </a14:m>
                  <a:r>
                    <a:rPr lang="en-US" altLang="ko-KR" sz="1400" dirty="0">
                      <a:solidFill>
                        <a:schemeClr val="tx1"/>
                      </a:solidFill>
                    </a:rPr>
                    <a:t>W </a:t>
                  </a: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양수 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(+) </a:t>
                  </a: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값을 갖는다면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,</a:t>
                  </a:r>
                  <a:br>
                    <a:rPr lang="en-US" altLang="ko-KR" sz="1400" dirty="0">
                      <a:solidFill>
                        <a:schemeClr val="tx1"/>
                      </a:solidFill>
                    </a:rPr>
                  </a:b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W </a:t>
                  </a: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는 왼쪽으로 이동시켜야만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(</a:t>
                  </a: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감소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),</a:t>
                  </a:r>
                  <a:br>
                    <a:rPr lang="en-US" altLang="ko-KR" sz="1400" dirty="0">
                      <a:solidFill>
                        <a:schemeClr val="tx1"/>
                      </a:solidFill>
                    </a:rPr>
                  </a:b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손실함수 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E(W) </a:t>
                  </a: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최소값 찾음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r>
                    <a:rPr lang="ko-KR" altLang="en-US" sz="1400" b="1" dirty="0">
                      <a:solidFill>
                        <a:schemeClr val="tx1"/>
                      </a:solidFill>
                    </a:rPr>
                    <a:t>⇒</a:t>
                  </a: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</m:oMath>
                  </a14:m>
                  <a:r>
                    <a:rPr lang="en-US" altLang="ko-KR" sz="1400" dirty="0">
                      <a:solidFill>
                        <a:schemeClr val="tx1"/>
                      </a:solidFill>
                    </a:rPr>
                    <a:t>E(W)/</a:t>
                  </a:r>
                  <a14:m>
                    <m:oMath xmlns:m="http://schemas.openxmlformats.org/officeDocument/2006/math">
                      <m:r>
                        <a:rPr lang="en-US" altLang="ko-KR" sz="1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</m:oMath>
                  </a14:m>
                  <a:r>
                    <a:rPr lang="en-US" altLang="ko-KR" sz="1400" dirty="0">
                      <a:solidFill>
                        <a:schemeClr val="tx1"/>
                      </a:solidFill>
                    </a:rPr>
                    <a:t>W </a:t>
                  </a: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음수 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(-) </a:t>
                  </a: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값을 갖는다면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,</a:t>
                  </a:r>
                  <a:br>
                    <a:rPr lang="en-US" altLang="ko-KR" sz="1400" dirty="0">
                      <a:solidFill>
                        <a:schemeClr val="tx1"/>
                      </a:solidFill>
                    </a:rPr>
                  </a:b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W </a:t>
                  </a: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는 오른쪽으로 이동시켜야만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(</a:t>
                  </a: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증가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),</a:t>
                  </a:r>
                  <a:br>
                    <a:rPr lang="en-US" altLang="ko-KR" sz="1400" dirty="0">
                      <a:solidFill>
                        <a:schemeClr val="tx1"/>
                      </a:solidFill>
                    </a:rPr>
                  </a:b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손실함수 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E(W) </a:t>
                  </a: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최소값 찾음</a:t>
                  </a:r>
                </a:p>
              </p:txBody>
            </p:sp>
          </mc:Choice>
          <mc:Fallback xmlns="">
            <p:sp>
              <p:nvSpPr>
                <p:cNvPr id="7" name="직사각형 6">
                  <a:extLst>
                    <a:ext uri="{FF2B5EF4-FFF2-40B4-BE49-F238E27FC236}">
                      <a16:creationId xmlns:a16="http://schemas.microsoft.com/office/drawing/2014/main" id="{3CC2AD20-D02F-4C9A-8966-B2EC631A07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4499" y="1192695"/>
                  <a:ext cx="3135798" cy="2498035"/>
                </a:xfrm>
                <a:prstGeom prst="rect">
                  <a:avLst/>
                </a:prstGeom>
                <a:blipFill>
                  <a:blip r:embed="rId3"/>
                  <a:stretch>
                    <a:fillRect l="-386" t="-243" r="-1351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CFB6BC67-13D8-4611-B1C5-8147687F7255}"/>
                </a:ext>
              </a:extLst>
            </p:cNvPr>
            <p:cNvSpPr/>
            <p:nvPr/>
          </p:nvSpPr>
          <p:spPr>
            <a:xfrm>
              <a:off x="6934136" y="3769585"/>
              <a:ext cx="316523" cy="486804"/>
            </a:xfrm>
            <a:prstGeom prst="downArrow">
              <a:avLst/>
            </a:prstGeom>
            <a:solidFill>
              <a:srgbClr val="FF0000"/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3AC4E7B-3284-41DB-9786-6F75EFA70B56}"/>
                    </a:ext>
                  </a:extLst>
                </p:cNvPr>
                <p:cNvSpPr/>
                <p:nvPr/>
              </p:nvSpPr>
              <p:spPr>
                <a:xfrm>
                  <a:off x="5524499" y="4335245"/>
                  <a:ext cx="3135798" cy="687329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f>
                          <m:f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den>
                        </m:f>
                      </m:oMath>
                    </m:oMathPara>
                  </a14:m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C3AC4E7B-3284-41DB-9786-6F75EFA70B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4499" y="4335245"/>
                  <a:ext cx="3135798" cy="6873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443E3DC-7D3E-4975-B479-E2BE9D944938}"/>
                    </a:ext>
                  </a:extLst>
                </p:cNvPr>
                <p:cNvSpPr txBox="1"/>
                <p:nvPr/>
              </p:nvSpPr>
              <p:spPr>
                <a:xfrm>
                  <a:off x="5287621" y="5347252"/>
                  <a:ext cx="366638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ko-KR" altLang="en-US" sz="1400" dirty="0"/>
                    <a:t>는 </a:t>
                  </a:r>
                  <a:r>
                    <a:rPr lang="ko-KR" altLang="en-US" sz="1400" dirty="0" err="1"/>
                    <a:t>학습율</a:t>
                  </a:r>
                  <a:r>
                    <a:rPr lang="en-US" altLang="ko-KR" sz="1400" dirty="0"/>
                    <a:t>(learning rate) </a:t>
                  </a:r>
                  <a:r>
                    <a:rPr lang="ko-KR" altLang="en-US" sz="1400" dirty="0"/>
                    <a:t>이라고 부르며</a:t>
                  </a:r>
                  <a:r>
                    <a:rPr lang="en-US" altLang="ko-KR" sz="1400" dirty="0"/>
                    <a:t>,</a:t>
                  </a:r>
                  <a:br>
                    <a:rPr lang="en-US" altLang="ko-KR" sz="1400" dirty="0"/>
                  </a:br>
                  <a:r>
                    <a:rPr lang="en-US" altLang="ko-KR" sz="1400" dirty="0"/>
                    <a:t>W </a:t>
                  </a:r>
                  <a:r>
                    <a:rPr lang="ko-KR" altLang="en-US" sz="1400" dirty="0"/>
                    <a:t>값의 감소 또는 증가 되는 비율을 나타냄</a:t>
                  </a: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443E3DC-7D3E-4975-B479-E2BE9D9449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7621" y="5347252"/>
                  <a:ext cx="3666388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498" t="-2326" b="-1162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70EBF77-9E94-413E-9BDC-162E24D94D98}"/>
                </a:ext>
              </a:extLst>
            </p:cNvPr>
            <p:cNvSpPr/>
            <p:nvPr/>
          </p:nvSpPr>
          <p:spPr>
            <a:xfrm>
              <a:off x="4929808" y="925996"/>
              <a:ext cx="4220822" cy="530252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29764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C1DD53-22AF-460A-8412-5ABB6A7C8F1E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gradient decent algorithm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ko-KR" altLang="en-US" sz="2400" dirty="0">
                <a:solidFill>
                  <a:srgbClr val="7030A0"/>
                </a:solidFill>
              </a:rPr>
              <a:t>손실함수 </a:t>
            </a:r>
            <a:r>
              <a:rPr lang="en-US" altLang="ko-KR" sz="2400" dirty="0">
                <a:solidFill>
                  <a:srgbClr val="7030A0"/>
                </a:solidFill>
              </a:rPr>
              <a:t>E(</a:t>
            </a:r>
            <a:r>
              <a:rPr lang="en-US" altLang="ko-KR" sz="2400" dirty="0" err="1">
                <a:solidFill>
                  <a:srgbClr val="7030A0"/>
                </a:solidFill>
              </a:rPr>
              <a:t>W,b</a:t>
            </a:r>
            <a:r>
              <a:rPr lang="en-US" altLang="ko-KR" sz="2400" dirty="0">
                <a:solidFill>
                  <a:srgbClr val="7030A0"/>
                </a:solidFill>
              </a:rPr>
              <a:t>) </a:t>
            </a:r>
            <a:r>
              <a:rPr lang="ko-KR" altLang="en-US" sz="2400" dirty="0">
                <a:solidFill>
                  <a:srgbClr val="7030A0"/>
                </a:solidFill>
              </a:rPr>
              <a:t>최소값이 되는 </a:t>
            </a:r>
            <a:r>
              <a:rPr lang="en-US" altLang="ko-KR" sz="2400" dirty="0">
                <a:solidFill>
                  <a:srgbClr val="7030A0"/>
                </a:solidFill>
              </a:rPr>
              <a:t>W, b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3E4EA2-1F37-4C31-83C0-FA5F30AF95CC}"/>
              </a:ext>
            </a:extLst>
          </p:cNvPr>
          <p:cNvSpPr txBox="1"/>
          <p:nvPr/>
        </p:nvSpPr>
        <p:spPr>
          <a:xfrm>
            <a:off x="715617" y="854765"/>
            <a:ext cx="77443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FF0000"/>
                </a:solidFill>
              </a:rPr>
              <a:t>linear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regression</a:t>
            </a:r>
            <a:r>
              <a:rPr lang="ko-KR" altLang="en-US" dirty="0">
                <a:solidFill>
                  <a:srgbClr val="FF0000"/>
                </a:solidFill>
              </a:rPr>
              <a:t> 목표</a:t>
            </a:r>
            <a:r>
              <a:rPr lang="ko-KR" altLang="en-US" dirty="0"/>
              <a:t>는 </a:t>
            </a:r>
            <a:r>
              <a:rPr lang="en-US" altLang="ko-KR" dirty="0"/>
              <a:t>training data </a:t>
            </a:r>
            <a:r>
              <a:rPr lang="ko-KR" altLang="en-US" dirty="0"/>
              <a:t>특성 </a:t>
            </a:r>
            <a:r>
              <a:rPr lang="en-US" altLang="ko-KR" dirty="0"/>
              <a:t>/ </a:t>
            </a:r>
            <a:r>
              <a:rPr lang="ko-KR" altLang="en-US" dirty="0"/>
              <a:t>분포를 가장 잘 나타내는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임의의 직선 </a:t>
            </a:r>
            <a:r>
              <a:rPr lang="en-US" altLang="ko-KR" dirty="0">
                <a:solidFill>
                  <a:srgbClr val="FF0000"/>
                </a:solidFill>
              </a:rPr>
              <a:t>y = </a:t>
            </a:r>
            <a:r>
              <a:rPr lang="en-US" altLang="ko-KR" dirty="0" err="1">
                <a:solidFill>
                  <a:srgbClr val="FF0000"/>
                </a:solidFill>
              </a:rPr>
              <a:t>Wx</a:t>
            </a:r>
            <a:r>
              <a:rPr lang="en-US" altLang="ko-KR" dirty="0">
                <a:solidFill>
                  <a:srgbClr val="FF0000"/>
                </a:solidFill>
              </a:rPr>
              <a:t> + b </a:t>
            </a:r>
            <a:r>
              <a:rPr lang="ko-KR" altLang="en-US" dirty="0">
                <a:solidFill>
                  <a:srgbClr val="FF0000"/>
                </a:solidFill>
              </a:rPr>
              <a:t>에서의 </a:t>
            </a:r>
            <a:r>
              <a:rPr lang="en-US" altLang="ko-KR" dirty="0">
                <a:solidFill>
                  <a:srgbClr val="FF0000"/>
                </a:solidFill>
              </a:rPr>
              <a:t>[W,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b]</a:t>
            </a:r>
            <a:r>
              <a:rPr lang="ko-KR" altLang="en-US" dirty="0">
                <a:solidFill>
                  <a:srgbClr val="FF0000"/>
                </a:solidFill>
              </a:rPr>
              <a:t> 를 구하는 것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3F9517-199B-47A1-9C14-6EC3A93AE411}"/>
              </a:ext>
            </a:extLst>
          </p:cNvPr>
          <p:cNvSpPr/>
          <p:nvPr/>
        </p:nvSpPr>
        <p:spPr>
          <a:xfrm>
            <a:off x="1358073" y="2129209"/>
            <a:ext cx="9478619" cy="38276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DACED9-B0A6-41D3-9EC6-7B94D3816C7C}"/>
              </a:ext>
            </a:extLst>
          </p:cNvPr>
          <p:cNvGrpSpPr/>
          <p:nvPr/>
        </p:nvGrpSpPr>
        <p:grpSpPr>
          <a:xfrm>
            <a:off x="3157058" y="2513403"/>
            <a:ext cx="5588638" cy="1527315"/>
            <a:chOff x="2650435" y="2513403"/>
            <a:chExt cx="5588638" cy="15273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83178AD-4D0C-4E2D-8B9E-A22F4C5D770E}"/>
                    </a:ext>
                  </a:extLst>
                </p:cNvPr>
                <p:cNvSpPr txBox="1"/>
                <p:nvPr/>
              </p:nvSpPr>
              <p:spPr>
                <a:xfrm>
                  <a:off x="2650435" y="3050883"/>
                  <a:ext cx="5588638" cy="75623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=[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83178AD-4D0C-4E2D-8B9E-A22F4C5D7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0435" y="3050883"/>
                  <a:ext cx="5588638" cy="75623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30C6A5-957A-4A25-BA0A-B417F75D5949}"/>
                </a:ext>
              </a:extLst>
            </p:cNvPr>
            <p:cNvSpPr txBox="1"/>
            <p:nvPr/>
          </p:nvSpPr>
          <p:spPr>
            <a:xfrm>
              <a:off x="2988367" y="2617304"/>
              <a:ext cx="1470274" cy="36933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y = </a:t>
              </a:r>
              <a:r>
                <a:rPr lang="en-US" altLang="ko-KR" dirty="0" err="1"/>
                <a:t>Wx</a:t>
              </a:r>
              <a:r>
                <a:rPr lang="en-US" altLang="ko-KR" dirty="0"/>
                <a:t> + b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C14F00-EA54-4866-9227-106EF7E53FC2}"/>
                </a:ext>
              </a:extLst>
            </p:cNvPr>
            <p:cNvSpPr/>
            <p:nvPr/>
          </p:nvSpPr>
          <p:spPr>
            <a:xfrm>
              <a:off x="2903650" y="2513403"/>
              <a:ext cx="5082208" cy="1527315"/>
            </a:xfrm>
            <a:prstGeom prst="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AC5B0B5-5537-455A-9838-88114522F857}"/>
                  </a:ext>
                </a:extLst>
              </p:cNvPr>
              <p:cNvSpPr/>
              <p:nvPr/>
            </p:nvSpPr>
            <p:spPr>
              <a:xfrm>
                <a:off x="1842374" y="4655120"/>
                <a:ext cx="3135798" cy="68732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AAC5B0B5-5537-455A-9838-88114522F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374" y="4655120"/>
                <a:ext cx="3135798" cy="687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7862587-9E4F-4917-A64E-A82758BD61A6}"/>
                  </a:ext>
                </a:extLst>
              </p:cNvPr>
              <p:cNvSpPr/>
              <p:nvPr/>
            </p:nvSpPr>
            <p:spPr>
              <a:xfrm>
                <a:off x="7224614" y="4655120"/>
                <a:ext cx="3135798" cy="68732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7862587-9E4F-4917-A64E-A82758BD61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614" y="4655120"/>
                <a:ext cx="3135798" cy="687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AC3FA1B-BB16-4A04-80FB-33317C1AC14A}"/>
              </a:ext>
            </a:extLst>
          </p:cNvPr>
          <p:cNvSpPr txBox="1"/>
          <p:nvPr/>
        </p:nvSpPr>
        <p:spPr>
          <a:xfrm>
            <a:off x="1973611" y="4144403"/>
            <a:ext cx="2849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손실함수 </a:t>
            </a:r>
            <a:r>
              <a:rPr lang="en-US" altLang="ko-KR" sz="1400" dirty="0"/>
              <a:t>E(</a:t>
            </a:r>
            <a:r>
              <a:rPr lang="en-US" altLang="ko-KR" sz="1400" dirty="0" err="1"/>
              <a:t>W,b</a:t>
            </a:r>
            <a:r>
              <a:rPr lang="en-US" altLang="ko-KR" sz="1400" dirty="0"/>
              <a:t>)</a:t>
            </a:r>
            <a:r>
              <a:rPr lang="ko-KR" altLang="en-US" sz="1400" dirty="0"/>
              <a:t>최소값을 갖는 </a:t>
            </a:r>
            <a:r>
              <a:rPr lang="en-US" altLang="ko-KR" sz="1400" dirty="0"/>
              <a:t>W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7D4D9-A3D1-4DA9-BAC0-BD0BD66AFD77}"/>
              </a:ext>
            </a:extLst>
          </p:cNvPr>
          <p:cNvSpPr txBox="1"/>
          <p:nvPr/>
        </p:nvSpPr>
        <p:spPr>
          <a:xfrm>
            <a:off x="7402890" y="4139792"/>
            <a:ext cx="2784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손실함수 </a:t>
            </a:r>
            <a:r>
              <a:rPr lang="en-US" altLang="ko-KR" sz="1400" dirty="0"/>
              <a:t>E(</a:t>
            </a:r>
            <a:r>
              <a:rPr lang="en-US" altLang="ko-KR" sz="1400" dirty="0" err="1"/>
              <a:t>W,b</a:t>
            </a:r>
            <a:r>
              <a:rPr lang="en-US" altLang="ko-KR" sz="1400" dirty="0"/>
              <a:t>)</a:t>
            </a:r>
            <a:r>
              <a:rPr lang="ko-KR" altLang="en-US" sz="1400" dirty="0"/>
              <a:t>최소값을 갖는 </a:t>
            </a:r>
            <a:r>
              <a:rPr lang="en-US" altLang="ko-KR" sz="1400" dirty="0"/>
              <a:t>b</a:t>
            </a:r>
            <a:endParaRPr lang="ko-KR" altLang="en-US" sz="1400" dirty="0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E816CFEA-3BA5-4357-B3A8-332931E56FC3}"/>
              </a:ext>
            </a:extLst>
          </p:cNvPr>
          <p:cNvSpPr/>
          <p:nvPr/>
        </p:nvSpPr>
        <p:spPr>
          <a:xfrm rot="2399782">
            <a:off x="4868517" y="4002273"/>
            <a:ext cx="219310" cy="669165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47ABE2CB-CCB1-4F89-8C6F-29B4C6755A12}"/>
              </a:ext>
            </a:extLst>
          </p:cNvPr>
          <p:cNvSpPr/>
          <p:nvPr/>
        </p:nvSpPr>
        <p:spPr>
          <a:xfrm rot="19017057">
            <a:off x="7003236" y="3994830"/>
            <a:ext cx="219310" cy="669165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6DA9D1-1C90-41A7-A471-DF803725241F}"/>
                  </a:ext>
                </a:extLst>
              </p:cNvPr>
              <p:cNvSpPr txBox="1"/>
              <p:nvPr/>
            </p:nvSpPr>
            <p:spPr>
              <a:xfrm>
                <a:off x="2493991" y="5566188"/>
                <a:ext cx="72067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※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ko-KR" altLang="en-US" sz="1400" dirty="0"/>
                  <a:t>는 </a:t>
                </a:r>
                <a:r>
                  <a:rPr lang="ko-KR" altLang="en-US" sz="1400" dirty="0" err="1"/>
                  <a:t>학습율</a:t>
                </a:r>
                <a:r>
                  <a:rPr lang="en-US" altLang="ko-KR" sz="1400" dirty="0"/>
                  <a:t>(learning rate) </a:t>
                </a:r>
                <a:r>
                  <a:rPr lang="ko-KR" altLang="en-US" sz="1400" dirty="0"/>
                  <a:t>이라고 부르며</a:t>
                </a:r>
                <a:r>
                  <a:rPr lang="en-US" altLang="ko-KR" sz="1400" dirty="0"/>
                  <a:t>, W </a:t>
                </a:r>
                <a:r>
                  <a:rPr lang="ko-KR" altLang="en-US" sz="1400" dirty="0"/>
                  <a:t>값의 감소 또는 증가 되는 비율을 나타냄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86DA9D1-1C90-41A7-A471-DF8037252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991" y="5566188"/>
                <a:ext cx="7206781" cy="307777"/>
              </a:xfrm>
              <a:prstGeom prst="rect">
                <a:avLst/>
              </a:prstGeom>
              <a:blipFill>
                <a:blip r:embed="rId5"/>
                <a:stretch>
                  <a:fillRect l="-254"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60891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00BF6-07D8-4014-8B72-86971A6A907A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gradient decent algorithm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ko-KR" altLang="en-US" sz="2400" dirty="0">
                <a:solidFill>
                  <a:srgbClr val="7030A0"/>
                </a:solidFill>
              </a:rPr>
              <a:t>최적의 </a:t>
            </a:r>
            <a:r>
              <a:rPr lang="en-US" altLang="ko-KR" sz="2400" dirty="0">
                <a:solidFill>
                  <a:srgbClr val="7030A0"/>
                </a:solidFill>
              </a:rPr>
              <a:t>[W, b]</a:t>
            </a:r>
            <a:r>
              <a:rPr lang="ko-KR" altLang="en-US" sz="2400" dirty="0">
                <a:solidFill>
                  <a:srgbClr val="7030A0"/>
                </a:solidFill>
              </a:rPr>
              <a:t> 계산 프로세스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DBD89A4-C329-40BD-9DF5-C76F1F1B092D}"/>
              </a:ext>
            </a:extLst>
          </p:cNvPr>
          <p:cNvGrpSpPr/>
          <p:nvPr/>
        </p:nvGrpSpPr>
        <p:grpSpPr>
          <a:xfrm>
            <a:off x="563220" y="1658631"/>
            <a:ext cx="2305878" cy="2382161"/>
            <a:chOff x="563220" y="1658631"/>
            <a:chExt cx="2305878" cy="238216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507F3BE-3377-4222-8302-081D9BEB9781}"/>
                </a:ext>
              </a:extLst>
            </p:cNvPr>
            <p:cNvSpPr/>
            <p:nvPr/>
          </p:nvSpPr>
          <p:spPr>
            <a:xfrm>
              <a:off x="563220" y="1658631"/>
              <a:ext cx="2305878" cy="238216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BF6DB47-EF51-4C48-988A-F696AB1F8379}"/>
                </a:ext>
              </a:extLst>
            </p:cNvPr>
            <p:cNvSpPr/>
            <p:nvPr/>
          </p:nvSpPr>
          <p:spPr>
            <a:xfrm>
              <a:off x="616665" y="1752268"/>
              <a:ext cx="1099933" cy="3614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i="1" dirty="0">
                  <a:solidFill>
                    <a:schemeClr val="tx1"/>
                  </a:solidFill>
                </a:rPr>
                <a:t>입력 </a:t>
              </a:r>
              <a:r>
                <a:rPr lang="en-US" altLang="ko-KR" sz="1400" i="1" dirty="0">
                  <a:solidFill>
                    <a:schemeClr val="tx1"/>
                  </a:solidFill>
                </a:rPr>
                <a:t>(x)</a:t>
              </a:r>
              <a:endParaRPr lang="ko-KR" altLang="en-US" sz="1400" i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416FBF-44F5-4430-809A-B16CFC667C15}"/>
                </a:ext>
              </a:extLst>
            </p:cNvPr>
            <p:cNvSpPr/>
            <p:nvPr/>
          </p:nvSpPr>
          <p:spPr>
            <a:xfrm>
              <a:off x="1719075" y="1754344"/>
              <a:ext cx="1090245" cy="3614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i="1" dirty="0">
                  <a:solidFill>
                    <a:schemeClr val="tx1"/>
                  </a:solidFill>
                </a:rPr>
                <a:t>정답 </a:t>
              </a:r>
              <a:r>
                <a:rPr lang="en-US" altLang="ko-KR" sz="1400" i="1" dirty="0">
                  <a:solidFill>
                    <a:schemeClr val="tx1"/>
                  </a:solidFill>
                </a:rPr>
                <a:t>(t)</a:t>
              </a:r>
              <a:endParaRPr lang="ko-KR" altLang="en-US" sz="1400" i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80D35A3E-F997-48FA-9A9A-BB65BBDFD76F}"/>
                    </a:ext>
                  </a:extLst>
                </p:cNvPr>
                <p:cNvSpPr/>
                <p:nvPr/>
              </p:nvSpPr>
              <p:spPr>
                <a:xfrm>
                  <a:off x="618575" y="2102560"/>
                  <a:ext cx="1097922" cy="37736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80D35A3E-F997-48FA-9A9A-BB65BBDFD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575" y="2102560"/>
                  <a:ext cx="1097922" cy="37736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4E8E174A-1F4E-433D-BFF9-BC2383FA8D17}"/>
                    </a:ext>
                  </a:extLst>
                </p:cNvPr>
                <p:cNvSpPr/>
                <p:nvPr/>
              </p:nvSpPr>
              <p:spPr>
                <a:xfrm>
                  <a:off x="1713793" y="2108461"/>
                  <a:ext cx="1093920" cy="36448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4E8E174A-1F4E-433D-BFF9-BC2383FA8D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3793" y="2108461"/>
                  <a:ext cx="1093920" cy="3644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F42285CF-6C18-430F-AE43-0E4E563A6587}"/>
                    </a:ext>
                  </a:extLst>
                </p:cNvPr>
                <p:cNvSpPr/>
                <p:nvPr/>
              </p:nvSpPr>
              <p:spPr>
                <a:xfrm>
                  <a:off x="613950" y="2477851"/>
                  <a:ext cx="1093214" cy="36141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F42285CF-6C18-430F-AE43-0E4E563A65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950" y="2477851"/>
                  <a:ext cx="1093214" cy="3614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F5B0D96-6568-4284-8EC2-9D014784A39B}"/>
                    </a:ext>
                  </a:extLst>
                </p:cNvPr>
                <p:cNvSpPr/>
                <p:nvPr/>
              </p:nvSpPr>
              <p:spPr>
                <a:xfrm>
                  <a:off x="1713456" y="2474706"/>
                  <a:ext cx="1097922" cy="36770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F5B0D96-6568-4284-8EC2-9D014784A3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3456" y="2474706"/>
                  <a:ext cx="1097922" cy="36770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839E67-06C1-4CBC-BF57-6CCF5CD291BA}"/>
                </a:ext>
              </a:extLst>
            </p:cNvPr>
            <p:cNvSpPr/>
            <p:nvPr/>
          </p:nvSpPr>
          <p:spPr>
            <a:xfrm>
              <a:off x="618569" y="2827356"/>
              <a:ext cx="1095923" cy="361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…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E621C85-2A42-4017-910E-BE70B7710C8A}"/>
                </a:ext>
              </a:extLst>
            </p:cNvPr>
            <p:cNvSpPr/>
            <p:nvPr/>
          </p:nvSpPr>
          <p:spPr>
            <a:xfrm>
              <a:off x="1711441" y="2830501"/>
              <a:ext cx="1099933" cy="361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…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DF1473-8345-4089-877A-F6EABD188E0F}"/>
                </a:ext>
              </a:extLst>
            </p:cNvPr>
            <p:cNvSpPr/>
            <p:nvPr/>
          </p:nvSpPr>
          <p:spPr>
            <a:xfrm>
              <a:off x="616564" y="3180003"/>
              <a:ext cx="1099933" cy="361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…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962930F-9FD9-4E65-B396-7DFA49634EAF}"/>
                </a:ext>
              </a:extLst>
            </p:cNvPr>
            <p:cNvSpPr/>
            <p:nvPr/>
          </p:nvSpPr>
          <p:spPr>
            <a:xfrm>
              <a:off x="1711437" y="3183148"/>
              <a:ext cx="1095316" cy="3666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…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FAC9DA8D-A076-4D9C-BAA9-76C7F528E160}"/>
                    </a:ext>
                  </a:extLst>
                </p:cNvPr>
                <p:cNvSpPr/>
                <p:nvPr/>
              </p:nvSpPr>
              <p:spPr>
                <a:xfrm>
                  <a:off x="618569" y="3542099"/>
                  <a:ext cx="1093922" cy="37046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FAC9DA8D-A076-4D9C-BAA9-76C7F528E1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569" y="3542099"/>
                  <a:ext cx="1093922" cy="3704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1CD58795-B7AE-40E8-8DD3-762871C9492C}"/>
                    </a:ext>
                  </a:extLst>
                </p:cNvPr>
                <p:cNvSpPr/>
                <p:nvPr/>
              </p:nvSpPr>
              <p:spPr>
                <a:xfrm>
                  <a:off x="1709440" y="3545244"/>
                  <a:ext cx="1101934" cy="36141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1CD58795-B7AE-40E8-8DD3-762871C949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9440" y="3545244"/>
                  <a:ext cx="1101934" cy="3614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96ACA8-A339-4DC2-AACD-D52393469CF5}"/>
              </a:ext>
            </a:extLst>
          </p:cNvPr>
          <p:cNvSpPr/>
          <p:nvPr/>
        </p:nvSpPr>
        <p:spPr>
          <a:xfrm>
            <a:off x="4633971" y="2722094"/>
            <a:ext cx="1804128" cy="974983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y = </a:t>
            </a:r>
            <a:r>
              <a:rPr lang="en-US" altLang="ko-KR" dirty="0" err="1">
                <a:solidFill>
                  <a:schemeClr val="bg1"/>
                </a:solidFill>
              </a:rPr>
              <a:t>Wx</a:t>
            </a:r>
            <a:r>
              <a:rPr lang="en-US" altLang="ko-KR" dirty="0">
                <a:solidFill>
                  <a:schemeClr val="bg1"/>
                </a:solidFill>
              </a:rPr>
              <a:t> + b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화살표: 아래로 구부러짐 22">
            <a:extLst>
              <a:ext uri="{FF2B5EF4-FFF2-40B4-BE49-F238E27FC236}">
                <a16:creationId xmlns:a16="http://schemas.microsoft.com/office/drawing/2014/main" id="{9E56F8C3-621C-4D40-8192-FF5E863E6147}"/>
              </a:ext>
            </a:extLst>
          </p:cNvPr>
          <p:cNvSpPr/>
          <p:nvPr/>
        </p:nvSpPr>
        <p:spPr>
          <a:xfrm>
            <a:off x="4843607" y="2163727"/>
            <a:ext cx="1384853" cy="399041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58D60D-827E-4646-8CFF-8E0D8ADE16FE}"/>
              </a:ext>
            </a:extLst>
          </p:cNvPr>
          <p:cNvSpPr txBox="1"/>
          <p:nvPr/>
        </p:nvSpPr>
        <p:spPr>
          <a:xfrm>
            <a:off x="4804139" y="1473965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C00CC"/>
                </a:solidFill>
              </a:rPr>
              <a:t>②</a:t>
            </a:r>
            <a:r>
              <a:rPr lang="en-US" altLang="ko-KR" sz="1400" dirty="0">
                <a:solidFill>
                  <a:srgbClr val="CC00CC"/>
                </a:solidFill>
              </a:rPr>
              <a:t> learning</a:t>
            </a:r>
          </a:p>
          <a:p>
            <a:pPr algn="ctr"/>
            <a:r>
              <a:rPr lang="en-US" altLang="ko-KR" sz="1400" dirty="0">
                <a:solidFill>
                  <a:srgbClr val="CC00CC"/>
                </a:solidFill>
              </a:rPr>
              <a:t>(</a:t>
            </a:r>
            <a:r>
              <a:rPr lang="ko-KR" altLang="en-US" sz="1400" dirty="0">
                <a:solidFill>
                  <a:srgbClr val="CC00CC"/>
                </a:solidFill>
              </a:rPr>
              <a:t>손실함수 계산</a:t>
            </a:r>
            <a:r>
              <a:rPr lang="en-US" altLang="ko-KR" sz="1400" dirty="0">
                <a:solidFill>
                  <a:srgbClr val="CC00CC"/>
                </a:solidFill>
              </a:rPr>
              <a:t>)</a:t>
            </a:r>
            <a:endParaRPr lang="ko-KR" altLang="en-US" sz="1400" dirty="0">
              <a:solidFill>
                <a:srgbClr val="CC00C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C52216-D36F-4423-ADFE-651C104C1ED5}"/>
              </a:ext>
            </a:extLst>
          </p:cNvPr>
          <p:cNvSpPr txBox="1"/>
          <p:nvPr/>
        </p:nvSpPr>
        <p:spPr>
          <a:xfrm>
            <a:off x="3363808" y="2259609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CC00CC"/>
                </a:solidFill>
              </a:rPr>
              <a:t>①</a:t>
            </a:r>
            <a:r>
              <a:rPr lang="en-US" altLang="ko-KR" sz="1400" dirty="0">
                <a:solidFill>
                  <a:srgbClr val="CC00CC"/>
                </a:solidFill>
              </a:rPr>
              <a:t> input</a:t>
            </a:r>
            <a:endParaRPr lang="ko-KR" altLang="en-US" sz="1400" dirty="0">
              <a:solidFill>
                <a:srgbClr val="CC00CC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C7E03D0-9394-4C31-9CDD-172AAE32EA9C}"/>
              </a:ext>
            </a:extLst>
          </p:cNvPr>
          <p:cNvSpPr/>
          <p:nvPr/>
        </p:nvSpPr>
        <p:spPr>
          <a:xfrm>
            <a:off x="3363251" y="3049959"/>
            <a:ext cx="919608" cy="282307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888F35-00FC-43F9-AC64-C21B8C94A11A}"/>
              </a:ext>
            </a:extLst>
          </p:cNvPr>
          <p:cNvSpPr txBox="1"/>
          <p:nvPr/>
        </p:nvSpPr>
        <p:spPr>
          <a:xfrm>
            <a:off x="946250" y="4193720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training data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8C7B1-DC04-47ED-94B6-CF97E7CB7F49}"/>
              </a:ext>
            </a:extLst>
          </p:cNvPr>
          <p:cNvSpPr txBox="1"/>
          <p:nvPr/>
        </p:nvSpPr>
        <p:spPr>
          <a:xfrm>
            <a:off x="6568592" y="2254991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CC00CC"/>
                </a:solidFill>
              </a:rPr>
              <a:t>③</a:t>
            </a:r>
            <a:r>
              <a:rPr lang="en-US" altLang="ko-KR" sz="1400" dirty="0">
                <a:solidFill>
                  <a:srgbClr val="CC00CC"/>
                </a:solidFill>
              </a:rPr>
              <a:t> </a:t>
            </a:r>
            <a:r>
              <a:rPr lang="ko-KR" altLang="en-US" sz="1400" dirty="0">
                <a:solidFill>
                  <a:srgbClr val="CC00CC"/>
                </a:solidFill>
              </a:rPr>
              <a:t>손실함수 값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C8F3FAF-B558-438F-B0F8-7006F8AF10F3}"/>
              </a:ext>
            </a:extLst>
          </p:cNvPr>
          <p:cNvSpPr/>
          <p:nvPr/>
        </p:nvSpPr>
        <p:spPr>
          <a:xfrm>
            <a:off x="6732492" y="3046967"/>
            <a:ext cx="919608" cy="282307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8DD46B0-DD45-405F-B191-1818D6135C7E}"/>
              </a:ext>
            </a:extLst>
          </p:cNvPr>
          <p:cNvSpPr/>
          <p:nvPr/>
        </p:nvSpPr>
        <p:spPr>
          <a:xfrm>
            <a:off x="7983484" y="2722093"/>
            <a:ext cx="1147360" cy="974983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최소값 </a:t>
            </a:r>
            <a:r>
              <a:rPr lang="en-US" altLang="ko-KR" dirty="0">
                <a:solidFill>
                  <a:schemeClr val="bg1"/>
                </a:solidFill>
              </a:rPr>
              <a:t>??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16ABA47B-232D-4607-BB58-4AC9648CC077}"/>
              </a:ext>
            </a:extLst>
          </p:cNvPr>
          <p:cNvSpPr/>
          <p:nvPr/>
        </p:nvSpPr>
        <p:spPr>
          <a:xfrm>
            <a:off x="9384247" y="3043488"/>
            <a:ext cx="919608" cy="282307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5BF452-1BD8-4C91-AFA7-643265FE1E14}"/>
              </a:ext>
            </a:extLst>
          </p:cNvPr>
          <p:cNvSpPr/>
          <p:nvPr/>
        </p:nvSpPr>
        <p:spPr>
          <a:xfrm>
            <a:off x="10552632" y="2722093"/>
            <a:ext cx="1147360" cy="974983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학습종료</a:t>
            </a:r>
          </a:p>
        </p:txBody>
      </p:sp>
      <p:sp>
        <p:nvSpPr>
          <p:cNvPr id="33" name="화살표: 아래로 구부러짐 32">
            <a:extLst>
              <a:ext uri="{FF2B5EF4-FFF2-40B4-BE49-F238E27FC236}">
                <a16:creationId xmlns:a16="http://schemas.microsoft.com/office/drawing/2014/main" id="{EB8A57B7-1419-4FC2-88CF-1446BED74C1D}"/>
              </a:ext>
            </a:extLst>
          </p:cNvPr>
          <p:cNvSpPr/>
          <p:nvPr/>
        </p:nvSpPr>
        <p:spPr>
          <a:xfrm rot="10800000">
            <a:off x="3894417" y="3718836"/>
            <a:ext cx="4762775" cy="924851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A541E53-8916-455E-B8EF-EF98D8FE13D1}"/>
              </a:ext>
            </a:extLst>
          </p:cNvPr>
          <p:cNvGrpSpPr/>
          <p:nvPr/>
        </p:nvGrpSpPr>
        <p:grpSpPr>
          <a:xfrm>
            <a:off x="6506055" y="990309"/>
            <a:ext cx="3479982" cy="1015864"/>
            <a:chOff x="6506055" y="990309"/>
            <a:chExt cx="3479982" cy="10158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B12DA2F-4396-4B22-888B-CFE3D5A6D3E6}"/>
                    </a:ext>
                  </a:extLst>
                </p:cNvPr>
                <p:cNvSpPr txBox="1"/>
                <p:nvPr/>
              </p:nvSpPr>
              <p:spPr>
                <a:xfrm>
                  <a:off x="6619959" y="1109528"/>
                  <a:ext cx="3224092" cy="75623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i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altLang="ko-KR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p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B12DA2F-4396-4B22-888B-CFE3D5A6D3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9959" y="1109528"/>
                  <a:ext cx="3224092" cy="7562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725B37-909D-4AB9-88C7-67283D3CDF91}"/>
                </a:ext>
              </a:extLst>
            </p:cNvPr>
            <p:cNvSpPr/>
            <p:nvPr/>
          </p:nvSpPr>
          <p:spPr>
            <a:xfrm>
              <a:off x="6506055" y="990309"/>
              <a:ext cx="3479982" cy="1015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7EE86C7-639F-4C31-B76E-36B91AB26E18}"/>
                  </a:ext>
                </a:extLst>
              </p:cNvPr>
              <p:cNvSpPr/>
              <p:nvPr/>
            </p:nvSpPr>
            <p:spPr>
              <a:xfrm>
                <a:off x="3952943" y="4986543"/>
                <a:ext cx="2553112" cy="68732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7EE86C7-639F-4C31-B76E-36B91AB26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43" y="4986543"/>
                <a:ext cx="2553112" cy="687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1D2812D-3994-4291-A1B8-0DD633EFE57D}"/>
                  </a:ext>
                </a:extLst>
              </p:cNvPr>
              <p:cNvSpPr/>
              <p:nvPr/>
            </p:nvSpPr>
            <p:spPr>
              <a:xfrm>
                <a:off x="6849990" y="4982500"/>
                <a:ext cx="2553112" cy="68732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1D2812D-3994-4291-A1B8-0DD633EFE5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990" y="4982500"/>
                <a:ext cx="2553112" cy="687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7A503735-D758-4560-B92D-70A6A899C6C9}"/>
              </a:ext>
            </a:extLst>
          </p:cNvPr>
          <p:cNvSpPr txBox="1"/>
          <p:nvPr/>
        </p:nvSpPr>
        <p:spPr>
          <a:xfrm>
            <a:off x="9542646" y="2749187"/>
            <a:ext cx="443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C00CC"/>
                </a:solidFill>
              </a:rPr>
              <a:t>Yes</a:t>
            </a:r>
            <a:endParaRPr lang="ko-KR" altLang="en-US" sz="1400" dirty="0">
              <a:solidFill>
                <a:srgbClr val="CC00CC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C466E2-2A60-429F-90C6-13D34465AF97}"/>
              </a:ext>
            </a:extLst>
          </p:cNvPr>
          <p:cNvSpPr txBox="1"/>
          <p:nvPr/>
        </p:nvSpPr>
        <p:spPr>
          <a:xfrm>
            <a:off x="8687453" y="3902072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C00CC"/>
                </a:solidFill>
              </a:rPr>
              <a:t>No</a:t>
            </a:r>
            <a:endParaRPr lang="ko-KR" altLang="en-US" sz="1400" dirty="0">
              <a:solidFill>
                <a:srgbClr val="CC00CC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229E8B-DD6C-4702-8174-8E5311D98405}"/>
              </a:ext>
            </a:extLst>
          </p:cNvPr>
          <p:cNvSpPr txBox="1"/>
          <p:nvPr/>
        </p:nvSpPr>
        <p:spPr>
          <a:xfrm>
            <a:off x="4888886" y="4091743"/>
            <a:ext cx="2420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CC00CC"/>
                </a:solidFill>
              </a:rPr>
              <a:t>④</a:t>
            </a:r>
            <a:r>
              <a:rPr lang="en-US" altLang="ko-KR" sz="1400" dirty="0">
                <a:solidFill>
                  <a:srgbClr val="CC00CC"/>
                </a:solidFill>
              </a:rPr>
              <a:t> update W, b </a:t>
            </a:r>
            <a:r>
              <a:rPr lang="ko-KR" altLang="en-US" sz="1400" b="1" dirty="0">
                <a:solidFill>
                  <a:srgbClr val="CC00CC"/>
                </a:solidFill>
              </a:rPr>
              <a:t>⇒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rgbClr val="CC00CC"/>
                </a:solidFill>
              </a:rPr>
              <a:t>repeat</a:t>
            </a:r>
            <a:r>
              <a:rPr lang="ko-KR" altLang="en-US" sz="1400" dirty="0">
                <a:solidFill>
                  <a:srgbClr val="CC00CC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7438774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8C064-C905-43A9-9A51-931C1A508B8D}"/>
              </a:ext>
            </a:extLst>
          </p:cNvPr>
          <p:cNvSpPr txBox="1"/>
          <p:nvPr/>
        </p:nvSpPr>
        <p:spPr>
          <a:xfrm>
            <a:off x="820614" y="709246"/>
            <a:ext cx="89036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000" dirty="0">
              <a:solidFill>
                <a:srgbClr val="7030A0"/>
              </a:solidFill>
            </a:endParaRPr>
          </a:p>
          <a:p>
            <a:r>
              <a:rPr lang="en-US" altLang="ko-KR" sz="4000" dirty="0">
                <a:solidFill>
                  <a:srgbClr val="7030A0"/>
                </a:solidFill>
              </a:rPr>
              <a:t>Next Time</a:t>
            </a: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600" dirty="0">
                <a:solidFill>
                  <a:srgbClr val="7030A0"/>
                </a:solidFill>
              </a:rPr>
              <a:t> Linear Regression </a:t>
            </a:r>
            <a:r>
              <a:rPr lang="ko-KR" altLang="en-US" sz="3600" dirty="0">
                <a:solidFill>
                  <a:srgbClr val="7030A0"/>
                </a:solidFill>
              </a:rPr>
              <a:t>예제</a:t>
            </a:r>
            <a:endParaRPr lang="en-US" altLang="ko-KR" sz="36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8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srgbClr val="7030A0"/>
                </a:solidFill>
              </a:rPr>
              <a:t>single</a:t>
            </a:r>
            <a:r>
              <a:rPr lang="ko-KR" altLang="en-US" sz="2800" dirty="0">
                <a:solidFill>
                  <a:srgbClr val="7030A0"/>
                </a:solidFill>
              </a:rPr>
              <a:t> </a:t>
            </a:r>
            <a:r>
              <a:rPr lang="en-US" altLang="ko-KR" sz="2800" dirty="0">
                <a:solidFill>
                  <a:srgbClr val="7030A0"/>
                </a:solidFill>
              </a:rPr>
              <a:t>input</a:t>
            </a:r>
            <a:r>
              <a:rPr lang="ko-KR" altLang="en-US" sz="2800" dirty="0">
                <a:solidFill>
                  <a:srgbClr val="7030A0"/>
                </a:solidFill>
              </a:rPr>
              <a:t> </a:t>
            </a:r>
            <a:r>
              <a:rPr lang="en-US" altLang="ko-KR" sz="2800" dirty="0">
                <a:solidFill>
                  <a:srgbClr val="7030A0"/>
                </a:solidFill>
              </a:rPr>
              <a:t>variable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srgbClr val="7030A0"/>
                </a:solidFill>
              </a:rPr>
              <a:t>multi input variable</a:t>
            </a:r>
          </a:p>
        </p:txBody>
      </p:sp>
    </p:spTree>
    <p:extLst>
      <p:ext uri="{BB962C8B-B14F-4D97-AF65-F5344CB8AC3E}">
        <p14:creationId xmlns:p14="http://schemas.microsoft.com/office/powerpoint/2010/main" val="5544475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4F376-6971-48EC-9D63-66185FB00E06}"/>
              </a:ext>
            </a:extLst>
          </p:cNvPr>
          <p:cNvSpPr txBox="1"/>
          <p:nvPr/>
        </p:nvSpPr>
        <p:spPr>
          <a:xfrm>
            <a:off x="2972691" y="1581792"/>
            <a:ext cx="631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/>
                </a:solidFill>
              </a:rPr>
              <a:t>파이썬</a:t>
            </a:r>
            <a:r>
              <a:rPr lang="en-US" altLang="ko-KR" sz="3200" dirty="0">
                <a:solidFill>
                  <a:schemeClr val="accent1"/>
                </a:solidFill>
              </a:rPr>
              <a:t>(Python)</a:t>
            </a:r>
            <a:r>
              <a:rPr lang="ko-KR" altLang="en-US" sz="3200" dirty="0">
                <a:solidFill>
                  <a:schemeClr val="accent1"/>
                </a:solidFill>
              </a:rPr>
              <a:t>으로 구현하는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8784-7E0A-4E44-A9B8-EDF0618EFB50}"/>
              </a:ext>
            </a:extLst>
          </p:cNvPr>
          <p:cNvSpPr txBox="1"/>
          <p:nvPr/>
        </p:nvSpPr>
        <p:spPr>
          <a:xfrm>
            <a:off x="2379982" y="2724389"/>
            <a:ext cx="7494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Linear Regression (III)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/>
              <p:nvPr/>
            </p:nvSpPr>
            <p:spPr>
              <a:xfrm>
                <a:off x="3021048" y="4358133"/>
                <a:ext cx="62120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rgbClr val="0070C0"/>
                    </a:solidFill>
                  </a:rPr>
                  <a:t>–</a:t>
                </a:r>
                <a:r>
                  <a:rPr lang="ko-KR" alt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sz="2800" dirty="0">
                    <a:solidFill>
                      <a:srgbClr val="0070C0"/>
                    </a:solidFill>
                  </a:rPr>
                  <a:t>simple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</m:oMath>
                </a14:m>
                <a:r>
                  <a:rPr lang="en-US" altLang="ko-KR" sz="2800" dirty="0">
                    <a:solidFill>
                      <a:srgbClr val="0070C0"/>
                    </a:solidFill>
                  </a:rPr>
                  <a:t> multi–variable example –</a:t>
                </a:r>
                <a:endParaRPr lang="ko-KR" alt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048" y="4358133"/>
                <a:ext cx="6212089" cy="523220"/>
              </a:xfrm>
              <a:prstGeom prst="rect">
                <a:avLst/>
              </a:prstGeom>
              <a:blipFill>
                <a:blip r:embed="rId2"/>
                <a:stretch>
                  <a:fillRect l="-2061" t="-12791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647399D-10DF-4C7C-9411-B984EFADC23E}"/>
              </a:ext>
            </a:extLst>
          </p:cNvPr>
          <p:cNvSpPr txBox="1"/>
          <p:nvPr/>
        </p:nvSpPr>
        <p:spPr>
          <a:xfrm>
            <a:off x="4474515" y="5499434"/>
            <a:ext cx="3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아이엠알</a:t>
            </a:r>
            <a:r>
              <a:rPr lang="ko-KR" altLang="en-US" dirty="0"/>
              <a:t> </a:t>
            </a:r>
            <a:r>
              <a:rPr lang="en-US" altLang="ko-KR" dirty="0"/>
              <a:t>(www.imbiz.co.kr)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ABD77-C639-40B0-9DFB-0D1FEF50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1784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3C01E7-ADC2-4556-A468-D840B5D4A738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linear regression implementation using python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F89919A-B1F8-4CC8-91A9-B1FD761BAE24}"/>
              </a:ext>
            </a:extLst>
          </p:cNvPr>
          <p:cNvGrpSpPr/>
          <p:nvPr/>
        </p:nvGrpSpPr>
        <p:grpSpPr>
          <a:xfrm>
            <a:off x="2102566" y="672575"/>
            <a:ext cx="8015024" cy="5629549"/>
            <a:chOff x="539430" y="672575"/>
            <a:chExt cx="8015024" cy="562954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01CF5F-5D97-40A9-82FE-890689C5E850}"/>
                </a:ext>
              </a:extLst>
            </p:cNvPr>
            <p:cNvSpPr/>
            <p:nvPr/>
          </p:nvSpPr>
          <p:spPr>
            <a:xfrm>
              <a:off x="691830" y="845127"/>
              <a:ext cx="7766370" cy="317553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>
                  <a:solidFill>
                    <a:schemeClr val="tx1"/>
                  </a:solidFill>
                </a:rPr>
                <a:t>순서          데이터 및 수식                                  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Python 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구현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9AA4CD9-9A92-4BD2-B557-6B067281EFC6}"/>
                </a:ext>
              </a:extLst>
            </p:cNvPr>
            <p:cNvGrpSpPr/>
            <p:nvPr/>
          </p:nvGrpSpPr>
          <p:grpSpPr>
            <a:xfrm>
              <a:off x="1694303" y="1201792"/>
              <a:ext cx="1953254" cy="1120424"/>
              <a:chOff x="611794" y="1747766"/>
              <a:chExt cx="2199584" cy="2165469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2C12A63B-B78F-4CE0-8DFC-802891E29FB3}"/>
                  </a:ext>
                </a:extLst>
              </p:cNvPr>
              <p:cNvSpPr/>
              <p:nvPr/>
            </p:nvSpPr>
            <p:spPr>
              <a:xfrm>
                <a:off x="616665" y="1752268"/>
                <a:ext cx="1099933" cy="36141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i="1" dirty="0">
                    <a:solidFill>
                      <a:schemeClr val="tx1"/>
                    </a:solidFill>
                  </a:rPr>
                  <a:t>입력 </a:t>
                </a:r>
                <a:r>
                  <a:rPr lang="en-US" altLang="ko-KR" sz="1200" i="1" dirty="0">
                    <a:solidFill>
                      <a:schemeClr val="tx1"/>
                    </a:solidFill>
                  </a:rPr>
                  <a:t>(x)</a:t>
                </a:r>
                <a:endParaRPr lang="ko-KR" altLang="en-US" sz="1200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4DC64ABD-B4B2-4930-BE50-CB5D893AA0A1}"/>
                  </a:ext>
                </a:extLst>
              </p:cNvPr>
              <p:cNvSpPr/>
              <p:nvPr/>
            </p:nvSpPr>
            <p:spPr>
              <a:xfrm>
                <a:off x="1719075" y="1747766"/>
                <a:ext cx="1090245" cy="361413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i="1" dirty="0">
                    <a:solidFill>
                      <a:schemeClr val="tx1"/>
                    </a:solidFill>
                  </a:rPr>
                  <a:t>정답 </a:t>
                </a:r>
                <a:r>
                  <a:rPr lang="en-US" altLang="ko-KR" sz="1200" i="1" dirty="0">
                    <a:solidFill>
                      <a:schemeClr val="tx1"/>
                    </a:solidFill>
                  </a:rPr>
                  <a:t>(t)</a:t>
                </a:r>
                <a:endParaRPr lang="ko-KR" altLang="en-US" sz="1200" i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2D4B765D-F642-4757-895E-44CF911E2F5B}"/>
                      </a:ext>
                    </a:extLst>
                  </p:cNvPr>
                  <p:cNvSpPr/>
                  <p:nvPr/>
                </p:nvSpPr>
                <p:spPr>
                  <a:xfrm>
                    <a:off x="611800" y="2102560"/>
                    <a:ext cx="1097923" cy="377366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2D4B765D-F642-4757-895E-44CF911E2F5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800" y="2102560"/>
                    <a:ext cx="1097923" cy="377366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5714"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0FE63195-87E9-4CE8-B547-CFBD6CC376CE}"/>
                      </a:ext>
                    </a:extLst>
                  </p:cNvPr>
                  <p:cNvSpPr/>
                  <p:nvPr/>
                </p:nvSpPr>
                <p:spPr>
                  <a:xfrm>
                    <a:off x="1713793" y="2108461"/>
                    <a:ext cx="1093920" cy="381189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altLang="ko-KR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0FE63195-87E9-4CE8-B547-CFBD6CC376C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3793" y="2108461"/>
                    <a:ext cx="1093920" cy="38118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5714"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8AB6CF66-A8F0-4498-8D2A-DCB28067AA59}"/>
                      </a:ext>
                    </a:extLst>
                  </p:cNvPr>
                  <p:cNvSpPr/>
                  <p:nvPr/>
                </p:nvSpPr>
                <p:spPr>
                  <a:xfrm>
                    <a:off x="612065" y="2477850"/>
                    <a:ext cx="1095921" cy="36141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ko-KR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직사각형 9">
                    <a:extLst>
                      <a:ext uri="{FF2B5EF4-FFF2-40B4-BE49-F238E27FC236}">
                        <a16:creationId xmlns:a16="http://schemas.microsoft.com/office/drawing/2014/main" id="{8AB6CF66-A8F0-4498-8D2A-DCB28067AA5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065" y="2477850"/>
                    <a:ext cx="1095921" cy="36141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5882"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97244182-C451-4050-8DC8-1D771DB2A1A7}"/>
                      </a:ext>
                    </a:extLst>
                  </p:cNvPr>
                  <p:cNvSpPr/>
                  <p:nvPr/>
                </p:nvSpPr>
                <p:spPr>
                  <a:xfrm>
                    <a:off x="1716062" y="2489650"/>
                    <a:ext cx="1095316" cy="352759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a:rPr lang="en-US" altLang="ko-KR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97244182-C451-4050-8DC8-1D771DB2A1A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16062" y="2489650"/>
                    <a:ext cx="1095316" cy="35275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9091"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37CE90C-8A3F-4F53-A74E-47BB9CB08C1A}"/>
                  </a:ext>
                </a:extLst>
              </p:cNvPr>
              <p:cNvSpPr/>
              <p:nvPr/>
            </p:nvSpPr>
            <p:spPr>
              <a:xfrm>
                <a:off x="611794" y="2827356"/>
                <a:ext cx="1102549" cy="36141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…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273B80E-9843-4F50-90F1-472BCCECF7CD}"/>
                  </a:ext>
                </a:extLst>
              </p:cNvPr>
              <p:cNvSpPr/>
              <p:nvPr/>
            </p:nvSpPr>
            <p:spPr>
              <a:xfrm>
                <a:off x="1711441" y="2830500"/>
                <a:ext cx="1099933" cy="36141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…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A532EDA-6C8C-4AA9-8467-AA6776307F24}"/>
                  </a:ext>
                </a:extLst>
              </p:cNvPr>
              <p:cNvSpPr/>
              <p:nvPr/>
            </p:nvSpPr>
            <p:spPr>
              <a:xfrm>
                <a:off x="616564" y="3180003"/>
                <a:ext cx="1099933" cy="36141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…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3B25C49-F8BA-4F0E-A4ED-E85D336F2F54}"/>
                  </a:ext>
                </a:extLst>
              </p:cNvPr>
              <p:cNvSpPr/>
              <p:nvPr/>
            </p:nvSpPr>
            <p:spPr>
              <a:xfrm>
                <a:off x="1712069" y="3183149"/>
                <a:ext cx="1095316" cy="366636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tx1"/>
                    </a:solidFill>
                  </a:rPr>
                  <a:t>…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B7997479-84B5-4316-B532-5BAE3E018AEE}"/>
                      </a:ext>
                    </a:extLst>
                  </p:cNvPr>
                  <p:cNvSpPr/>
                  <p:nvPr/>
                </p:nvSpPr>
                <p:spPr>
                  <a:xfrm>
                    <a:off x="611794" y="3542098"/>
                    <a:ext cx="1093922" cy="370460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B7997479-84B5-4316-B532-5BAE3E018AE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794" y="3542098"/>
                    <a:ext cx="1093922" cy="37046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857"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1B528D0-C359-4B85-AEAF-D82B5B6E5B22}"/>
                      </a:ext>
                    </a:extLst>
                  </p:cNvPr>
                  <p:cNvSpPr/>
                  <p:nvPr/>
                </p:nvSpPr>
                <p:spPr>
                  <a:xfrm>
                    <a:off x="1709440" y="3551822"/>
                    <a:ext cx="1101934" cy="361413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직사각형 16">
                    <a:extLst>
                      <a:ext uri="{FF2B5EF4-FFF2-40B4-BE49-F238E27FC236}">
                        <a16:creationId xmlns:a16="http://schemas.microsoft.com/office/drawing/2014/main" id="{61B528D0-C359-4B85-AEAF-D82B5B6E5B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09440" y="3551822"/>
                    <a:ext cx="1101934" cy="36141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5882"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BE91D27-62F8-4B9B-BABA-0B249DBBA25F}"/>
                </a:ext>
              </a:extLst>
            </p:cNvPr>
            <p:cNvGrpSpPr/>
            <p:nvPr/>
          </p:nvGrpSpPr>
          <p:grpSpPr>
            <a:xfrm>
              <a:off x="1626016" y="3234414"/>
              <a:ext cx="2226005" cy="610028"/>
              <a:chOff x="6506055" y="990308"/>
              <a:chExt cx="3479982" cy="10158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553EB2C-0499-4835-94EC-6050F7F4E4FD}"/>
                      </a:ext>
                    </a:extLst>
                  </p:cNvPr>
                  <p:cNvSpPr txBox="1"/>
                  <p:nvPr/>
                </p:nvSpPr>
                <p:spPr>
                  <a:xfrm>
                    <a:off x="6619959" y="1109528"/>
                    <a:ext cx="3224092" cy="5041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  <m:r>
                                <a:rPr lang="en-US" altLang="ko-KR" sz="12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d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altLang="ko-KR" sz="1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ko-KR" sz="1200" i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ko-KR" sz="1200" i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en-US" altLang="ko-KR" sz="12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ko-KR" sz="12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2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2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altLang="ko-KR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b</m:t>
                              </m:r>
                              <m:r>
                                <a:rPr lang="en-US" altLang="ko-KR" sz="1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sSup>
                                <m:sSupPr>
                                  <m:ctrlP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p>
                                  <m:r>
                                    <a:rPr lang="en-US" altLang="ko-KR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oMath>
                      </m:oMathPara>
                    </a14:m>
                    <a:endParaRPr lang="ko-KR" altLang="en-US" sz="12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553EB2C-0499-4835-94EC-6050F7F4E4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19959" y="1109528"/>
                    <a:ext cx="3224092" cy="50411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663" t="-202000" r="-5917" b="-3720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E4BEE09-0B75-4B15-BEA0-3B5C4A0EB843}"/>
                  </a:ext>
                </a:extLst>
              </p:cNvPr>
              <p:cNvSpPr/>
              <p:nvPr/>
            </p:nvSpPr>
            <p:spPr>
              <a:xfrm>
                <a:off x="6506055" y="990308"/>
                <a:ext cx="3479982" cy="1015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EA5E4E4D-3F86-4D8D-A13B-3625A3F8F512}"/>
                    </a:ext>
                  </a:extLst>
                </p:cNvPr>
                <p:cNvSpPr/>
                <p:nvPr/>
              </p:nvSpPr>
              <p:spPr>
                <a:xfrm>
                  <a:off x="1698876" y="4804681"/>
                  <a:ext cx="1803172" cy="513014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ko-KR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ko-KR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f>
                          <m:f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den>
                        </m:f>
                      </m:oMath>
                    </m:oMathPara>
                  </a14:m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EA5E4E4D-3F86-4D8D-A13B-3625A3F8F5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8876" y="4804681"/>
                  <a:ext cx="1803172" cy="51301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0D4116C7-9CB9-48CD-BF18-EF36C4BFA1A0}"/>
                    </a:ext>
                  </a:extLst>
                </p:cNvPr>
                <p:cNvSpPr/>
                <p:nvPr/>
              </p:nvSpPr>
              <p:spPr>
                <a:xfrm>
                  <a:off x="1701226" y="5493627"/>
                  <a:ext cx="1803173" cy="513015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altLang="ko-KR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ko-KR" sz="1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f>
                          <m:f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  <m: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sz="1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den>
                        </m:f>
                      </m:oMath>
                    </m:oMathPara>
                  </a14:m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0D4116C7-9CB9-48CD-BF18-EF36C4BFA1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1226" y="5493627"/>
                  <a:ext cx="1803173" cy="51301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989C789-F859-4641-A722-50645303DEA8}"/>
                </a:ext>
              </a:extLst>
            </p:cNvPr>
            <p:cNvSpPr/>
            <p:nvPr/>
          </p:nvSpPr>
          <p:spPr>
            <a:xfrm>
              <a:off x="539430" y="672575"/>
              <a:ext cx="8015024" cy="5629549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14B8E52-AB07-4E92-B612-F9FA8BFB468F}"/>
                </a:ext>
              </a:extLst>
            </p:cNvPr>
            <p:cNvSpPr/>
            <p:nvPr/>
          </p:nvSpPr>
          <p:spPr>
            <a:xfrm>
              <a:off x="691830" y="831273"/>
              <a:ext cx="7766370" cy="5289917"/>
            </a:xfrm>
            <a:prstGeom prst="rect">
              <a:avLst/>
            </a:prstGeom>
            <a:noFill/>
            <a:ln w="34925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CA4324A-C348-4AC2-B559-46469A30C017}"/>
                </a:ext>
              </a:extLst>
            </p:cNvPr>
            <p:cNvSpPr/>
            <p:nvPr/>
          </p:nvSpPr>
          <p:spPr>
            <a:xfrm>
              <a:off x="1259865" y="832533"/>
              <a:ext cx="2956955" cy="5289917"/>
            </a:xfrm>
            <a:prstGeom prst="rect">
              <a:avLst/>
            </a:prstGeom>
            <a:noFill/>
            <a:ln w="34925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5112105-94CA-446C-9F5B-4ABD7860F43A}"/>
                </a:ext>
              </a:extLst>
            </p:cNvPr>
            <p:cNvSpPr txBox="1"/>
            <p:nvPr/>
          </p:nvSpPr>
          <p:spPr>
            <a:xfrm>
              <a:off x="819389" y="245279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079651-8A24-4C89-A961-D9EEBDF19DDB}"/>
                </a:ext>
              </a:extLst>
            </p:cNvPr>
            <p:cNvSpPr txBox="1"/>
            <p:nvPr/>
          </p:nvSpPr>
          <p:spPr>
            <a:xfrm>
              <a:off x="4238782" y="1403412"/>
              <a:ext cx="417129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/>
                <a:t>슬라이싱</a:t>
              </a:r>
              <a:r>
                <a:rPr lang="en-US" altLang="ko-KR" sz="1400" dirty="0"/>
                <a:t>(slicing) </a:t>
              </a:r>
              <a:r>
                <a:rPr lang="ko-KR" altLang="en-US" sz="1400" dirty="0"/>
                <a:t>또는 </a:t>
              </a:r>
              <a:r>
                <a:rPr lang="en-US" altLang="ko-KR" sz="1400" dirty="0"/>
                <a:t>list comprehension</a:t>
              </a:r>
              <a:br>
                <a:rPr lang="en-US" altLang="ko-KR" sz="1400" dirty="0"/>
              </a:br>
              <a:r>
                <a:rPr lang="ko-KR" altLang="en-US" sz="1400" dirty="0"/>
                <a:t>등을 이용하여 입력 </a:t>
              </a:r>
              <a:r>
                <a:rPr lang="en-US" altLang="ko-KR" sz="1400" dirty="0"/>
                <a:t>x </a:t>
              </a:r>
              <a:r>
                <a:rPr lang="ko-KR" altLang="en-US" sz="1400" dirty="0"/>
                <a:t>와 정답 </a:t>
              </a:r>
              <a:r>
                <a:rPr lang="en-US" altLang="ko-KR" sz="1400" dirty="0"/>
                <a:t>t </a:t>
              </a:r>
              <a:r>
                <a:rPr lang="ko-KR" altLang="en-US" sz="1400" dirty="0"/>
                <a:t>를 </a:t>
              </a:r>
              <a:r>
                <a:rPr lang="en-US" altLang="ko-KR" sz="1400" dirty="0" err="1"/>
                <a:t>numpy</a:t>
              </a:r>
              <a:br>
                <a:rPr lang="en-US" altLang="ko-KR" sz="1400" dirty="0"/>
              </a:br>
              <a:r>
                <a:rPr lang="ko-KR" altLang="en-US" sz="1400" dirty="0"/>
                <a:t>데이터형으로 분리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5F8331-B44A-4C27-B2AE-B3F30D2580E3}"/>
                </a:ext>
              </a:extLst>
            </p:cNvPr>
            <p:cNvSpPr txBox="1"/>
            <p:nvPr/>
          </p:nvSpPr>
          <p:spPr>
            <a:xfrm>
              <a:off x="819389" y="157954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AF7CC22-29C1-4B59-BA07-DB54DEB85C4C}"/>
                </a:ext>
              </a:extLst>
            </p:cNvPr>
            <p:cNvSpPr txBox="1"/>
            <p:nvPr/>
          </p:nvSpPr>
          <p:spPr>
            <a:xfrm>
              <a:off x="814488" y="3169856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D081775-2D98-462C-AB91-CC12CCA3486A}"/>
                </a:ext>
              </a:extLst>
            </p:cNvPr>
            <p:cNvSpPr txBox="1"/>
            <p:nvPr/>
          </p:nvSpPr>
          <p:spPr>
            <a:xfrm>
              <a:off x="814488" y="399016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83E07D-3C29-43C9-B5FD-EA18B39E088D}"/>
                </a:ext>
              </a:extLst>
            </p:cNvPr>
            <p:cNvSpPr txBox="1"/>
            <p:nvPr/>
          </p:nvSpPr>
          <p:spPr>
            <a:xfrm>
              <a:off x="814488" y="5067204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145F8F5-D1CF-4B98-A62C-3313EDDFC2FA}"/>
                </a:ext>
              </a:extLst>
            </p:cNvPr>
            <p:cNvSpPr txBox="1"/>
            <p:nvPr/>
          </p:nvSpPr>
          <p:spPr>
            <a:xfrm>
              <a:off x="1947577" y="2446201"/>
              <a:ext cx="1414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y = </a:t>
              </a:r>
              <a:r>
                <a:rPr lang="en-US" altLang="ko-KR" dirty="0" err="1"/>
                <a:t>Wx</a:t>
              </a:r>
              <a:r>
                <a:rPr lang="en-US" altLang="ko-KR" dirty="0"/>
                <a:t> + b</a:t>
              </a:r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93C2E4-3553-4360-ACDF-2DDB2B4B7591}"/>
                </a:ext>
              </a:extLst>
            </p:cNvPr>
            <p:cNvSpPr txBox="1"/>
            <p:nvPr/>
          </p:nvSpPr>
          <p:spPr>
            <a:xfrm>
              <a:off x="4227389" y="2430478"/>
              <a:ext cx="21235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w = </a:t>
              </a:r>
              <a:r>
                <a:rPr lang="en-US" altLang="ko-KR" sz="1200" dirty="0" err="1"/>
                <a:t>numpy.random.rand</a:t>
              </a:r>
              <a:r>
                <a:rPr lang="en-US" altLang="ko-KR" sz="1200" dirty="0"/>
                <a:t>(…)</a:t>
              </a:r>
            </a:p>
            <a:p>
              <a:r>
                <a:rPr lang="en-US" altLang="ko-KR" sz="1200" dirty="0"/>
                <a:t>b = </a:t>
              </a:r>
              <a:r>
                <a:rPr lang="en-US" altLang="ko-KR" sz="1200" dirty="0" err="1"/>
                <a:t>numpy.random.rand</a:t>
              </a:r>
              <a:r>
                <a:rPr lang="en-US" altLang="ko-KR" sz="1200" dirty="0"/>
                <a:t>(…)</a:t>
              </a:r>
              <a:endParaRPr lang="ko-KR" alt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878B0D-BC37-4EE6-90A4-3259D2A0CBC2}"/>
                </a:ext>
              </a:extLst>
            </p:cNvPr>
            <p:cNvSpPr txBox="1"/>
            <p:nvPr/>
          </p:nvSpPr>
          <p:spPr>
            <a:xfrm>
              <a:off x="4230609" y="2989876"/>
              <a:ext cx="31538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def </a:t>
              </a:r>
              <a:r>
                <a:rPr lang="en-US" altLang="ko-KR" sz="1200" dirty="0" err="1"/>
                <a:t>loss_func</a:t>
              </a:r>
              <a:r>
                <a:rPr lang="en-US" altLang="ko-KR" sz="1200" dirty="0"/>
                <a:t>(…):</a:t>
              </a:r>
            </a:p>
            <a:p>
              <a:endParaRPr lang="en-US" altLang="ko-KR" sz="1200" dirty="0"/>
            </a:p>
            <a:p>
              <a:r>
                <a:rPr lang="en-US" altLang="ko-KR" sz="1200" dirty="0"/>
                <a:t>  y = numpy.dot(X, W) + b</a:t>
              </a:r>
            </a:p>
            <a:p>
              <a:r>
                <a:rPr lang="en-US" altLang="ko-KR" sz="1200" dirty="0"/>
                <a:t>  return ( </a:t>
              </a:r>
              <a:r>
                <a:rPr lang="en-US" altLang="ko-KR" sz="1200" dirty="0" err="1"/>
                <a:t>numpy.sum</a:t>
              </a:r>
              <a:r>
                <a:rPr lang="en-US" altLang="ko-KR" sz="1200" dirty="0"/>
                <a:t>( (t-y)**2) ) / ( </a:t>
              </a:r>
              <a:r>
                <a:rPr lang="en-US" altLang="ko-KR" sz="1200" dirty="0" err="1"/>
                <a:t>len</a:t>
              </a:r>
              <a:r>
                <a:rPr lang="en-US" altLang="ko-KR" sz="1200" dirty="0"/>
                <a:t>(x) )</a:t>
              </a:r>
              <a:endParaRPr lang="ko-KR" altLang="en-US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5C0B724-8706-43F9-AEF2-176411244F47}"/>
                </a:ext>
              </a:extLst>
            </p:cNvPr>
            <p:cNvSpPr txBox="1"/>
            <p:nvPr/>
          </p:nvSpPr>
          <p:spPr>
            <a:xfrm>
              <a:off x="1932823" y="2907187"/>
              <a:ext cx="15717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regression </a:t>
              </a:r>
              <a:r>
                <a:rPr lang="ko-KR" altLang="en-US" sz="1200" dirty="0"/>
                <a:t>손실함수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85FD11-13B2-49E3-9F39-AEC5193F5E1B}"/>
                    </a:ext>
                  </a:extLst>
                </p:cNvPr>
                <p:cNvSpPr txBox="1"/>
                <p:nvPr/>
              </p:nvSpPr>
              <p:spPr>
                <a:xfrm>
                  <a:off x="1519713" y="4019939"/>
                  <a:ext cx="84407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 err="1"/>
                    <a:t>학습률</a:t>
                  </a:r>
                  <a:r>
                    <a:rPr lang="ko-KR" altLang="en-US" sz="12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ko-K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lang="ko-KR" altLang="en-US" sz="1200" dirty="0"/>
                    <a:t> </a:t>
                  </a: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7F85FD11-13B2-49E3-9F39-AEC5193F5E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9713" y="4019939"/>
                  <a:ext cx="844077" cy="276999"/>
                </a:xfrm>
                <a:prstGeom prst="rect">
                  <a:avLst/>
                </a:prstGeom>
                <a:blipFill>
                  <a:blip r:embed="rId11"/>
                  <a:stretch>
                    <a:fillRect t="-2174" b="-130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3B5E1D2-EDB4-4B27-ABEB-58FD646C0EA0}"/>
                </a:ext>
              </a:extLst>
            </p:cNvPr>
            <p:cNvSpPr txBox="1"/>
            <p:nvPr/>
          </p:nvSpPr>
          <p:spPr>
            <a:xfrm>
              <a:off x="4237083" y="4040018"/>
              <a:ext cx="29241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learning_rate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=</a:t>
              </a:r>
              <a:r>
                <a:rPr lang="ko-KR" altLang="en-US" sz="1200" dirty="0"/>
                <a:t> </a:t>
              </a:r>
              <a:r>
                <a:rPr lang="en-US" altLang="ko-KR" sz="1200" dirty="0"/>
                <a:t>1e-3 or 1e-4 or 1e-5 …</a:t>
              </a:r>
              <a:endParaRPr lang="ko-KR" altLang="en-US" sz="12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1B905A-6F09-4E61-84C9-160CAA9653F1}"/>
                </a:ext>
              </a:extLst>
            </p:cNvPr>
            <p:cNvSpPr txBox="1"/>
            <p:nvPr/>
          </p:nvSpPr>
          <p:spPr>
            <a:xfrm>
              <a:off x="4227654" y="4463116"/>
              <a:ext cx="364747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f = lambda x : </a:t>
              </a:r>
              <a:r>
                <a:rPr lang="en-US" altLang="ko-KR" sz="1200" dirty="0" err="1"/>
                <a:t>loss_func</a:t>
              </a:r>
              <a:r>
                <a:rPr lang="en-US" altLang="ko-KR" sz="1200" dirty="0"/>
                <a:t>(…)</a:t>
              </a:r>
            </a:p>
            <a:p>
              <a:endParaRPr lang="en-US" altLang="ko-KR" sz="1200" dirty="0"/>
            </a:p>
            <a:p>
              <a:r>
                <a:rPr lang="en-US" altLang="ko-KR" sz="1200" dirty="0"/>
                <a:t>for step in range(6000): # 6000 </a:t>
              </a:r>
              <a:r>
                <a:rPr lang="ko-KR" altLang="en-US" sz="1200" dirty="0"/>
                <a:t>은 </a:t>
              </a:r>
              <a:r>
                <a:rPr lang="ko-KR" altLang="en-US" sz="1200" dirty="0" err="1"/>
                <a:t>임의값</a:t>
              </a:r>
              <a:endParaRPr lang="en-US" altLang="ko-KR" sz="1200" dirty="0"/>
            </a:p>
            <a:p>
              <a:r>
                <a:rPr lang="en-US" altLang="ko-KR" sz="1200" dirty="0"/>
                <a:t> </a:t>
              </a:r>
            </a:p>
            <a:p>
              <a:r>
                <a:rPr lang="en-US" altLang="ko-KR" sz="1200" dirty="0"/>
                <a:t>    W  -= </a:t>
              </a:r>
              <a:r>
                <a:rPr lang="en-US" altLang="ko-KR" sz="1200" dirty="0" err="1"/>
                <a:t>learing_rate</a:t>
              </a:r>
              <a:r>
                <a:rPr lang="en-US" altLang="ko-KR" sz="1200" dirty="0"/>
                <a:t> * </a:t>
              </a:r>
              <a:r>
                <a:rPr lang="en-US" altLang="ko-KR" sz="1200" dirty="0" err="1"/>
                <a:t>numerical_derivative</a:t>
              </a:r>
              <a:r>
                <a:rPr lang="en-US" altLang="ko-KR" sz="1200" dirty="0"/>
                <a:t>(f, W)</a:t>
              </a:r>
            </a:p>
            <a:p>
              <a:r>
                <a:rPr lang="en-US" altLang="ko-KR" sz="1200" dirty="0"/>
                <a:t>    b  -= </a:t>
              </a:r>
              <a:r>
                <a:rPr lang="en-US" altLang="ko-KR" sz="1200" dirty="0" err="1"/>
                <a:t>learing_rate</a:t>
              </a:r>
              <a:r>
                <a:rPr lang="en-US" altLang="ko-KR" sz="1200" dirty="0"/>
                <a:t> * </a:t>
              </a:r>
              <a:r>
                <a:rPr lang="en-US" altLang="ko-KR" sz="1200" dirty="0" err="1"/>
                <a:t>numerical_derivative</a:t>
              </a:r>
              <a:r>
                <a:rPr lang="en-US" altLang="ko-KR" sz="1200" dirty="0"/>
                <a:t>(f, b)</a:t>
              </a:r>
              <a:endParaRPr lang="ko-KR" altLang="en-US" sz="12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C4F7924-B1C3-4130-BEC2-A9A6A93FC7BF}"/>
                </a:ext>
              </a:extLst>
            </p:cNvPr>
            <p:cNvSpPr txBox="1"/>
            <p:nvPr/>
          </p:nvSpPr>
          <p:spPr>
            <a:xfrm>
              <a:off x="1754921" y="4508476"/>
              <a:ext cx="16900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가중치 </a:t>
              </a:r>
              <a:r>
                <a:rPr lang="en-US" altLang="ko-KR" sz="1200" dirty="0"/>
                <a:t>W, </a:t>
              </a:r>
              <a:r>
                <a:rPr lang="ko-KR" altLang="en-US" sz="1200" dirty="0"/>
                <a:t>바이어스</a:t>
              </a:r>
              <a:r>
                <a:rPr lang="en-US" altLang="ko-KR" sz="1200" dirty="0"/>
                <a:t> b</a:t>
              </a:r>
              <a:endParaRPr lang="ko-KR" altLang="en-US" sz="1200" dirty="0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A7E0F8C-1C46-4543-A39C-6A06188FE0C7}"/>
                </a:ext>
              </a:extLst>
            </p:cNvPr>
            <p:cNvCxnSpPr>
              <a:cxnSpLocks/>
            </p:cNvCxnSpPr>
            <p:nvPr/>
          </p:nvCxnSpPr>
          <p:spPr>
            <a:xfrm>
              <a:off x="691830" y="2416735"/>
              <a:ext cx="7766370" cy="29466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346502F8-0E91-44F8-8080-FB4F20630721}"/>
                </a:ext>
              </a:extLst>
            </p:cNvPr>
            <p:cNvCxnSpPr>
              <a:cxnSpLocks/>
            </p:cNvCxnSpPr>
            <p:nvPr/>
          </p:nvCxnSpPr>
          <p:spPr>
            <a:xfrm>
              <a:off x="705865" y="2863911"/>
              <a:ext cx="7752335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B947ACB-3B69-4035-AA42-796067F53457}"/>
                </a:ext>
              </a:extLst>
            </p:cNvPr>
            <p:cNvCxnSpPr>
              <a:cxnSpLocks/>
            </p:cNvCxnSpPr>
            <p:nvPr/>
          </p:nvCxnSpPr>
          <p:spPr>
            <a:xfrm>
              <a:off x="705864" y="3928706"/>
              <a:ext cx="775233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BBF649F-CB94-48A2-BFAA-CAF931AF22D0}"/>
                </a:ext>
              </a:extLst>
            </p:cNvPr>
            <p:cNvCxnSpPr>
              <a:cxnSpLocks/>
            </p:cNvCxnSpPr>
            <p:nvPr/>
          </p:nvCxnSpPr>
          <p:spPr>
            <a:xfrm>
              <a:off x="687819" y="4379891"/>
              <a:ext cx="7770381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247DE22-E4CD-4C02-8B60-E0DDA9EDA685}"/>
                </a:ext>
              </a:extLst>
            </p:cNvPr>
            <p:cNvSpPr/>
            <p:nvPr/>
          </p:nvSpPr>
          <p:spPr>
            <a:xfrm>
              <a:off x="4692305" y="5796159"/>
              <a:ext cx="3513231" cy="23056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rgbClr val="FF0000"/>
                  </a:solidFill>
                </a:rPr>
                <a:t>numerical_derivative</a:t>
              </a:r>
              <a:r>
                <a:rPr lang="en-US" altLang="ko-KR" sz="1000" dirty="0">
                  <a:solidFill>
                    <a:srgbClr val="FF0000"/>
                  </a:solidFill>
                </a:rPr>
                <a:t> </a:t>
              </a:r>
              <a:r>
                <a:rPr lang="ko-KR" altLang="en-US" sz="1000" dirty="0">
                  <a:solidFill>
                    <a:srgbClr val="FF0000"/>
                  </a:solidFill>
                </a:rPr>
                <a:t>는 </a:t>
              </a:r>
              <a:r>
                <a:rPr lang="ko-KR" altLang="en-US" sz="1000" dirty="0" err="1">
                  <a:solidFill>
                    <a:srgbClr val="FF0000"/>
                  </a:solidFill>
                </a:rPr>
                <a:t>머신러닝</a:t>
              </a:r>
              <a:r>
                <a:rPr lang="ko-KR" altLang="en-US" sz="1000" dirty="0">
                  <a:solidFill>
                    <a:srgbClr val="FF0000"/>
                  </a:solidFill>
                </a:rPr>
                <a:t> 강의 </a:t>
              </a:r>
              <a:r>
                <a:rPr lang="en-US" altLang="ko-KR" sz="1000" dirty="0">
                  <a:solidFill>
                    <a:srgbClr val="FF0000"/>
                  </a:solidFill>
                </a:rPr>
                <a:t>10] </a:t>
              </a:r>
              <a:r>
                <a:rPr lang="ko-KR" altLang="en-US" sz="1000" dirty="0" err="1">
                  <a:solidFill>
                    <a:srgbClr val="FF0000"/>
                  </a:solidFill>
                </a:rPr>
                <a:t>수치미분</a:t>
              </a:r>
              <a:r>
                <a:rPr lang="ko-KR" altLang="en-US" sz="1000" dirty="0">
                  <a:solidFill>
                    <a:srgbClr val="FF0000"/>
                  </a:solidFill>
                </a:rPr>
                <a:t> 참조</a:t>
              </a:r>
            </a:p>
          </p:txBody>
        </p:sp>
      </p:grpSp>
      <p:sp>
        <p:nvSpPr>
          <p:cNvPr id="58" name="구름 57">
            <a:extLst>
              <a:ext uri="{FF2B5EF4-FFF2-40B4-BE49-F238E27FC236}">
                <a16:creationId xmlns:a16="http://schemas.microsoft.com/office/drawing/2014/main" id="{5E0241AE-71A9-4FEB-8385-BF1FF88482C4}"/>
              </a:ext>
            </a:extLst>
          </p:cNvPr>
          <p:cNvSpPr/>
          <p:nvPr/>
        </p:nvSpPr>
        <p:spPr>
          <a:xfrm>
            <a:off x="8042141" y="2989876"/>
            <a:ext cx="1852863" cy="549312"/>
          </a:xfrm>
          <a:prstGeom prst="cloud">
            <a:avLst/>
          </a:prstGeom>
          <a:solidFill>
            <a:srgbClr val="00B0F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X, W, t, y</a:t>
            </a:r>
          </a:p>
          <a:p>
            <a:pPr algn="ctr"/>
            <a:r>
              <a:rPr lang="ko-KR" altLang="en-US" sz="1000" dirty="0">
                <a:solidFill>
                  <a:srgbClr val="FF0000"/>
                </a:solidFill>
              </a:rPr>
              <a:t>모두 </a:t>
            </a:r>
            <a:r>
              <a:rPr lang="en-US" altLang="ko-KR" sz="1000" dirty="0" err="1">
                <a:solidFill>
                  <a:srgbClr val="FF0000"/>
                </a:solidFill>
              </a:rPr>
              <a:t>numpy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행렬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115CBCE-9E26-4355-BDB1-91701151AE3A}"/>
              </a:ext>
            </a:extLst>
          </p:cNvPr>
          <p:cNvCxnSpPr/>
          <p:nvPr/>
        </p:nvCxnSpPr>
        <p:spPr>
          <a:xfrm flipH="1">
            <a:off x="7402710" y="3251280"/>
            <a:ext cx="625642" cy="6885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3F83789-347F-4E6A-A49D-DD1EBEBBE404}"/>
              </a:ext>
            </a:extLst>
          </p:cNvPr>
          <p:cNvCxnSpPr/>
          <p:nvPr/>
        </p:nvCxnSpPr>
        <p:spPr>
          <a:xfrm flipH="1">
            <a:off x="7121263" y="3321722"/>
            <a:ext cx="275924" cy="902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58B781F-4239-49F0-B5F9-7F63B1E913F1}"/>
              </a:ext>
            </a:extLst>
          </p:cNvPr>
          <p:cNvCxnSpPr>
            <a:cxnSpLocks/>
          </p:cNvCxnSpPr>
          <p:nvPr/>
        </p:nvCxnSpPr>
        <p:spPr>
          <a:xfrm flipV="1">
            <a:off x="8182597" y="5599044"/>
            <a:ext cx="0" cy="19711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6351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D5E08-BB25-4D0E-B98E-5A8C7EC1ABE6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simple regression – concept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2C29DBF-1BD5-42EE-A28C-7D11E7213F60}"/>
              </a:ext>
            </a:extLst>
          </p:cNvPr>
          <p:cNvGrpSpPr/>
          <p:nvPr/>
        </p:nvGrpSpPr>
        <p:grpSpPr>
          <a:xfrm>
            <a:off x="2382261" y="1092285"/>
            <a:ext cx="1802293" cy="1190580"/>
            <a:chOff x="563220" y="1658631"/>
            <a:chExt cx="2305878" cy="238216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0AD0E30-CA7A-490D-B14C-3E553DF0D226}"/>
                </a:ext>
              </a:extLst>
            </p:cNvPr>
            <p:cNvSpPr/>
            <p:nvPr/>
          </p:nvSpPr>
          <p:spPr>
            <a:xfrm>
              <a:off x="563220" y="1658631"/>
              <a:ext cx="2305878" cy="238216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A795EBB-9A4E-48A6-A8F3-F1C6A9E712A5}"/>
                </a:ext>
              </a:extLst>
            </p:cNvPr>
            <p:cNvSpPr/>
            <p:nvPr/>
          </p:nvSpPr>
          <p:spPr>
            <a:xfrm>
              <a:off x="616665" y="1752268"/>
              <a:ext cx="1099933" cy="3614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입력 </a:t>
              </a:r>
              <a:r>
                <a:rPr lang="en-US" altLang="ko-KR" sz="1400" dirty="0">
                  <a:solidFill>
                    <a:schemeClr val="tx1"/>
                  </a:solidFill>
                </a:rPr>
                <a:t>(x)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A97FF98-C956-4539-9004-C3C0A81732C8}"/>
                </a:ext>
              </a:extLst>
            </p:cNvPr>
            <p:cNvSpPr/>
            <p:nvPr/>
          </p:nvSpPr>
          <p:spPr>
            <a:xfrm>
              <a:off x="1719075" y="1754344"/>
              <a:ext cx="1090245" cy="3614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정답 </a:t>
              </a:r>
              <a:r>
                <a:rPr lang="en-US" altLang="ko-KR" sz="1400" dirty="0">
                  <a:solidFill>
                    <a:schemeClr val="tx1"/>
                  </a:solidFill>
                </a:rPr>
                <a:t>(t)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04A43A6-0ADB-4149-A0A2-D4608FD7A4AA}"/>
                </a:ext>
              </a:extLst>
            </p:cNvPr>
            <p:cNvSpPr/>
            <p:nvPr/>
          </p:nvSpPr>
          <p:spPr>
            <a:xfrm>
              <a:off x="610098" y="2102560"/>
              <a:ext cx="1097922" cy="3773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70BB542-E17A-4771-84EF-4A7165D4997E}"/>
                </a:ext>
              </a:extLst>
            </p:cNvPr>
            <p:cNvSpPr/>
            <p:nvPr/>
          </p:nvSpPr>
          <p:spPr>
            <a:xfrm>
              <a:off x="1713793" y="2108461"/>
              <a:ext cx="1093920" cy="36448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0CBB844-35A4-46B2-B8E7-BCE182B5312F}"/>
                </a:ext>
              </a:extLst>
            </p:cNvPr>
            <p:cNvSpPr/>
            <p:nvPr/>
          </p:nvSpPr>
          <p:spPr>
            <a:xfrm>
              <a:off x="613950" y="2477851"/>
              <a:ext cx="1093214" cy="361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845A58-EE7B-4D23-835A-295163C83BF8}"/>
                </a:ext>
              </a:extLst>
            </p:cNvPr>
            <p:cNvSpPr/>
            <p:nvPr/>
          </p:nvSpPr>
          <p:spPr>
            <a:xfrm>
              <a:off x="1713456" y="2474706"/>
              <a:ext cx="1097922" cy="36770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3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AFC94F2-12CD-43E2-818E-5DF15F8F0165}"/>
                </a:ext>
              </a:extLst>
            </p:cNvPr>
            <p:cNvSpPr/>
            <p:nvPr/>
          </p:nvSpPr>
          <p:spPr>
            <a:xfrm>
              <a:off x="610091" y="2827356"/>
              <a:ext cx="1095923" cy="361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3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20103EF-F0B5-431E-84EF-8256E894479E}"/>
                </a:ext>
              </a:extLst>
            </p:cNvPr>
            <p:cNvSpPr/>
            <p:nvPr/>
          </p:nvSpPr>
          <p:spPr>
            <a:xfrm>
              <a:off x="1711441" y="2830501"/>
              <a:ext cx="1099933" cy="361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03F9AB-1779-4161-80EE-6A8DA6E7C417}"/>
                </a:ext>
              </a:extLst>
            </p:cNvPr>
            <p:cNvSpPr/>
            <p:nvPr/>
          </p:nvSpPr>
          <p:spPr>
            <a:xfrm>
              <a:off x="616564" y="3180003"/>
              <a:ext cx="1099933" cy="361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25AEC1E-A19D-4C4D-AEF1-8D563F7DCEE9}"/>
                </a:ext>
              </a:extLst>
            </p:cNvPr>
            <p:cNvSpPr/>
            <p:nvPr/>
          </p:nvSpPr>
          <p:spPr>
            <a:xfrm>
              <a:off x="1711437" y="3183148"/>
              <a:ext cx="1095316" cy="3666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5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8FCC469-6DF5-4A54-9905-5A507E0837D8}"/>
                </a:ext>
              </a:extLst>
            </p:cNvPr>
            <p:cNvSpPr/>
            <p:nvPr/>
          </p:nvSpPr>
          <p:spPr>
            <a:xfrm>
              <a:off x="610091" y="3542099"/>
              <a:ext cx="1093922" cy="37046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5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98A0E2-0C5B-4957-B19C-F2704E230CD8}"/>
                </a:ext>
              </a:extLst>
            </p:cNvPr>
            <p:cNvSpPr/>
            <p:nvPr/>
          </p:nvSpPr>
          <p:spPr>
            <a:xfrm>
              <a:off x="1709440" y="3545244"/>
              <a:ext cx="1101934" cy="361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6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81ABCE4-3CBF-413B-9C00-1B44086A2CA8}"/>
                  </a:ext>
                </a:extLst>
              </p:cNvPr>
              <p:cNvSpPr/>
              <p:nvPr/>
            </p:nvSpPr>
            <p:spPr>
              <a:xfrm>
                <a:off x="3080061" y="2601729"/>
                <a:ext cx="6042990" cy="2454254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1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ko-KR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1400" b="0" dirty="0">
                  <a:solidFill>
                    <a:schemeClr val="tx1"/>
                  </a:solidFill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  <a:p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81ABCE4-3CBF-413B-9C00-1B44086A2C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061" y="2601729"/>
                <a:ext cx="6042990" cy="24542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582759-C74A-40D4-A463-5A12CCA726F6}"/>
              </a:ext>
            </a:extLst>
          </p:cNvPr>
          <p:cNvSpPr/>
          <p:nvPr/>
        </p:nvSpPr>
        <p:spPr>
          <a:xfrm>
            <a:off x="2748759" y="5291656"/>
            <a:ext cx="6705599" cy="93373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</a:rPr>
              <a:t>오차를 계산하기 위해서는 </a:t>
            </a:r>
            <a:r>
              <a:rPr lang="en-US" altLang="ko-KR" sz="1400" dirty="0">
                <a:solidFill>
                  <a:schemeClr val="tx1"/>
                </a:solidFill>
              </a:rPr>
              <a:t>training data</a:t>
            </a:r>
            <a:r>
              <a:rPr lang="ko-KR" altLang="en-US" sz="1400" dirty="0">
                <a:solidFill>
                  <a:schemeClr val="tx1"/>
                </a:solidFill>
              </a:rPr>
              <a:t>의 모든 입력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에 대해 각각의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rgbClr val="FF0000"/>
                </a:solidFill>
              </a:rPr>
              <a:t>y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=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Wx+b</a:t>
            </a:r>
            <a:r>
              <a:rPr lang="ko-KR" altLang="en-US" sz="1400" dirty="0">
                <a:solidFill>
                  <a:srgbClr val="FF0000"/>
                </a:solidFill>
              </a:rPr>
              <a:t> 계산 해야 함 </a:t>
            </a:r>
            <a:r>
              <a:rPr lang="ko-KR" altLang="en-US" sz="1400" b="1" dirty="0">
                <a:solidFill>
                  <a:srgbClr val="FF0000"/>
                </a:solidFill>
              </a:rPr>
              <a:t>⇒</a:t>
            </a:r>
            <a:r>
              <a:rPr lang="ko-KR" altLang="en-US" sz="1400" dirty="0">
                <a:solidFill>
                  <a:srgbClr val="FF0000"/>
                </a:solidFill>
              </a:rPr>
              <a:t> 이 때 입력 </a:t>
            </a:r>
            <a:r>
              <a:rPr lang="en-US" altLang="ko-KR" sz="1400" dirty="0">
                <a:solidFill>
                  <a:srgbClr val="FF0000"/>
                </a:solidFill>
              </a:rPr>
              <a:t>x, </a:t>
            </a:r>
            <a:r>
              <a:rPr lang="ko-KR" altLang="en-US" sz="1400" dirty="0">
                <a:solidFill>
                  <a:srgbClr val="FF0000"/>
                </a:solidFill>
              </a:rPr>
              <a:t>정답 </a:t>
            </a:r>
            <a:r>
              <a:rPr lang="en-US" altLang="ko-KR" sz="1400" dirty="0">
                <a:solidFill>
                  <a:srgbClr val="FF0000"/>
                </a:solidFill>
              </a:rPr>
              <a:t>t, </a:t>
            </a:r>
            <a:r>
              <a:rPr lang="ko-KR" altLang="en-US" sz="1400" dirty="0" err="1">
                <a:solidFill>
                  <a:srgbClr val="FF0000"/>
                </a:solidFill>
              </a:rPr>
              <a:t>가중지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W </a:t>
            </a:r>
            <a:r>
              <a:rPr lang="ko-KR" altLang="en-US" sz="1400" dirty="0">
                <a:solidFill>
                  <a:srgbClr val="FF0000"/>
                </a:solidFill>
              </a:rPr>
              <a:t>모두를 행렬로 </a:t>
            </a:r>
            <a:r>
              <a:rPr lang="ko-KR" altLang="en-US" sz="1400" dirty="0" err="1">
                <a:solidFill>
                  <a:srgbClr val="FF0000"/>
                </a:solidFill>
              </a:rPr>
              <a:t>나타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ko-KR" altLang="en-US" sz="1400" dirty="0">
                <a:solidFill>
                  <a:srgbClr val="FF0000"/>
                </a:solidFill>
              </a:rPr>
              <a:t>낸 후에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행렬 곱</a:t>
            </a:r>
            <a:r>
              <a:rPr lang="en-US" altLang="ko-KR" sz="1400" dirty="0">
                <a:solidFill>
                  <a:srgbClr val="FF0000"/>
                </a:solidFill>
              </a:rPr>
              <a:t>(dot product)</a:t>
            </a:r>
            <a:r>
              <a:rPr lang="ko-KR" altLang="en-US" sz="1400" dirty="0">
                <a:solidFill>
                  <a:srgbClr val="FF0000"/>
                </a:solidFill>
              </a:rPr>
              <a:t>을 이용하면 계산 값 </a:t>
            </a:r>
            <a:r>
              <a:rPr lang="en-US" altLang="ko-KR" sz="1400" dirty="0">
                <a:solidFill>
                  <a:srgbClr val="FF0000"/>
                </a:solidFill>
              </a:rPr>
              <a:t>y </a:t>
            </a:r>
            <a:r>
              <a:rPr lang="ko-KR" altLang="en-US" sz="1400" dirty="0">
                <a:solidFill>
                  <a:srgbClr val="FF0000"/>
                </a:solidFill>
              </a:rPr>
              <a:t>또한 행렬로 표시되어 모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ko-KR" altLang="en-US" sz="1400" dirty="0">
                <a:solidFill>
                  <a:srgbClr val="FF0000"/>
                </a:solidFill>
              </a:rPr>
              <a:t>든 입력 데이터에 대해 한번에 쉽게 계산되는 것을 알 수 있음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6988097-38BF-4C06-8F25-1B38391DABF0}"/>
              </a:ext>
            </a:extLst>
          </p:cNvPr>
          <p:cNvSpPr/>
          <p:nvPr/>
        </p:nvSpPr>
        <p:spPr>
          <a:xfrm>
            <a:off x="3186078" y="2814764"/>
            <a:ext cx="1219199" cy="205227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4EE2FBB4-BE58-48D7-83FD-761DA5B2892A}"/>
              </a:ext>
            </a:extLst>
          </p:cNvPr>
          <p:cNvSpPr/>
          <p:nvPr/>
        </p:nvSpPr>
        <p:spPr>
          <a:xfrm rot="16200000">
            <a:off x="5234803" y="3357693"/>
            <a:ext cx="316523" cy="966413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5F7364-3C90-4D3C-A967-AF5673812EE0}"/>
              </a:ext>
            </a:extLst>
          </p:cNvPr>
          <p:cNvSpPr txBox="1"/>
          <p:nvPr/>
        </p:nvSpPr>
        <p:spPr>
          <a:xfrm>
            <a:off x="4885448" y="343334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행렬변환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3516555-8694-41EF-B57D-CFF7E64C8799}"/>
                  </a:ext>
                </a:extLst>
              </p:cNvPr>
              <p:cNvSpPr/>
              <p:nvPr/>
            </p:nvSpPr>
            <p:spPr>
              <a:xfrm>
                <a:off x="6183669" y="3203890"/>
                <a:ext cx="2839991" cy="1126434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ko-KR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num>
                          <m:den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den>
                        </m:f>
                      </m:e>
                    </m:d>
                  </m:oMath>
                </a14:m>
                <a:r>
                  <a:rPr lang="en-US" altLang="ko-KR" sz="20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2000" dirty="0">
                    <a:solidFill>
                      <a:schemeClr val="tx1"/>
                    </a:solidFill>
                  </a:rPr>
                  <a:t>(W) + b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altLang="ko-K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num>
                          <m:den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ko-KR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den>
                        </m:f>
                      </m:e>
                    </m:d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93516555-8694-41EF-B57D-CFF7E64C87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669" y="3203890"/>
                <a:ext cx="2839991" cy="1126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72DF7E-715D-43A1-9F2B-0AD65752D4DB}"/>
                  </a:ext>
                </a:extLst>
              </p:cNvPr>
              <p:cNvSpPr txBox="1"/>
              <p:nvPr/>
            </p:nvSpPr>
            <p:spPr>
              <a:xfrm>
                <a:off x="6757919" y="2718144"/>
                <a:ext cx="1691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X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dirty="0"/>
                  <a:t> W + b = Y</a:t>
                </a:r>
                <a:endParaRPr lang="ko-KR" alt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72DF7E-715D-43A1-9F2B-0AD65752D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919" y="2718144"/>
                <a:ext cx="1691489" cy="369332"/>
              </a:xfrm>
              <a:prstGeom prst="rect">
                <a:avLst/>
              </a:prstGeom>
              <a:blipFill>
                <a:blip r:embed="rId4"/>
                <a:stretch>
                  <a:fillRect l="-3249" t="-10000" r="-2166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88B1C7-1A88-46D5-AA45-278F8D3348C1}"/>
                  </a:ext>
                </a:extLst>
              </p:cNvPr>
              <p:cNvSpPr txBox="1"/>
              <p:nvPr/>
            </p:nvSpPr>
            <p:spPr>
              <a:xfrm>
                <a:off x="6128442" y="4507185"/>
                <a:ext cx="29690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/>
                  <a:t>( 5 X 1 )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( 1 X 1 )  = (5 X 1 )</a:t>
                </a:r>
                <a:endParaRPr lang="ko-KR" altLang="en-US" sz="16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88B1C7-1A88-46D5-AA45-278F8D334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442" y="4507185"/>
                <a:ext cx="2969083" cy="338554"/>
              </a:xfrm>
              <a:prstGeom prst="rect">
                <a:avLst/>
              </a:prstGeom>
              <a:blipFill>
                <a:blip r:embed="rId5"/>
                <a:stretch>
                  <a:fillRect l="-1027" t="-5357" r="-205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93A56A7-2E9E-466A-990D-4EAE8A2781F3}"/>
              </a:ext>
            </a:extLst>
          </p:cNvPr>
          <p:cNvSpPr txBox="1"/>
          <p:nvPr/>
        </p:nvSpPr>
        <p:spPr>
          <a:xfrm>
            <a:off x="2525170" y="692603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training data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8" name="구름 27">
            <a:extLst>
              <a:ext uri="{FF2B5EF4-FFF2-40B4-BE49-F238E27FC236}">
                <a16:creationId xmlns:a16="http://schemas.microsoft.com/office/drawing/2014/main" id="{033C8C88-758B-4E4B-9C4A-8BE65C2BD1E1}"/>
              </a:ext>
            </a:extLst>
          </p:cNvPr>
          <p:cNvSpPr/>
          <p:nvPr/>
        </p:nvSpPr>
        <p:spPr>
          <a:xfrm>
            <a:off x="7102961" y="463865"/>
            <a:ext cx="3257109" cy="1190580"/>
          </a:xfrm>
          <a:prstGeom prst="cloud">
            <a:avLst/>
          </a:prstGeom>
          <a:solidFill>
            <a:srgbClr val="00B0F0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FF0000"/>
                </a:solidFill>
              </a:rPr>
              <a:t>training data</a:t>
            </a:r>
            <a:r>
              <a:rPr lang="ko-KR" altLang="en-US" sz="1000" b="1" dirty="0">
                <a:solidFill>
                  <a:srgbClr val="FF0000"/>
                </a:solidFill>
              </a:rPr>
              <a:t>를 보면</a:t>
            </a:r>
            <a:r>
              <a:rPr lang="en-US" altLang="ko-KR" sz="1000" b="1" dirty="0">
                <a:solidFill>
                  <a:srgbClr val="FF0000"/>
                </a:solidFill>
              </a:rPr>
              <a:t>,</a:t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y = x + 1 </a:t>
            </a:r>
            <a:r>
              <a:rPr lang="ko-KR" altLang="en-US" sz="1000" b="1" dirty="0">
                <a:solidFill>
                  <a:srgbClr val="FF0000"/>
                </a:solidFill>
              </a:rPr>
              <a:t>임을 알 수 있음</a:t>
            </a:r>
            <a:r>
              <a:rPr lang="en-US" altLang="ko-KR" sz="1000" b="1" dirty="0">
                <a:solidFill>
                  <a:srgbClr val="FF0000"/>
                </a:solidFill>
              </a:rPr>
              <a:t>.</a:t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ko-KR" altLang="en-US" sz="1000" b="1" dirty="0" err="1">
                <a:solidFill>
                  <a:srgbClr val="FF0000"/>
                </a:solidFill>
              </a:rPr>
              <a:t>머신러닝</a:t>
            </a:r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</a:rPr>
              <a:t>regressio</a:t>
            </a:r>
            <a:r>
              <a:rPr lang="ko-KR" altLang="en-US" sz="1000" b="1" dirty="0">
                <a:solidFill>
                  <a:srgbClr val="FF0000"/>
                </a:solidFill>
              </a:rPr>
              <a:t>으로</a:t>
            </a:r>
            <a:br>
              <a:rPr lang="en-US" altLang="ko-KR" sz="1000" b="1" dirty="0">
                <a:solidFill>
                  <a:srgbClr val="FF0000"/>
                </a:solidFill>
              </a:rPr>
            </a:br>
            <a:r>
              <a:rPr lang="en-US" altLang="ko-KR" sz="1000" b="1" dirty="0">
                <a:solidFill>
                  <a:srgbClr val="FF0000"/>
                </a:solidFill>
              </a:rPr>
              <a:t>W = 1, b = 1 </a:t>
            </a:r>
            <a:r>
              <a:rPr lang="ko-KR" altLang="en-US" sz="1000" b="1" dirty="0" err="1">
                <a:solidFill>
                  <a:srgbClr val="FF0000"/>
                </a:solidFill>
              </a:rPr>
              <a:t>얻을수</a:t>
            </a:r>
            <a:r>
              <a:rPr lang="ko-KR" altLang="en-US" sz="1000" b="1" dirty="0">
                <a:solidFill>
                  <a:srgbClr val="FF0000"/>
                </a:solidFill>
              </a:rPr>
              <a:t> 있는지 확인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65F767-E71B-4BFE-A75E-49FDC6F5EBCE}"/>
                  </a:ext>
                </a:extLst>
              </p:cNvPr>
              <p:cNvSpPr txBox="1"/>
              <p:nvPr/>
            </p:nvSpPr>
            <p:spPr>
              <a:xfrm>
                <a:off x="4388097" y="1615600"/>
                <a:ext cx="463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C65F767-E71B-4BFE-A75E-49FDC6F5E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097" y="1615600"/>
                <a:ext cx="463826" cy="369332"/>
              </a:xfrm>
              <a:prstGeom prst="rect">
                <a:avLst/>
              </a:prstGeom>
              <a:blipFill>
                <a:blip r:embed="rId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59CDEA-9F81-4616-968B-30F573A05C04}"/>
                  </a:ext>
                </a:extLst>
              </p:cNvPr>
              <p:cNvSpPr txBox="1"/>
              <p:nvPr/>
            </p:nvSpPr>
            <p:spPr>
              <a:xfrm>
                <a:off x="8057080" y="1610081"/>
                <a:ext cx="463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59CDEA-9F81-4616-968B-30F573A05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7080" y="1610081"/>
                <a:ext cx="463826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F1C28D3-9824-46DA-B08E-0BD7E11C8FED}"/>
                  </a:ext>
                </a:extLst>
              </p:cNvPr>
              <p:cNvSpPr/>
              <p:nvPr/>
            </p:nvSpPr>
            <p:spPr>
              <a:xfrm>
                <a:off x="5718066" y="1462807"/>
                <a:ext cx="1415097" cy="684146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err="1">
                    <a:solidFill>
                      <a:schemeClr val="tx1"/>
                    </a:solidFill>
                  </a:rPr>
                  <a:t>W+b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F1C28D3-9824-46DA-B08E-0BD7E11C8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066" y="1462807"/>
                <a:ext cx="1415097" cy="6841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CA1620C-5573-45E0-9CF9-808E1ABD9CE1}"/>
              </a:ext>
            </a:extLst>
          </p:cNvPr>
          <p:cNvCxnSpPr>
            <a:cxnSpLocks/>
          </p:cNvCxnSpPr>
          <p:nvPr/>
        </p:nvCxnSpPr>
        <p:spPr>
          <a:xfrm>
            <a:off x="4920434" y="1852651"/>
            <a:ext cx="52970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100D7E1-08F5-4F1D-98A5-1FC3072CD57E}"/>
              </a:ext>
            </a:extLst>
          </p:cNvPr>
          <p:cNvCxnSpPr>
            <a:cxnSpLocks/>
          </p:cNvCxnSpPr>
          <p:nvPr/>
        </p:nvCxnSpPr>
        <p:spPr>
          <a:xfrm>
            <a:off x="7398591" y="1852651"/>
            <a:ext cx="529705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BBDD037-170A-4900-8658-6D0BBD5E0F0A}"/>
              </a:ext>
            </a:extLst>
          </p:cNvPr>
          <p:cNvSpPr txBox="1"/>
          <p:nvPr/>
        </p:nvSpPr>
        <p:spPr>
          <a:xfrm>
            <a:off x="4942531" y="1472768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7898A51D-4170-45AA-9398-FEEA377C3467}"/>
              </a:ext>
            </a:extLst>
          </p:cNvPr>
          <p:cNvSpPr/>
          <p:nvPr/>
        </p:nvSpPr>
        <p:spPr>
          <a:xfrm rot="3675410">
            <a:off x="6747604" y="983675"/>
            <a:ext cx="241413" cy="471739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7CDB25-89CE-4F5A-BC52-D25F80B7C419}"/>
              </a:ext>
            </a:extLst>
          </p:cNvPr>
          <p:cNvSpPr/>
          <p:nvPr/>
        </p:nvSpPr>
        <p:spPr>
          <a:xfrm>
            <a:off x="6711155" y="4507185"/>
            <a:ext cx="735496" cy="33855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808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51E3BD-A975-4C13-BAB6-96381EB26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6CEC4E-D250-4D96-AC5C-DED528664BCF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overview – Incredible Growth of Python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64B3B-9937-4734-9987-41C190D313A8}"/>
              </a:ext>
            </a:extLst>
          </p:cNvPr>
          <p:cNvSpPr txBox="1"/>
          <p:nvPr/>
        </p:nvSpPr>
        <p:spPr>
          <a:xfrm>
            <a:off x="351692" y="967154"/>
            <a:ext cx="10250755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400" b="1" dirty="0"/>
              <a:t>파이썬 확산 배경</a:t>
            </a:r>
            <a:endParaRPr lang="en-US" altLang="ko-KR" sz="2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문법이 쉽고 직관적이어서 빠르게 배울 수 있음</a:t>
            </a:r>
            <a:br>
              <a:rPr lang="en-US" altLang="ko-KR" dirty="0"/>
            </a:br>
            <a:r>
              <a:rPr lang="en-US" altLang="ko-KR" dirty="0">
                <a:solidFill>
                  <a:srgbClr val="00B0F0"/>
                </a:solidFill>
              </a:rPr>
              <a:t>(Life is too short, You need python)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뛰어난 확장성과 유연성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파이썬은</a:t>
            </a:r>
            <a:r>
              <a:rPr lang="ko-KR" altLang="en-US" dirty="0"/>
              <a:t> 이전에 웹 개발자와 시스템관리자들이 스크립트를 </a:t>
            </a:r>
            <a:r>
              <a:rPr lang="ko-KR" altLang="en-US" dirty="0" err="1"/>
              <a:t>만들때</a:t>
            </a:r>
            <a:r>
              <a:rPr lang="ko-KR" altLang="en-US" dirty="0"/>
              <a:t> 주로 사용했지만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최근엔 다양한 라이브러리를 바탕으로 </a:t>
            </a:r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/>
              <a:t>딥러닝</a:t>
            </a:r>
            <a:r>
              <a:rPr lang="en-US" altLang="ko-KR" dirty="0"/>
              <a:t>, </a:t>
            </a:r>
            <a:r>
              <a:rPr lang="ko-KR" altLang="en-US" dirty="0"/>
              <a:t>자연어처리와 함께 데이터</a:t>
            </a:r>
            <a:br>
              <a:rPr lang="en-US" altLang="ko-KR" dirty="0"/>
            </a:br>
            <a:r>
              <a:rPr lang="ko-KR" altLang="en-US" dirty="0"/>
              <a:t>과학자들에게도 폭 넓게 사용되고 있음</a:t>
            </a: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TensorFlow, Caffe, </a:t>
            </a:r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등의 유명 </a:t>
            </a:r>
            <a:r>
              <a:rPr lang="en-US" altLang="ko-KR" dirty="0"/>
              <a:t>Machine Learning/Deep Learning </a:t>
            </a:r>
            <a:r>
              <a:rPr lang="ko-KR" altLang="en-US" dirty="0"/>
              <a:t>프레임워크에서</a:t>
            </a:r>
            <a:br>
              <a:rPr lang="en-US" altLang="ko-KR" dirty="0"/>
            </a:br>
            <a:r>
              <a:rPr lang="ko-KR" altLang="en-US" dirty="0"/>
              <a:t>기본적으로 파이썬 </a:t>
            </a:r>
            <a:r>
              <a:rPr lang="en-US" altLang="ko-KR" dirty="0"/>
              <a:t>API</a:t>
            </a:r>
            <a:r>
              <a:rPr lang="ko-KR" altLang="en-US" dirty="0"/>
              <a:t>를 제공함</a:t>
            </a:r>
          </a:p>
        </p:txBody>
      </p:sp>
    </p:spTree>
    <p:extLst>
      <p:ext uri="{BB962C8B-B14F-4D97-AF65-F5344CB8AC3E}">
        <p14:creationId xmlns:p14="http://schemas.microsoft.com/office/powerpoint/2010/main" val="33933139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9BB8E2-DE52-4DA9-9A05-24A52011DEC0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simple regression – example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61EC43-C03D-4392-AD24-888BAB9F2A64}"/>
              </a:ext>
            </a:extLst>
          </p:cNvPr>
          <p:cNvSpPr txBox="1"/>
          <p:nvPr/>
        </p:nvSpPr>
        <p:spPr>
          <a:xfrm>
            <a:off x="563217" y="762000"/>
            <a:ext cx="376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[1] </a:t>
            </a:r>
            <a:r>
              <a:rPr lang="ko-KR" altLang="en-US" dirty="0"/>
              <a:t>학습데이터</a:t>
            </a:r>
            <a:r>
              <a:rPr lang="en-US" altLang="ko-KR" dirty="0"/>
              <a:t>(Training Data) </a:t>
            </a:r>
            <a:r>
              <a:rPr lang="ko-KR" altLang="en-US" dirty="0"/>
              <a:t>준비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BFA98F4-04FC-49FA-837C-600F318B5765}"/>
              </a:ext>
            </a:extLst>
          </p:cNvPr>
          <p:cNvGrpSpPr/>
          <p:nvPr/>
        </p:nvGrpSpPr>
        <p:grpSpPr>
          <a:xfrm>
            <a:off x="2487295" y="1380345"/>
            <a:ext cx="1802293" cy="1190580"/>
            <a:chOff x="563220" y="1658631"/>
            <a:chExt cx="2305878" cy="238216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D950E54-48E7-4563-90D9-1D32205DB303}"/>
                </a:ext>
              </a:extLst>
            </p:cNvPr>
            <p:cNvSpPr/>
            <p:nvPr/>
          </p:nvSpPr>
          <p:spPr>
            <a:xfrm>
              <a:off x="563220" y="1658631"/>
              <a:ext cx="2305878" cy="238216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2D836D2-5BDA-4AFA-949E-29E0611D2CB0}"/>
                </a:ext>
              </a:extLst>
            </p:cNvPr>
            <p:cNvSpPr/>
            <p:nvPr/>
          </p:nvSpPr>
          <p:spPr>
            <a:xfrm>
              <a:off x="616665" y="1752268"/>
              <a:ext cx="1099933" cy="3614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입력 </a:t>
              </a:r>
              <a:r>
                <a:rPr lang="en-US" altLang="ko-KR" sz="1400" dirty="0">
                  <a:solidFill>
                    <a:schemeClr val="tx1"/>
                  </a:solidFill>
                </a:rPr>
                <a:t>(x)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4095AB8-675A-4034-9923-C02637FC6C42}"/>
                </a:ext>
              </a:extLst>
            </p:cNvPr>
            <p:cNvSpPr/>
            <p:nvPr/>
          </p:nvSpPr>
          <p:spPr>
            <a:xfrm>
              <a:off x="1719075" y="1754344"/>
              <a:ext cx="1090245" cy="3614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정답 </a:t>
              </a:r>
              <a:r>
                <a:rPr lang="en-US" altLang="ko-KR" sz="1400" dirty="0">
                  <a:solidFill>
                    <a:schemeClr val="tx1"/>
                  </a:solidFill>
                </a:rPr>
                <a:t>(t)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31BD5F5-8748-41F4-B3C5-5A5AA6C46D25}"/>
                </a:ext>
              </a:extLst>
            </p:cNvPr>
            <p:cNvSpPr/>
            <p:nvPr/>
          </p:nvSpPr>
          <p:spPr>
            <a:xfrm>
              <a:off x="610098" y="2102560"/>
              <a:ext cx="1097922" cy="3773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525FE9D-D489-41F7-BC94-88D4EF993A63}"/>
                </a:ext>
              </a:extLst>
            </p:cNvPr>
            <p:cNvSpPr/>
            <p:nvPr/>
          </p:nvSpPr>
          <p:spPr>
            <a:xfrm>
              <a:off x="1713793" y="2108461"/>
              <a:ext cx="1093920" cy="36448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8FBB921-81AA-4C34-B0F5-001C05C25CA9}"/>
                </a:ext>
              </a:extLst>
            </p:cNvPr>
            <p:cNvSpPr/>
            <p:nvPr/>
          </p:nvSpPr>
          <p:spPr>
            <a:xfrm>
              <a:off x="613950" y="2477851"/>
              <a:ext cx="1093214" cy="361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C1BEF3-59AD-4FAD-AB04-5CA2BBDA6724}"/>
                </a:ext>
              </a:extLst>
            </p:cNvPr>
            <p:cNvSpPr/>
            <p:nvPr/>
          </p:nvSpPr>
          <p:spPr>
            <a:xfrm>
              <a:off x="1713456" y="2474706"/>
              <a:ext cx="1097922" cy="36770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3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A9E4A4C-92DE-4C37-8FD0-4B0945BE8147}"/>
                </a:ext>
              </a:extLst>
            </p:cNvPr>
            <p:cNvSpPr/>
            <p:nvPr/>
          </p:nvSpPr>
          <p:spPr>
            <a:xfrm>
              <a:off x="610091" y="2827356"/>
              <a:ext cx="1095923" cy="361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3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D2026E7-2F50-4B0E-B12E-116908D75EFB}"/>
                </a:ext>
              </a:extLst>
            </p:cNvPr>
            <p:cNvSpPr/>
            <p:nvPr/>
          </p:nvSpPr>
          <p:spPr>
            <a:xfrm>
              <a:off x="1711441" y="2830501"/>
              <a:ext cx="1099933" cy="361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F16E956-823E-4512-8E21-9FFB3A1A573B}"/>
                </a:ext>
              </a:extLst>
            </p:cNvPr>
            <p:cNvSpPr/>
            <p:nvPr/>
          </p:nvSpPr>
          <p:spPr>
            <a:xfrm>
              <a:off x="616564" y="3180003"/>
              <a:ext cx="1099933" cy="361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1A0240-2FFA-4C44-8CCA-333631CED817}"/>
                </a:ext>
              </a:extLst>
            </p:cNvPr>
            <p:cNvSpPr/>
            <p:nvPr/>
          </p:nvSpPr>
          <p:spPr>
            <a:xfrm>
              <a:off x="1711437" y="3183148"/>
              <a:ext cx="1095316" cy="3666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5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B381F79-D4E5-4273-8FFB-2F3821A38EE6}"/>
                </a:ext>
              </a:extLst>
            </p:cNvPr>
            <p:cNvSpPr/>
            <p:nvPr/>
          </p:nvSpPr>
          <p:spPr>
            <a:xfrm>
              <a:off x="610091" y="3542099"/>
              <a:ext cx="1093922" cy="37046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5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826F1D-A632-4013-A787-6ACE5C433A1E}"/>
                </a:ext>
              </a:extLst>
            </p:cNvPr>
            <p:cNvSpPr/>
            <p:nvPr/>
          </p:nvSpPr>
          <p:spPr>
            <a:xfrm>
              <a:off x="1709440" y="3545244"/>
              <a:ext cx="1101934" cy="361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6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C7920E-6151-4769-B367-7AB848AB1F9B}"/>
              </a:ext>
            </a:extLst>
          </p:cNvPr>
          <p:cNvSpPr/>
          <p:nvPr/>
        </p:nvSpPr>
        <p:spPr>
          <a:xfrm>
            <a:off x="6091885" y="1327862"/>
            <a:ext cx="3816625" cy="127319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00B050"/>
                </a:solidFill>
              </a:rPr>
              <a:t>import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numpy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rgbClr val="00B050"/>
                </a:solidFill>
              </a:rPr>
              <a:t>as</a:t>
            </a:r>
            <a:r>
              <a:rPr lang="en-US" altLang="ko-KR" sz="1200" dirty="0">
                <a:solidFill>
                  <a:schemeClr val="tx1"/>
                </a:solidFill>
              </a:rPr>
              <a:t> np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err="1">
                <a:solidFill>
                  <a:schemeClr val="tx1"/>
                </a:solidFill>
              </a:rPr>
              <a:t>x_data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np.array</a:t>
            </a:r>
            <a:r>
              <a:rPr lang="en-US" altLang="ko-KR" sz="1200" dirty="0">
                <a:solidFill>
                  <a:schemeClr val="tx1"/>
                </a:solidFill>
              </a:rPr>
              <a:t>( [</a:t>
            </a:r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2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3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4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5</a:t>
            </a:r>
            <a:r>
              <a:rPr lang="en-US" altLang="ko-KR" sz="1200" dirty="0">
                <a:solidFill>
                  <a:schemeClr val="tx1"/>
                </a:solidFill>
              </a:rPr>
              <a:t>] ).reshape(</a:t>
            </a:r>
            <a:r>
              <a:rPr lang="en-US" altLang="ko-KR" sz="1200" dirty="0">
                <a:solidFill>
                  <a:srgbClr val="00B050"/>
                </a:solidFill>
              </a:rPr>
              <a:t>5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200" dirty="0" err="1">
                <a:solidFill>
                  <a:schemeClr val="tx1"/>
                </a:solidFill>
              </a:rPr>
              <a:t>t_data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np.array</a:t>
            </a:r>
            <a:r>
              <a:rPr lang="en-US" altLang="ko-KR" sz="1200" dirty="0">
                <a:solidFill>
                  <a:schemeClr val="tx1"/>
                </a:solidFill>
              </a:rPr>
              <a:t>( [</a:t>
            </a:r>
            <a:r>
              <a:rPr lang="en-US" altLang="ko-KR" sz="1200" dirty="0">
                <a:solidFill>
                  <a:srgbClr val="00B050"/>
                </a:solidFill>
              </a:rPr>
              <a:t>2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3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4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5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6</a:t>
            </a:r>
            <a:r>
              <a:rPr lang="en-US" altLang="ko-KR" sz="1200" dirty="0">
                <a:solidFill>
                  <a:schemeClr val="tx1"/>
                </a:solidFill>
              </a:rPr>
              <a:t>] ).reshape(</a:t>
            </a:r>
            <a:r>
              <a:rPr lang="en-US" altLang="ko-KR" sz="1200" dirty="0">
                <a:solidFill>
                  <a:srgbClr val="00B050"/>
                </a:solidFill>
              </a:rPr>
              <a:t>5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i="1" dirty="0">
                <a:solidFill>
                  <a:srgbClr val="00B0F0"/>
                </a:solidFill>
              </a:rPr>
              <a:t># </a:t>
            </a:r>
            <a:r>
              <a:rPr lang="en-US" altLang="ko-KR" sz="1200" i="1" dirty="0" err="1">
                <a:solidFill>
                  <a:srgbClr val="00B0F0"/>
                </a:solidFill>
              </a:rPr>
              <a:t>raw_data</a:t>
            </a:r>
            <a:r>
              <a:rPr lang="en-US" altLang="ko-KR" sz="1200" i="1" dirty="0">
                <a:solidFill>
                  <a:srgbClr val="00B0F0"/>
                </a:solidFill>
              </a:rPr>
              <a:t> = [ [1, 2], [2, 3], [3, 4], [4, 5], [5, 6] ]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24EA5DF-6C68-422B-B5F9-FDC7BB749730}"/>
              </a:ext>
            </a:extLst>
          </p:cNvPr>
          <p:cNvSpPr/>
          <p:nvPr/>
        </p:nvSpPr>
        <p:spPr>
          <a:xfrm>
            <a:off x="4839554" y="1875058"/>
            <a:ext cx="702365" cy="35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C638EA-3315-438E-A742-41AD1BF857C7}"/>
              </a:ext>
            </a:extLst>
          </p:cNvPr>
          <p:cNvSpPr txBox="1"/>
          <p:nvPr/>
        </p:nvSpPr>
        <p:spPr>
          <a:xfrm>
            <a:off x="563217" y="2933754"/>
            <a:ext cx="835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[2] </a:t>
            </a:r>
            <a:r>
              <a:rPr lang="ko-KR" altLang="en-US" dirty="0"/>
              <a:t>임의의 직선 </a:t>
            </a:r>
            <a:r>
              <a:rPr lang="en-US" altLang="ko-KR" dirty="0"/>
              <a:t>y = </a:t>
            </a:r>
            <a:r>
              <a:rPr lang="en-US" altLang="ko-KR" dirty="0" err="1"/>
              <a:t>Wx</a:t>
            </a:r>
            <a:r>
              <a:rPr lang="en-US" altLang="ko-KR" dirty="0"/>
              <a:t> + b </a:t>
            </a:r>
            <a:r>
              <a:rPr lang="ko-KR" altLang="en-US" dirty="0"/>
              <a:t>정의 </a:t>
            </a:r>
            <a:r>
              <a:rPr lang="en-US" altLang="ko-KR" dirty="0"/>
              <a:t>(</a:t>
            </a:r>
            <a:r>
              <a:rPr lang="ko-KR" altLang="en-US" dirty="0"/>
              <a:t>임의의 값으로 가중치 </a:t>
            </a:r>
            <a:r>
              <a:rPr lang="en-US" altLang="ko-KR" dirty="0"/>
              <a:t>W, </a:t>
            </a:r>
            <a:r>
              <a:rPr lang="ko-KR" altLang="en-US" dirty="0"/>
              <a:t>바이어스 </a:t>
            </a:r>
            <a:r>
              <a:rPr lang="en-US" altLang="ko-KR" dirty="0"/>
              <a:t>b </a:t>
            </a:r>
            <a:r>
              <a:rPr lang="ko-KR" altLang="en-US" dirty="0"/>
              <a:t>초기화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046F7E-6048-48CE-8D1B-BB3EBFD5419B}"/>
              </a:ext>
            </a:extLst>
          </p:cNvPr>
          <p:cNvSpPr txBox="1"/>
          <p:nvPr/>
        </p:nvSpPr>
        <p:spPr>
          <a:xfrm>
            <a:off x="2406976" y="3808127"/>
            <a:ext cx="1919218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y = </a:t>
            </a:r>
            <a:r>
              <a:rPr lang="en-US" altLang="ko-KR" sz="2400" dirty="0" err="1"/>
              <a:t>Wx</a:t>
            </a:r>
            <a:r>
              <a:rPr lang="en-US" altLang="ko-KR" sz="2400" dirty="0"/>
              <a:t> + b</a:t>
            </a:r>
            <a:endParaRPr lang="ko-KR" altLang="en-US" sz="2400" dirty="0"/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62DDC0DB-61A7-4FC4-BDEF-DE9F9CDA0245}"/>
              </a:ext>
            </a:extLst>
          </p:cNvPr>
          <p:cNvSpPr/>
          <p:nvPr/>
        </p:nvSpPr>
        <p:spPr>
          <a:xfrm>
            <a:off x="4827191" y="3854169"/>
            <a:ext cx="702365" cy="35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BA28BE-6708-41F4-8FB4-E56EA4560EEB}"/>
              </a:ext>
            </a:extLst>
          </p:cNvPr>
          <p:cNvSpPr txBox="1"/>
          <p:nvPr/>
        </p:nvSpPr>
        <p:spPr>
          <a:xfrm>
            <a:off x="560382" y="4609569"/>
            <a:ext cx="273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[3] </a:t>
            </a:r>
            <a:r>
              <a:rPr lang="ko-KR" altLang="en-US" dirty="0"/>
              <a:t>손실함수 </a:t>
            </a:r>
            <a:r>
              <a:rPr lang="en-US" altLang="ko-KR" dirty="0"/>
              <a:t>E(</a:t>
            </a:r>
            <a:r>
              <a:rPr lang="en-US" altLang="ko-KR" dirty="0" err="1"/>
              <a:t>W,b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7170C5-72AC-4603-9EFB-F3E527298F39}"/>
              </a:ext>
            </a:extLst>
          </p:cNvPr>
          <p:cNvGrpSpPr/>
          <p:nvPr/>
        </p:nvGrpSpPr>
        <p:grpSpPr>
          <a:xfrm>
            <a:off x="1934644" y="5172467"/>
            <a:ext cx="2679626" cy="1109069"/>
            <a:chOff x="1203261" y="5808566"/>
            <a:chExt cx="2226005" cy="8702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6332E52-9D45-4134-9442-54776C9126CF}"/>
                    </a:ext>
                  </a:extLst>
                </p:cNvPr>
                <p:cNvSpPr txBox="1"/>
                <p:nvPr/>
              </p:nvSpPr>
              <p:spPr>
                <a:xfrm>
                  <a:off x="1276121" y="5880158"/>
                  <a:ext cx="2062322" cy="7986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sz="14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400" i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altLang="ko-KR" sz="14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ko-KR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p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6332E52-9D45-4134-9442-54776C9126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6121" y="5880158"/>
                  <a:ext cx="2062322" cy="7986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F056573-B684-4404-BC86-B7B2709CDC46}"/>
                </a:ext>
              </a:extLst>
            </p:cNvPr>
            <p:cNvSpPr/>
            <p:nvPr/>
          </p:nvSpPr>
          <p:spPr>
            <a:xfrm>
              <a:off x="1203261" y="5808566"/>
              <a:ext cx="2226005" cy="6100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ABBA8F7-7AF5-4BBA-A913-0587503A67F5}"/>
              </a:ext>
            </a:extLst>
          </p:cNvPr>
          <p:cNvSpPr/>
          <p:nvPr/>
        </p:nvSpPr>
        <p:spPr>
          <a:xfrm>
            <a:off x="4839554" y="5384485"/>
            <a:ext cx="702365" cy="35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1C607A3-981D-4D02-A99C-CDC2726A1119}"/>
              </a:ext>
            </a:extLst>
          </p:cNvPr>
          <p:cNvSpPr/>
          <p:nvPr/>
        </p:nvSpPr>
        <p:spPr>
          <a:xfrm>
            <a:off x="6091884" y="5105508"/>
            <a:ext cx="3816625" cy="97098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00B050"/>
                </a:solidFill>
              </a:rPr>
              <a:t>def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rgbClr val="0070C0"/>
                </a:solidFill>
              </a:rPr>
              <a:t>loss_func</a:t>
            </a:r>
            <a:r>
              <a:rPr lang="en-US" altLang="ko-KR" sz="1200" dirty="0">
                <a:solidFill>
                  <a:schemeClr val="tx1"/>
                </a:solidFill>
              </a:rPr>
              <a:t>(x, t):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 y = np.dot(</a:t>
            </a:r>
            <a:r>
              <a:rPr lang="en-US" altLang="ko-KR" sz="1200" dirty="0" err="1">
                <a:solidFill>
                  <a:schemeClr val="tx1"/>
                </a:solidFill>
              </a:rPr>
              <a:t>x,W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  <a:r>
              <a:rPr lang="en-US" altLang="ko-KR" sz="1200" dirty="0">
                <a:solidFill>
                  <a:srgbClr val="7030A0"/>
                </a:solidFill>
              </a:rPr>
              <a:t>+</a:t>
            </a:r>
            <a:r>
              <a:rPr lang="en-US" altLang="ko-KR" sz="1200" dirty="0">
                <a:solidFill>
                  <a:schemeClr val="tx1"/>
                </a:solidFill>
              </a:rPr>
              <a:t> b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  </a:t>
            </a:r>
            <a:r>
              <a:rPr lang="en-US" altLang="ko-KR" sz="1200" dirty="0">
                <a:solidFill>
                  <a:srgbClr val="00B050"/>
                </a:solidFill>
              </a:rPr>
              <a:t>return</a:t>
            </a:r>
            <a:r>
              <a:rPr lang="en-US" altLang="ko-KR" sz="1200" dirty="0">
                <a:solidFill>
                  <a:schemeClr val="tx1"/>
                </a:solidFill>
              </a:rPr>
              <a:t> ( </a:t>
            </a:r>
            <a:r>
              <a:rPr lang="en-US" altLang="ko-KR" sz="1200" dirty="0" err="1">
                <a:solidFill>
                  <a:schemeClr val="tx1"/>
                </a:solidFill>
              </a:rPr>
              <a:t>np.</a:t>
            </a:r>
            <a:r>
              <a:rPr lang="en-US" altLang="ko-KR" sz="1200" dirty="0" err="1">
                <a:solidFill>
                  <a:srgbClr val="00B050"/>
                </a:solidFill>
              </a:rPr>
              <a:t>sum</a:t>
            </a:r>
            <a:r>
              <a:rPr lang="en-US" altLang="ko-KR" sz="1200" dirty="0">
                <a:solidFill>
                  <a:schemeClr val="tx1"/>
                </a:solidFill>
              </a:rPr>
              <a:t>( (t –y )</a:t>
            </a:r>
            <a:r>
              <a:rPr lang="en-US" altLang="ko-KR" sz="1200" dirty="0">
                <a:solidFill>
                  <a:srgbClr val="7030A0"/>
                </a:solidFill>
              </a:rPr>
              <a:t>**</a:t>
            </a:r>
            <a:r>
              <a:rPr lang="en-US" altLang="ko-KR" sz="1200" dirty="0">
                <a:solidFill>
                  <a:srgbClr val="00B050"/>
                </a:solidFill>
              </a:rPr>
              <a:t>2</a:t>
            </a:r>
            <a:r>
              <a:rPr lang="en-US" altLang="ko-KR" sz="1200" dirty="0">
                <a:solidFill>
                  <a:schemeClr val="tx1"/>
                </a:solidFill>
              </a:rPr>
              <a:t> ) ) </a:t>
            </a:r>
            <a:r>
              <a:rPr lang="en-US" altLang="ko-KR" sz="1200" dirty="0">
                <a:solidFill>
                  <a:srgbClr val="7030A0"/>
                </a:solidFill>
              </a:rPr>
              <a:t>/</a:t>
            </a:r>
            <a:r>
              <a:rPr lang="en-US" altLang="ko-KR" sz="1200" dirty="0">
                <a:solidFill>
                  <a:schemeClr val="tx1"/>
                </a:solidFill>
              </a:rPr>
              <a:t> ( </a:t>
            </a:r>
            <a:r>
              <a:rPr lang="en-US" altLang="ko-KR" sz="1200" dirty="0" err="1">
                <a:solidFill>
                  <a:srgbClr val="00B050"/>
                </a:solidFill>
              </a:rPr>
              <a:t>len</a:t>
            </a:r>
            <a:r>
              <a:rPr lang="en-US" altLang="ko-KR" sz="1200" dirty="0">
                <a:solidFill>
                  <a:schemeClr val="tx1"/>
                </a:solidFill>
              </a:rPr>
              <a:t>(x) )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589BC347-B77D-48EF-A035-755D11737AEA}"/>
              </a:ext>
            </a:extLst>
          </p:cNvPr>
          <p:cNvGrpSpPr/>
          <p:nvPr/>
        </p:nvGrpSpPr>
        <p:grpSpPr>
          <a:xfrm>
            <a:off x="5787977" y="3556197"/>
            <a:ext cx="5320744" cy="959875"/>
            <a:chOff x="5029200" y="3523067"/>
            <a:chExt cx="5247861" cy="95987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3CF0CA7-6382-44E7-939B-8F2B04A691A7}"/>
                </a:ext>
              </a:extLst>
            </p:cNvPr>
            <p:cNvSpPr/>
            <p:nvPr/>
          </p:nvSpPr>
          <p:spPr>
            <a:xfrm>
              <a:off x="5029200" y="3523067"/>
              <a:ext cx="5247861" cy="684482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W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np.random.rand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b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np,random.rand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“W=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W,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W.shape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=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W.shape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b 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b,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b.shape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=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b.shape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158E4A-247A-45F4-86CA-1A77E3E3AA29}"/>
                </a:ext>
              </a:extLst>
            </p:cNvPr>
            <p:cNvSpPr txBox="1"/>
            <p:nvPr/>
          </p:nvSpPr>
          <p:spPr>
            <a:xfrm>
              <a:off x="5029200" y="4205943"/>
              <a:ext cx="5247861" cy="27699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W = [[0.3468086]] , </a:t>
              </a:r>
              <a:r>
                <a:rPr lang="en-US" altLang="ko-KR" sz="1200" dirty="0" err="1"/>
                <a:t>W.shape</a:t>
              </a:r>
              <a:r>
                <a:rPr lang="en-US" altLang="ko-KR" sz="1200" dirty="0"/>
                <a:t> = (1, 1) , b = [0.11730069] , </a:t>
              </a:r>
              <a:r>
                <a:rPr lang="en-US" altLang="ko-KR" sz="1200" dirty="0" err="1"/>
                <a:t>b.shape</a:t>
              </a:r>
              <a:r>
                <a:rPr lang="en-US" altLang="ko-KR" sz="1200" dirty="0"/>
                <a:t> = (1,) 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88550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3586AD-D3BA-44E0-A6F2-38691BD56AD6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simple regression – example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024FC-BE7B-43B8-82B1-24BD71F4C0BE}"/>
              </a:ext>
            </a:extLst>
          </p:cNvPr>
          <p:cNvSpPr txBox="1"/>
          <p:nvPr/>
        </p:nvSpPr>
        <p:spPr>
          <a:xfrm>
            <a:off x="384314" y="674565"/>
            <a:ext cx="5709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[4] </a:t>
            </a:r>
            <a:r>
              <a:rPr lang="ko-KR" altLang="en-US" dirty="0" err="1"/>
              <a:t>수치미분</a:t>
            </a:r>
            <a:r>
              <a:rPr lang="ko-KR" altLang="en-US" dirty="0"/>
              <a:t> </a:t>
            </a:r>
            <a:r>
              <a:rPr lang="en-US" altLang="ko-KR" dirty="0" err="1"/>
              <a:t>numerical_derivative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utility </a:t>
            </a:r>
            <a:r>
              <a:rPr lang="ko-KR" altLang="en-US" dirty="0"/>
              <a:t>함수 정의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0FFA57-CDC0-4EA4-B07C-9980A1A7FBAA}"/>
              </a:ext>
            </a:extLst>
          </p:cNvPr>
          <p:cNvSpPr/>
          <p:nvPr/>
        </p:nvSpPr>
        <p:spPr>
          <a:xfrm>
            <a:off x="6645699" y="1138714"/>
            <a:ext cx="4227443" cy="2518876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i="1" dirty="0">
                <a:solidFill>
                  <a:srgbClr val="00B0F0"/>
                </a:solidFill>
              </a:rPr>
              <a:t># </a:t>
            </a:r>
            <a:r>
              <a:rPr lang="ko-KR" altLang="en-US" sz="1200" i="1" dirty="0">
                <a:solidFill>
                  <a:srgbClr val="00B0F0"/>
                </a:solidFill>
              </a:rPr>
              <a:t>손실함수 값 계산 함수</a:t>
            </a:r>
            <a:endParaRPr lang="en-US" altLang="ko-KR" sz="1200" i="1" dirty="0">
              <a:solidFill>
                <a:srgbClr val="00B0F0"/>
              </a:solidFill>
            </a:endParaRPr>
          </a:p>
          <a:p>
            <a:r>
              <a:rPr lang="en-US" altLang="ko-KR" sz="1200" i="1" dirty="0">
                <a:solidFill>
                  <a:srgbClr val="00B0F0"/>
                </a:solidFill>
              </a:rPr>
              <a:t># </a:t>
            </a:r>
            <a:r>
              <a:rPr lang="ko-KR" altLang="en-US" sz="1200" i="1" dirty="0">
                <a:solidFill>
                  <a:srgbClr val="00B0F0"/>
                </a:solidFill>
              </a:rPr>
              <a:t>입력변수 </a:t>
            </a:r>
            <a:r>
              <a:rPr lang="en-US" altLang="ko-KR" sz="1200" i="1" dirty="0">
                <a:solidFill>
                  <a:srgbClr val="00B0F0"/>
                </a:solidFill>
              </a:rPr>
              <a:t>x, t : </a:t>
            </a:r>
            <a:r>
              <a:rPr lang="en-US" altLang="ko-KR" sz="1200" i="1" dirty="0" err="1">
                <a:solidFill>
                  <a:srgbClr val="00B0F0"/>
                </a:solidFill>
              </a:rPr>
              <a:t>numpy</a:t>
            </a:r>
            <a:r>
              <a:rPr lang="en-US" altLang="ko-KR" sz="1200" i="1" dirty="0">
                <a:solidFill>
                  <a:srgbClr val="00B0F0"/>
                </a:solidFill>
              </a:rPr>
              <a:t> type</a:t>
            </a:r>
          </a:p>
          <a:p>
            <a:r>
              <a:rPr lang="en-US" altLang="ko-KR" sz="1200" dirty="0">
                <a:solidFill>
                  <a:srgbClr val="00B050"/>
                </a:solidFill>
              </a:rPr>
              <a:t>def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rgbClr val="0070C0"/>
                </a:solidFill>
              </a:rPr>
              <a:t>error_val</a:t>
            </a:r>
            <a:r>
              <a:rPr lang="en-US" altLang="ko-KR" sz="1200" dirty="0">
                <a:solidFill>
                  <a:schemeClr val="tx1"/>
                </a:solidFill>
              </a:rPr>
              <a:t>(x, t):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 y = np.dot(</a:t>
            </a:r>
            <a:r>
              <a:rPr lang="en-US" altLang="ko-KR" sz="1200" dirty="0" err="1">
                <a:solidFill>
                  <a:schemeClr val="tx1"/>
                </a:solidFill>
              </a:rPr>
              <a:t>x,W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  <a:r>
              <a:rPr lang="en-US" altLang="ko-KR" sz="1200" dirty="0">
                <a:solidFill>
                  <a:srgbClr val="7030A0"/>
                </a:solidFill>
              </a:rPr>
              <a:t>+</a:t>
            </a:r>
            <a:r>
              <a:rPr lang="en-US" altLang="ko-KR" sz="1200" dirty="0">
                <a:solidFill>
                  <a:schemeClr val="tx1"/>
                </a:solidFill>
              </a:rPr>
              <a:t> b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  </a:t>
            </a:r>
            <a:r>
              <a:rPr lang="en-US" altLang="ko-KR" sz="1200" dirty="0">
                <a:solidFill>
                  <a:srgbClr val="00B050"/>
                </a:solidFill>
              </a:rPr>
              <a:t>return</a:t>
            </a:r>
            <a:r>
              <a:rPr lang="en-US" altLang="ko-KR" sz="1200" dirty="0">
                <a:solidFill>
                  <a:schemeClr val="tx1"/>
                </a:solidFill>
              </a:rPr>
              <a:t> ( </a:t>
            </a:r>
            <a:r>
              <a:rPr lang="en-US" altLang="ko-KR" sz="1200" dirty="0" err="1">
                <a:solidFill>
                  <a:schemeClr val="tx1"/>
                </a:solidFill>
              </a:rPr>
              <a:t>np.</a:t>
            </a:r>
            <a:r>
              <a:rPr lang="en-US" altLang="ko-KR" sz="1200" dirty="0" err="1">
                <a:solidFill>
                  <a:srgbClr val="00B050"/>
                </a:solidFill>
              </a:rPr>
              <a:t>sum</a:t>
            </a:r>
            <a:r>
              <a:rPr lang="en-US" altLang="ko-KR" sz="1200" dirty="0">
                <a:solidFill>
                  <a:schemeClr val="tx1"/>
                </a:solidFill>
              </a:rPr>
              <a:t>( (t –y )</a:t>
            </a:r>
            <a:r>
              <a:rPr lang="en-US" altLang="ko-KR" sz="1200" dirty="0">
                <a:solidFill>
                  <a:srgbClr val="7030A0"/>
                </a:solidFill>
              </a:rPr>
              <a:t>**</a:t>
            </a:r>
            <a:r>
              <a:rPr lang="en-US" altLang="ko-KR" sz="1200" dirty="0">
                <a:solidFill>
                  <a:srgbClr val="00B050"/>
                </a:solidFill>
              </a:rPr>
              <a:t>2</a:t>
            </a:r>
            <a:r>
              <a:rPr lang="en-US" altLang="ko-KR" sz="1200" dirty="0">
                <a:solidFill>
                  <a:schemeClr val="tx1"/>
                </a:solidFill>
              </a:rPr>
              <a:t> ) ) </a:t>
            </a:r>
            <a:r>
              <a:rPr lang="en-US" altLang="ko-KR" sz="1200" dirty="0">
                <a:solidFill>
                  <a:srgbClr val="7030A0"/>
                </a:solidFill>
              </a:rPr>
              <a:t>/</a:t>
            </a:r>
            <a:r>
              <a:rPr lang="en-US" altLang="ko-KR" sz="1200" dirty="0">
                <a:solidFill>
                  <a:schemeClr val="tx1"/>
                </a:solidFill>
              </a:rPr>
              <a:t> ( </a:t>
            </a:r>
            <a:r>
              <a:rPr lang="en-US" altLang="ko-KR" sz="1200" dirty="0" err="1">
                <a:solidFill>
                  <a:srgbClr val="00B050"/>
                </a:solidFill>
              </a:rPr>
              <a:t>len</a:t>
            </a:r>
            <a:r>
              <a:rPr lang="en-US" altLang="ko-KR" sz="1200" dirty="0">
                <a:solidFill>
                  <a:schemeClr val="tx1"/>
                </a:solidFill>
              </a:rPr>
              <a:t>(x) )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i="1" dirty="0">
                <a:solidFill>
                  <a:srgbClr val="00B0F0"/>
                </a:solidFill>
              </a:rPr>
              <a:t># </a:t>
            </a:r>
            <a:r>
              <a:rPr lang="ko-KR" altLang="en-US" sz="1200" i="1" dirty="0">
                <a:solidFill>
                  <a:srgbClr val="00B0F0"/>
                </a:solidFill>
              </a:rPr>
              <a:t>학습을 마친 후</a:t>
            </a:r>
            <a:r>
              <a:rPr lang="en-US" altLang="ko-KR" sz="1200" i="1" dirty="0">
                <a:solidFill>
                  <a:srgbClr val="00B0F0"/>
                </a:solidFill>
              </a:rPr>
              <a:t>, </a:t>
            </a:r>
            <a:r>
              <a:rPr lang="ko-KR" altLang="en-US" sz="1200" i="1" dirty="0">
                <a:solidFill>
                  <a:srgbClr val="00B0F0"/>
                </a:solidFill>
              </a:rPr>
              <a:t>임의의 데이터에 대해 미래 값 예측 함수</a:t>
            </a:r>
            <a:endParaRPr lang="en-US" altLang="ko-KR" sz="1200" i="1" dirty="0">
              <a:solidFill>
                <a:srgbClr val="00B0F0"/>
              </a:solidFill>
            </a:endParaRPr>
          </a:p>
          <a:p>
            <a:r>
              <a:rPr lang="en-US" altLang="ko-KR" sz="1200" i="1" dirty="0">
                <a:solidFill>
                  <a:srgbClr val="00B0F0"/>
                </a:solidFill>
              </a:rPr>
              <a:t># </a:t>
            </a:r>
            <a:r>
              <a:rPr lang="ko-KR" altLang="en-US" sz="1200" i="1" dirty="0">
                <a:solidFill>
                  <a:srgbClr val="00B0F0"/>
                </a:solidFill>
              </a:rPr>
              <a:t>입력변수 </a:t>
            </a:r>
            <a:r>
              <a:rPr lang="en-US" altLang="ko-KR" sz="1200" i="1" dirty="0">
                <a:solidFill>
                  <a:srgbClr val="00B0F0"/>
                </a:solidFill>
              </a:rPr>
              <a:t>x :  </a:t>
            </a:r>
            <a:r>
              <a:rPr lang="en-US" altLang="ko-KR" sz="1200" i="1" dirty="0" err="1">
                <a:solidFill>
                  <a:srgbClr val="00B0F0"/>
                </a:solidFill>
              </a:rPr>
              <a:t>numpy</a:t>
            </a:r>
            <a:r>
              <a:rPr lang="en-US" altLang="ko-KR" sz="1200" i="1" dirty="0">
                <a:solidFill>
                  <a:srgbClr val="00B0F0"/>
                </a:solidFill>
              </a:rPr>
              <a:t> type</a:t>
            </a:r>
          </a:p>
          <a:p>
            <a:r>
              <a:rPr lang="en-US" altLang="ko-KR" sz="1200" dirty="0">
                <a:solidFill>
                  <a:srgbClr val="00B050"/>
                </a:solidFill>
              </a:rPr>
              <a:t>def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predict</a:t>
            </a:r>
            <a:r>
              <a:rPr lang="en-US" altLang="ko-KR" sz="1200" dirty="0">
                <a:solidFill>
                  <a:schemeClr val="tx1"/>
                </a:solidFill>
              </a:rPr>
              <a:t>(x):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 y = np.dot(</a:t>
            </a:r>
            <a:r>
              <a:rPr lang="en-US" altLang="ko-KR" sz="1200" dirty="0" err="1">
                <a:solidFill>
                  <a:schemeClr val="tx1"/>
                </a:solidFill>
              </a:rPr>
              <a:t>x,W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  <a:r>
              <a:rPr lang="en-US" altLang="ko-KR" sz="1200" dirty="0">
                <a:solidFill>
                  <a:srgbClr val="7030A0"/>
                </a:solidFill>
              </a:rPr>
              <a:t>+</a:t>
            </a:r>
            <a:r>
              <a:rPr lang="en-US" altLang="ko-KR" sz="1200" dirty="0">
                <a:solidFill>
                  <a:schemeClr val="tx1"/>
                </a:solidFill>
              </a:rPr>
              <a:t> b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  </a:t>
            </a:r>
            <a:r>
              <a:rPr lang="en-US" altLang="ko-KR" sz="1200" dirty="0">
                <a:solidFill>
                  <a:srgbClr val="00B050"/>
                </a:solidFill>
              </a:rPr>
              <a:t>return</a:t>
            </a:r>
            <a:r>
              <a:rPr lang="en-US" altLang="ko-KR" sz="1200" dirty="0">
                <a:solidFill>
                  <a:schemeClr val="tx1"/>
                </a:solidFill>
              </a:rPr>
              <a:t> 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F380A1-8692-44D9-9E4D-C130C7E12FCF}"/>
              </a:ext>
            </a:extLst>
          </p:cNvPr>
          <p:cNvSpPr txBox="1"/>
          <p:nvPr/>
        </p:nvSpPr>
        <p:spPr>
          <a:xfrm>
            <a:off x="384314" y="3819132"/>
            <a:ext cx="852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[5] </a:t>
            </a:r>
            <a:r>
              <a:rPr lang="ko-KR" altLang="en-US" dirty="0" err="1"/>
              <a:t>학습율</a:t>
            </a:r>
            <a:r>
              <a:rPr lang="ko-KR" altLang="en-US" dirty="0"/>
              <a:t> </a:t>
            </a:r>
            <a:r>
              <a:rPr lang="en-US" altLang="ko-KR" dirty="0"/>
              <a:t>(learning rate) </a:t>
            </a:r>
            <a:r>
              <a:rPr lang="ko-KR" altLang="en-US" dirty="0"/>
              <a:t>초기화 및 손실함수가 최소가 될 때까지 </a:t>
            </a:r>
            <a:r>
              <a:rPr lang="en-US" altLang="ko-KR" dirty="0"/>
              <a:t>W, b </a:t>
            </a:r>
            <a:r>
              <a:rPr lang="ko-KR" altLang="en-US" dirty="0"/>
              <a:t>업데이트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9F6774B-871D-4282-83B4-B509AC8D5949}"/>
                  </a:ext>
                </a:extLst>
              </p:cNvPr>
              <p:cNvSpPr/>
              <p:nvPr/>
            </p:nvSpPr>
            <p:spPr>
              <a:xfrm>
                <a:off x="1490870" y="4611762"/>
                <a:ext cx="2209961" cy="5734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09F6774B-871D-4282-83B4-B509AC8D5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870" y="4611762"/>
                <a:ext cx="2209961" cy="5734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0A93F36-FA67-4495-B05C-08149CFDB426}"/>
                  </a:ext>
                </a:extLst>
              </p:cNvPr>
              <p:cNvSpPr/>
              <p:nvPr/>
            </p:nvSpPr>
            <p:spPr>
              <a:xfrm>
                <a:off x="1488519" y="5399549"/>
                <a:ext cx="2212312" cy="5734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0A93F36-FA67-4495-B05C-08149CFDB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19" y="5399549"/>
                <a:ext cx="2212312" cy="573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B5A9800-299F-4D3E-876B-4B8ACA4C33D0}"/>
              </a:ext>
            </a:extLst>
          </p:cNvPr>
          <p:cNvSpPr/>
          <p:nvPr/>
        </p:nvSpPr>
        <p:spPr>
          <a:xfrm>
            <a:off x="3975653" y="5106193"/>
            <a:ext cx="702365" cy="35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40BAE6E-444D-446D-AD98-2105A8B2AD55}"/>
              </a:ext>
            </a:extLst>
          </p:cNvPr>
          <p:cNvGrpSpPr/>
          <p:nvPr/>
        </p:nvGrpSpPr>
        <p:grpSpPr>
          <a:xfrm>
            <a:off x="1682493" y="1127398"/>
            <a:ext cx="3873392" cy="2530197"/>
            <a:chOff x="737920" y="4960384"/>
            <a:chExt cx="6332115" cy="132746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BA51D61-0613-4BDE-BE47-922732C92277}"/>
                </a:ext>
              </a:extLst>
            </p:cNvPr>
            <p:cNvSpPr/>
            <p:nvPr/>
          </p:nvSpPr>
          <p:spPr>
            <a:xfrm>
              <a:off x="737920" y="4966320"/>
              <a:ext cx="6332115" cy="132152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800" dirty="0">
                  <a:solidFill>
                    <a:srgbClr val="00B050"/>
                  </a:solidFill>
                </a:rPr>
                <a:t>def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rgbClr val="0070C0"/>
                  </a:solidFill>
                </a:rPr>
                <a:t>numerical_derivative</a:t>
              </a:r>
              <a:r>
                <a:rPr lang="en-US" altLang="ko-KR" sz="800" dirty="0">
                  <a:solidFill>
                    <a:schemeClr val="tx1"/>
                  </a:solidFill>
                </a:rPr>
                <a:t>(f , x):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delta_x</a:t>
              </a:r>
              <a:r>
                <a:rPr lang="en-US" altLang="ko-KR" sz="800" dirty="0">
                  <a:solidFill>
                    <a:schemeClr val="tx1"/>
                  </a:solidFill>
                </a:rPr>
                <a:t> = </a:t>
              </a:r>
              <a:r>
                <a:rPr lang="en-US" altLang="ko-KR" sz="800" dirty="0">
                  <a:solidFill>
                    <a:srgbClr val="00B050"/>
                  </a:solidFill>
                </a:rPr>
                <a:t>1e-4</a:t>
              </a: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   </a:t>
              </a:r>
              <a:r>
                <a:rPr lang="en-US" altLang="ko-KR" sz="800" dirty="0">
                  <a:solidFill>
                    <a:schemeClr val="tx1"/>
                  </a:solidFill>
                </a:rPr>
                <a:t>  grad 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np.zeros_like</a:t>
              </a:r>
              <a:r>
                <a:rPr lang="en-US" altLang="ko-KR" sz="800" dirty="0">
                  <a:solidFill>
                    <a:schemeClr val="tx1"/>
                  </a:solidFill>
                </a:rPr>
                <a:t>(x)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   </a:t>
              </a:r>
              <a:r>
                <a:rPr lang="en-US" altLang="ko-KR" sz="800" dirty="0">
                  <a:solidFill>
                    <a:schemeClr val="tx1"/>
                  </a:solidFill>
                </a:rPr>
                <a:t>  it 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np.nditer</a:t>
              </a:r>
              <a:r>
                <a:rPr lang="en-US" altLang="ko-KR" sz="800" dirty="0">
                  <a:solidFill>
                    <a:schemeClr val="tx1"/>
                  </a:solidFill>
                </a:rPr>
                <a:t>(x, flags=[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800" dirty="0" err="1">
                  <a:solidFill>
                    <a:schemeClr val="accent2">
                      <a:lumMod val="75000"/>
                    </a:schemeClr>
                  </a:solidFill>
                </a:rPr>
                <a:t>multi_index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800" dirty="0">
                  <a:solidFill>
                    <a:schemeClr val="tx1"/>
                  </a:solidFill>
                </a:rPr>
                <a:t>],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op_flags</a:t>
              </a:r>
              <a:r>
                <a:rPr lang="en-US" altLang="ko-KR" sz="800" dirty="0">
                  <a:solidFill>
                    <a:schemeClr val="tx1"/>
                  </a:solidFill>
                </a:rPr>
                <a:t>=[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800" dirty="0" err="1">
                  <a:solidFill>
                    <a:schemeClr val="accent2">
                      <a:lumMod val="75000"/>
                    </a:schemeClr>
                  </a:solidFill>
                </a:rPr>
                <a:t>readwrite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8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while not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it.finished</a:t>
              </a:r>
              <a:r>
                <a:rPr lang="en-US" altLang="ko-KR" sz="8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 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it.multi_index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  <a:r>
                <a:rPr lang="ko-KR" altLang="en-US" sz="800" dirty="0">
                  <a:solidFill>
                    <a:schemeClr val="tx1"/>
                  </a:solidFill>
                </a:rPr>
                <a:t>   </a:t>
              </a:r>
              <a:r>
                <a:rPr lang="en-US" altLang="ko-KR" sz="800" dirty="0">
                  <a:solidFill>
                    <a:schemeClr val="tx1"/>
                  </a:solidFill>
                </a:rPr>
                <a:t>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 = x[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= </a:t>
              </a:r>
              <a:r>
                <a:rPr lang="en-US" altLang="ko-KR" sz="800" dirty="0">
                  <a:solidFill>
                    <a:srgbClr val="00B050"/>
                  </a:solidFill>
                </a:rPr>
                <a:t>float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) </a:t>
              </a:r>
              <a:r>
                <a:rPr lang="en-US" altLang="ko-KR" sz="800" dirty="0">
                  <a:solidFill>
                    <a:srgbClr val="7030A0"/>
                  </a:solidFill>
                </a:rPr>
                <a:t>+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delta_x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fx1 = f(x)	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f(</a:t>
              </a:r>
              <a:r>
                <a:rPr lang="en-US" altLang="ko-KR" sz="800" i="1" dirty="0" err="1">
                  <a:solidFill>
                    <a:srgbClr val="00B0F0"/>
                  </a:solidFill>
                </a:rPr>
                <a:t>x+delta_x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                                                        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7030A0"/>
                  </a:solidFill>
                </a:rPr>
                <a:t>–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delta_x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fx2 = f(x)	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f(x–</a:t>
              </a:r>
              <a:r>
                <a:rPr lang="en-US" altLang="ko-KR" sz="800" i="1" dirty="0" err="1">
                  <a:solidFill>
                    <a:srgbClr val="00B0F0"/>
                  </a:solidFill>
                </a:rPr>
                <a:t>delta_x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altLang="ko-KR" sz="800" dirty="0">
                  <a:solidFill>
                    <a:srgbClr val="7030A0"/>
                  </a:solidFill>
                </a:rPr>
                <a:t>          </a:t>
              </a:r>
              <a:r>
                <a:rPr lang="en-US" altLang="ko-KR" sz="800" dirty="0">
                  <a:solidFill>
                    <a:schemeClr val="tx1"/>
                  </a:solidFill>
                </a:rPr>
                <a:t>grad[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= (fx1 </a:t>
              </a:r>
              <a:r>
                <a:rPr lang="en-US" altLang="ko-KR" sz="800" dirty="0">
                  <a:solidFill>
                    <a:srgbClr val="7030A0"/>
                  </a:solidFill>
                </a:rPr>
                <a:t>– </a:t>
              </a:r>
              <a:r>
                <a:rPr lang="en-US" altLang="ko-KR" sz="800" dirty="0">
                  <a:solidFill>
                    <a:schemeClr val="tx1"/>
                  </a:solidFill>
                </a:rPr>
                <a:t>fx2) </a:t>
              </a:r>
              <a:r>
                <a:rPr lang="en-US" altLang="ko-KR" sz="800" dirty="0">
                  <a:solidFill>
                    <a:srgbClr val="7030A0"/>
                  </a:solidFill>
                </a:rPr>
                <a:t>/</a:t>
              </a:r>
              <a:r>
                <a:rPr lang="en-US" altLang="ko-KR" sz="800" dirty="0">
                  <a:solidFill>
                    <a:schemeClr val="tx1"/>
                  </a:solidFill>
                </a:rPr>
                <a:t> (</a:t>
              </a:r>
              <a:r>
                <a:rPr lang="en-US" altLang="ko-KR" sz="800" dirty="0">
                  <a:solidFill>
                    <a:srgbClr val="00B050"/>
                  </a:solidFill>
                </a:rPr>
                <a:t>2</a:t>
              </a:r>
              <a:r>
                <a:rPr lang="en-US" altLang="ko-KR" sz="800" dirty="0">
                  <a:solidFill>
                    <a:srgbClr val="7030A0"/>
                  </a:solidFill>
                </a:rPr>
                <a:t>*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delta_x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tmp_val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it.iternext</a:t>
              </a:r>
              <a:r>
                <a:rPr lang="en-US" altLang="ko-KR" sz="800" dirty="0">
                  <a:solidFill>
                    <a:schemeClr val="tx1"/>
                  </a:solidFill>
                </a:rPr>
                <a:t>()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return</a:t>
              </a:r>
              <a:r>
                <a:rPr lang="en-US" altLang="ko-KR" sz="800" dirty="0">
                  <a:solidFill>
                    <a:schemeClr val="tx1"/>
                  </a:solidFill>
                </a:rPr>
                <a:t> grad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F4EC21B-4F02-4328-90AE-A8E9D7C9A0A3}"/>
                </a:ext>
              </a:extLst>
            </p:cNvPr>
            <p:cNvSpPr/>
            <p:nvPr/>
          </p:nvSpPr>
          <p:spPr>
            <a:xfrm>
              <a:off x="737920" y="4960384"/>
              <a:ext cx="6332115" cy="132746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48BBBE-A43D-4CB5-AB4B-CF26B5825196}"/>
              </a:ext>
            </a:extLst>
          </p:cNvPr>
          <p:cNvGrpSpPr/>
          <p:nvPr/>
        </p:nvGrpSpPr>
        <p:grpSpPr>
          <a:xfrm>
            <a:off x="5421573" y="4334658"/>
            <a:ext cx="5463653" cy="1896447"/>
            <a:chOff x="737920" y="4960384"/>
            <a:chExt cx="6332115" cy="1327464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1A0F9E4-7861-4A78-A665-1F53544F510F}"/>
                </a:ext>
              </a:extLst>
            </p:cNvPr>
            <p:cNvSpPr/>
            <p:nvPr/>
          </p:nvSpPr>
          <p:spPr>
            <a:xfrm>
              <a:off x="737920" y="4966325"/>
              <a:ext cx="6332115" cy="132152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800" dirty="0" err="1">
                  <a:solidFill>
                    <a:schemeClr val="tx1"/>
                  </a:solidFill>
                </a:rPr>
                <a:t>learning_rate</a:t>
              </a:r>
              <a:r>
                <a:rPr lang="en-US" altLang="ko-KR" sz="800" dirty="0">
                  <a:solidFill>
                    <a:schemeClr val="tx1"/>
                  </a:solidFill>
                </a:rPr>
                <a:t> = </a:t>
              </a:r>
              <a:r>
                <a:rPr lang="en-US" altLang="ko-KR" sz="800" dirty="0">
                  <a:solidFill>
                    <a:srgbClr val="00B050"/>
                  </a:solidFill>
                </a:rPr>
                <a:t>1e-2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800" i="1" dirty="0">
                  <a:solidFill>
                    <a:srgbClr val="00B0F0"/>
                  </a:solidFill>
                </a:rPr>
                <a:t>발산하는 경우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, 1e-3 ~ le-6 </a:t>
              </a:r>
              <a:r>
                <a:rPr lang="ko-KR" altLang="en-US" sz="800" i="1" dirty="0">
                  <a:solidFill>
                    <a:srgbClr val="00B0F0"/>
                  </a:solidFill>
                </a:rPr>
                <a:t>등으로 바꾸어서 실행</a:t>
              </a:r>
              <a:endParaRPr lang="en-US" altLang="ko-KR" sz="800" i="1" dirty="0">
                <a:solidFill>
                  <a:srgbClr val="00B0F0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f = </a:t>
              </a:r>
              <a:r>
                <a:rPr lang="en-US" altLang="ko-KR" sz="800" dirty="0">
                  <a:solidFill>
                    <a:srgbClr val="00B050"/>
                  </a:solidFill>
                </a:rPr>
                <a:t>lambda</a:t>
              </a:r>
              <a:r>
                <a:rPr lang="en-US" altLang="ko-KR" sz="800" dirty="0">
                  <a:solidFill>
                    <a:schemeClr val="tx1"/>
                  </a:solidFill>
                </a:rPr>
                <a:t> x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loss_func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)    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f(x) = </a:t>
              </a:r>
              <a:r>
                <a:rPr lang="en-US" altLang="ko-KR" sz="800" i="1" dirty="0" err="1">
                  <a:solidFill>
                    <a:srgbClr val="00B0F0"/>
                  </a:solidFill>
                </a:rPr>
                <a:t>loss_func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(</a:t>
              </a:r>
              <a:r>
                <a:rPr lang="en-US" altLang="ko-KR" sz="800" i="1" dirty="0" err="1">
                  <a:solidFill>
                    <a:srgbClr val="00B0F0"/>
                  </a:solidFill>
                </a:rPr>
                <a:t>x_data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, </a:t>
              </a:r>
              <a:r>
                <a:rPr lang="en-US" altLang="ko-KR" sz="800" i="1" dirty="0" err="1">
                  <a:solidFill>
                    <a:srgbClr val="00B0F0"/>
                  </a:solidFill>
                </a:rPr>
                <a:t>t_data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“Initial error value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error_val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),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“Initial W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W,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“\n”</a:t>
              </a:r>
              <a:r>
                <a:rPr lang="en-US" altLang="ko-KR" sz="800" dirty="0">
                  <a:solidFill>
                    <a:schemeClr val="tx1"/>
                  </a:solidFill>
                </a:rPr>
                <a:t>,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 “, b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b 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rgbClr val="00B050"/>
                  </a:solidFill>
                </a:rPr>
                <a:t>for</a:t>
              </a:r>
              <a:r>
                <a:rPr lang="en-US" altLang="ko-KR" sz="800" dirty="0">
                  <a:solidFill>
                    <a:schemeClr val="tx1"/>
                  </a:solidFill>
                </a:rPr>
                <a:t> step </a:t>
              </a:r>
              <a:r>
                <a:rPr lang="en-US" altLang="ko-KR" sz="800" dirty="0">
                  <a:solidFill>
                    <a:srgbClr val="00B050"/>
                  </a:solidFill>
                </a:rPr>
                <a:t>in range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>
                  <a:solidFill>
                    <a:srgbClr val="00B050"/>
                  </a:solidFill>
                </a:rPr>
                <a:t>8001</a:t>
              </a:r>
              <a:r>
                <a:rPr lang="en-US" altLang="ko-KR" sz="800" dirty="0">
                  <a:solidFill>
                    <a:schemeClr val="tx1"/>
                  </a:solidFill>
                </a:rPr>
                <a:t>):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W -=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learning_rate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7030A0"/>
                  </a:solidFill>
                </a:rPr>
                <a:t>*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numerical_derivative</a:t>
              </a:r>
              <a:r>
                <a:rPr lang="en-US" altLang="ko-KR" sz="800" dirty="0">
                  <a:solidFill>
                    <a:schemeClr val="tx1"/>
                  </a:solidFill>
                </a:rPr>
                <a:t>(f, W)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b -=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learning_rate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7030A0"/>
                  </a:solidFill>
                </a:rPr>
                <a:t>*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numerical_derivative</a:t>
              </a:r>
              <a:r>
                <a:rPr lang="en-US" altLang="ko-KR" sz="800" dirty="0">
                  <a:solidFill>
                    <a:schemeClr val="tx1"/>
                  </a:solidFill>
                </a:rPr>
                <a:t>(f, b)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if</a:t>
              </a:r>
              <a:r>
                <a:rPr lang="en-US" altLang="ko-KR" sz="800" dirty="0">
                  <a:solidFill>
                    <a:schemeClr val="tx1"/>
                  </a:solidFill>
                </a:rPr>
                <a:t> (step </a:t>
              </a:r>
              <a:r>
                <a:rPr lang="en-US" altLang="ko-KR" sz="800" dirty="0">
                  <a:solidFill>
                    <a:srgbClr val="7030A0"/>
                  </a:solidFill>
                </a:rPr>
                <a:t>%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00B050"/>
                  </a:solidFill>
                </a:rPr>
                <a:t>400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30A0"/>
                  </a:solidFill>
                </a:rPr>
                <a:t>==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00B050"/>
                  </a:solidFill>
                </a:rPr>
                <a:t>0</a:t>
              </a:r>
              <a:r>
                <a:rPr lang="en-US" altLang="ko-KR" sz="800" dirty="0">
                  <a:solidFill>
                    <a:schemeClr val="tx1"/>
                  </a:solidFill>
                </a:rPr>
                <a:t>):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“step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step,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“error value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error_val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),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“W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W,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“, b=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,b ) 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12C6953-3DBA-4E8F-B2FE-F78E85ACDC00}"/>
                </a:ext>
              </a:extLst>
            </p:cNvPr>
            <p:cNvSpPr/>
            <p:nvPr/>
          </p:nvSpPr>
          <p:spPr>
            <a:xfrm>
              <a:off x="737920" y="4960384"/>
              <a:ext cx="6332115" cy="132746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27618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E05262E-B39C-4CD9-AA5C-1A3AB188DD30}"/>
              </a:ext>
            </a:extLst>
          </p:cNvPr>
          <p:cNvSpPr/>
          <p:nvPr/>
        </p:nvSpPr>
        <p:spPr>
          <a:xfrm>
            <a:off x="3166911" y="4948101"/>
            <a:ext cx="5867402" cy="29038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predict(43)               </a:t>
            </a:r>
            <a:r>
              <a:rPr lang="en-US" altLang="ko-KR" sz="1200" dirty="0">
                <a:solidFill>
                  <a:srgbClr val="FF0000"/>
                </a:solidFill>
              </a:rPr>
              <a:t>43</a:t>
            </a:r>
            <a:r>
              <a:rPr lang="ko-KR" altLang="en-US" sz="1200" dirty="0">
                <a:solidFill>
                  <a:srgbClr val="FF0000"/>
                </a:solidFill>
              </a:rPr>
              <a:t>의 </a:t>
            </a:r>
            <a:r>
              <a:rPr lang="ko-KR" altLang="en-US" sz="1200" dirty="0" err="1">
                <a:solidFill>
                  <a:srgbClr val="FF0000"/>
                </a:solidFill>
              </a:rPr>
              <a:t>미래값</a:t>
            </a:r>
            <a:r>
              <a:rPr lang="ko-KR" altLang="en-US" sz="1200" dirty="0">
                <a:solidFill>
                  <a:srgbClr val="FF0000"/>
                </a:solidFill>
              </a:rPr>
              <a:t> 예측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38450-41A4-4E3B-A6C9-ACECE76AC6A1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simple regression – example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D4F04-D2B7-495D-9254-A9F371F76385}"/>
              </a:ext>
            </a:extLst>
          </p:cNvPr>
          <p:cNvSpPr txBox="1"/>
          <p:nvPr/>
        </p:nvSpPr>
        <p:spPr>
          <a:xfrm>
            <a:off x="563217" y="762000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[6] </a:t>
            </a:r>
            <a:r>
              <a:rPr lang="ko-KR" altLang="en-US" dirty="0"/>
              <a:t>학습 결과 및 입력 </a:t>
            </a:r>
            <a:r>
              <a:rPr lang="en-US" altLang="ko-KR" dirty="0"/>
              <a:t>43</a:t>
            </a:r>
            <a:r>
              <a:rPr lang="ko-KR" altLang="en-US" dirty="0"/>
              <a:t>에 대한 미래 값 예측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5EAA5E-89A3-4227-9B00-530B5E2AD298}"/>
              </a:ext>
            </a:extLst>
          </p:cNvPr>
          <p:cNvSpPr/>
          <p:nvPr/>
        </p:nvSpPr>
        <p:spPr>
          <a:xfrm>
            <a:off x="3166911" y="1343438"/>
            <a:ext cx="5867403" cy="415621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dirty="0">
                <a:solidFill>
                  <a:schemeClr val="tx1"/>
                </a:solidFill>
              </a:rPr>
              <a:t>Initial error value = 8.93183665205504 Initial W = [[0.3468086]]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, b = [0.11730069]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0 error value = 5.288723739645144 W = [[0.54347267]] , b = [0.16234632]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400 error value = 0.005646375874345945 W = [[1.04879571]] , b = [0.82387513]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800 error value = 0.0003602721620039822 W = [[1.01232571]] , b = [0.95551115]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1200 error value = 2.2987493855088783e-05 W = [[1.00311345]] , b = [0.98876219]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1600 error value = 1.466738009393298e-06 W = [[1.00078645]] , b = [0.99716135]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2000 error value = 9.358655631456343e-08 W = [[1.00019866]] , b = [0.99928296]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2400 error value = 5.971375574060026e-09 W = [[1.00005018]] , b = [0.99981888]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2800 error value = 3.810090642396003e-10 W = [[1.00001268]] , b = [0.99995425]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3200 error value = 2.4310630809936452e-11 W = [[1.0000032]] , b = [0.99998844]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3600 error value = 1.5511619700815392e-12 W = [[1.00000081]] , b = [0.99999708]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4000 error value = 9.897330421093632e-14 W = [[1.0000002]] , b = [0.99999926]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4400 error value = 6.315081987274994e-15 W = [[1.00000005]] , b = [0.99999981]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4800 error value = 4.029395698053509e-16 W = [[1.00000001]] , b = [0.99999995]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5200 error value = 2.5709927671607017e-17 W = [[1 .]] , b = [0.99999999]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5600 error value = 1.6404452895749149e-18 W = [[1 .]] , b = [1 .]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6000 error value = 1.0467006995264405e-19 W = [[1 .]] , b = [1 .]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6400 error value = 6.678591076979926e-21 W = [[1 .]] , b = [1 .]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6800 error value = 4.261382945763941e-22 W = [[1 .]] , b = [1 .]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7200 error value = 2.7195744439590163e-23 W = [[1 .]] , b = [1 .]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7600 error value = 1.7367048929757402e-24 W = [[1 .]] , b = [1 .]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8000 error value = 1.1121045497443736e-25 W = [[1 .]] , b = [1 .]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98A0ED-B215-46BA-88B0-1874E9C7F435}"/>
              </a:ext>
            </a:extLst>
          </p:cNvPr>
          <p:cNvSpPr/>
          <p:nvPr/>
        </p:nvSpPr>
        <p:spPr>
          <a:xfrm>
            <a:off x="3166910" y="4948101"/>
            <a:ext cx="5867403" cy="55155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array([[44.]])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6684BEA3-5C7A-4148-A0C4-0681D971E03B}"/>
              </a:ext>
            </a:extLst>
          </p:cNvPr>
          <p:cNvSpPr/>
          <p:nvPr/>
        </p:nvSpPr>
        <p:spPr>
          <a:xfrm rot="5400000">
            <a:off x="4369403" y="4878420"/>
            <a:ext cx="164178" cy="415679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8A80F91D-56A6-4592-BF88-12DE841223C3}"/>
              </a:ext>
            </a:extLst>
          </p:cNvPr>
          <p:cNvSpPr/>
          <p:nvPr/>
        </p:nvSpPr>
        <p:spPr>
          <a:xfrm rot="5400000">
            <a:off x="7760411" y="4082652"/>
            <a:ext cx="164178" cy="415679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F944D-51F4-4EC6-813C-E85A6C51719B}"/>
              </a:ext>
            </a:extLst>
          </p:cNvPr>
          <p:cNvSpPr txBox="1"/>
          <p:nvPr/>
        </p:nvSpPr>
        <p:spPr>
          <a:xfrm>
            <a:off x="8050340" y="4058087"/>
            <a:ext cx="1042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손실함수 값</a:t>
            </a:r>
            <a:r>
              <a:rPr lang="en-US" altLang="ko-KR" sz="1200" dirty="0">
                <a:solidFill>
                  <a:srgbClr val="FF0000"/>
                </a:solidFill>
              </a:rPr>
              <a:t>,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en-US" altLang="ko-KR" sz="1200" dirty="0">
                <a:solidFill>
                  <a:srgbClr val="FF0000"/>
                </a:solidFill>
              </a:rPr>
              <a:t>W, b </a:t>
            </a:r>
            <a:r>
              <a:rPr lang="ko-KR" altLang="en-US" sz="1200" dirty="0">
                <a:solidFill>
                  <a:srgbClr val="FF0000"/>
                </a:solidFill>
              </a:rPr>
              <a:t>확인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FEB737-69B6-4E0F-BBFE-F16841AA88CC}"/>
              </a:ext>
            </a:extLst>
          </p:cNvPr>
          <p:cNvSpPr/>
          <p:nvPr/>
        </p:nvSpPr>
        <p:spPr>
          <a:xfrm>
            <a:off x="3108612" y="3843133"/>
            <a:ext cx="4467749" cy="109090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2799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8478" y="6372708"/>
            <a:ext cx="4114800" cy="365125"/>
          </a:xfrm>
        </p:spPr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D7CD3-1444-4BCF-8310-BBCEDECEE131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multi – variable regression – concept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ACD75-F8DE-41A0-87A7-ADE65CC7C5AA}"/>
              </a:ext>
            </a:extLst>
          </p:cNvPr>
          <p:cNvSpPr txBox="1"/>
          <p:nvPr/>
        </p:nvSpPr>
        <p:spPr>
          <a:xfrm>
            <a:off x="2395421" y="649357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training data</a:t>
            </a:r>
            <a:endParaRPr lang="ko-KR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8E240054-4E5A-4D5D-B369-C97E4E5D00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6559726"/>
                  </p:ext>
                </p:extLst>
              </p:nvPr>
            </p:nvGraphicFramePr>
            <p:xfrm>
              <a:off x="2215001" y="1189918"/>
              <a:ext cx="1887220" cy="401434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71805">
                      <a:extLst>
                        <a:ext uri="{9D8B030D-6E8A-4147-A177-3AD203B41FA5}">
                          <a16:colId xmlns:a16="http://schemas.microsoft.com/office/drawing/2014/main" val="2557156684"/>
                        </a:ext>
                      </a:extLst>
                    </a:gridCol>
                    <a:gridCol w="471805">
                      <a:extLst>
                        <a:ext uri="{9D8B030D-6E8A-4147-A177-3AD203B41FA5}">
                          <a16:colId xmlns:a16="http://schemas.microsoft.com/office/drawing/2014/main" val="3041496918"/>
                        </a:ext>
                      </a:extLst>
                    </a:gridCol>
                    <a:gridCol w="471805">
                      <a:extLst>
                        <a:ext uri="{9D8B030D-6E8A-4147-A177-3AD203B41FA5}">
                          <a16:colId xmlns:a16="http://schemas.microsoft.com/office/drawing/2014/main" val="2764187541"/>
                        </a:ext>
                      </a:extLst>
                    </a:gridCol>
                    <a:gridCol w="471805">
                      <a:extLst>
                        <a:ext uri="{9D8B030D-6E8A-4147-A177-3AD203B41FA5}">
                          <a16:colId xmlns:a16="http://schemas.microsoft.com/office/drawing/2014/main" val="3250583478"/>
                        </a:ext>
                      </a:extLst>
                    </a:gridCol>
                  </a:tblGrid>
                  <a:tr h="257075">
                    <a:tc>
                      <a:txBody>
                        <a:bodyPr/>
                        <a:lstStyle/>
                        <a:p>
                          <a:pPr algn="just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0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0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ko-KR" sz="10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00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t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4825287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73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80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75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 152 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30644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88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3066951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91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90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180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6807074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98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100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196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4008518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73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66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70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142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3823408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46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55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101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40709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69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74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77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149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8432764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56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60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115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9292884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79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90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175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178058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70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88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164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78947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70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73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141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0540584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65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74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141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9544836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95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91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184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0280020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80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73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152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6666549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73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78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148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0390941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93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89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96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192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952729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78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75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68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147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8858604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81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90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93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183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606136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88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92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86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177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563735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78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83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77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159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5731875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82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86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90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177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8231152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92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89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175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3270166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78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83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85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175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4571630"/>
                      </a:ext>
                    </a:extLst>
                  </a:tr>
                  <a:tr h="14677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83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71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149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3454742"/>
                      </a:ext>
                    </a:extLst>
                  </a:tr>
                  <a:tr h="145684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93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95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192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80473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8E240054-4E5A-4D5D-B369-C97E4E5D00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6559726"/>
                  </p:ext>
                </p:extLst>
              </p:nvPr>
            </p:nvGraphicFramePr>
            <p:xfrm>
              <a:off x="2215001" y="1189918"/>
              <a:ext cx="1887220" cy="401434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471805">
                      <a:extLst>
                        <a:ext uri="{9D8B030D-6E8A-4147-A177-3AD203B41FA5}">
                          <a16:colId xmlns:a16="http://schemas.microsoft.com/office/drawing/2014/main" val="2557156684"/>
                        </a:ext>
                      </a:extLst>
                    </a:gridCol>
                    <a:gridCol w="471805">
                      <a:extLst>
                        <a:ext uri="{9D8B030D-6E8A-4147-A177-3AD203B41FA5}">
                          <a16:colId xmlns:a16="http://schemas.microsoft.com/office/drawing/2014/main" val="3041496918"/>
                        </a:ext>
                      </a:extLst>
                    </a:gridCol>
                    <a:gridCol w="471805">
                      <a:extLst>
                        <a:ext uri="{9D8B030D-6E8A-4147-A177-3AD203B41FA5}">
                          <a16:colId xmlns:a16="http://schemas.microsoft.com/office/drawing/2014/main" val="2764187541"/>
                        </a:ext>
                      </a:extLst>
                    </a:gridCol>
                    <a:gridCol w="471805">
                      <a:extLst>
                        <a:ext uri="{9D8B030D-6E8A-4147-A177-3AD203B41FA5}">
                          <a16:colId xmlns:a16="http://schemas.microsoft.com/office/drawing/2014/main" val="3250583478"/>
                        </a:ext>
                      </a:extLst>
                    </a:gridCol>
                  </a:tblGrid>
                  <a:tr h="26466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282" t="-18605" r="-301282" b="-146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2597" t="-18605" r="-205195" b="-146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0000" t="-18605" r="-102564" b="-146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t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4825287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73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80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75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 152 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630644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88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185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3066951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91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90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180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6807074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98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100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196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4008518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73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66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70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142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3823408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53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46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55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101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640709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69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74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77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149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8432764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47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56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60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115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9292884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79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90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175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02178058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70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88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164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6378947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69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70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73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141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00540584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65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74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141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9544836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95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91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184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0280020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80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73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152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86666549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73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78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148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60390941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93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89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96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192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38952729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78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75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68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147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8858604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81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90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93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183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606136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88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92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86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177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563735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78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83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77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159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5731875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82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86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90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177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8231152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86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92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89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175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3270166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78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83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85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175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4571630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76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83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71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149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3454742"/>
                      </a:ext>
                    </a:extLst>
                  </a:tr>
                  <a:tr h="14998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altLang="ko-KR" sz="1000" kern="100" dirty="0">
                              <a:effectLst/>
                              <a:latin typeface="맑은 고딕" panose="020B0503020000020004" pitchFamily="50" charset="-127"/>
                              <a:ea typeface="맑은 고딕" panose="020B0503020000020004" pitchFamily="50" charset="-127"/>
                              <a:cs typeface="Times New Roman" panose="02020603050405020304" pitchFamily="18" charset="0"/>
                            </a:rPr>
                            <a:t>96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 93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95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000" kern="100" dirty="0">
                              <a:effectLst/>
                            </a:rPr>
                            <a:t>192</a:t>
                          </a:r>
                          <a:endParaRPr lang="ko-KR" sz="1000" kern="100" dirty="0"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80473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E2FB19-C230-4DD1-B83E-B2D69401BE52}"/>
                  </a:ext>
                </a:extLst>
              </p:cNvPr>
              <p:cNvSpPr txBox="1"/>
              <p:nvPr/>
            </p:nvSpPr>
            <p:spPr>
              <a:xfrm>
                <a:off x="5358279" y="1333818"/>
                <a:ext cx="463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E2FB19-C230-4DD1-B83E-B2D69401B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279" y="1333818"/>
                <a:ext cx="463826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4A23369-B4A3-4BC5-B91E-2CCB46E0FB3D}"/>
              </a:ext>
            </a:extLst>
          </p:cNvPr>
          <p:cNvCxnSpPr>
            <a:cxnSpLocks/>
          </p:cNvCxnSpPr>
          <p:nvPr/>
        </p:nvCxnSpPr>
        <p:spPr>
          <a:xfrm>
            <a:off x="5890616" y="1630503"/>
            <a:ext cx="867633" cy="304317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5EEF82-8912-4077-9B6B-E27820913604}"/>
                  </a:ext>
                </a:extLst>
              </p:cNvPr>
              <p:cNvSpPr txBox="1"/>
              <p:nvPr/>
            </p:nvSpPr>
            <p:spPr>
              <a:xfrm>
                <a:off x="6065113" y="1333818"/>
                <a:ext cx="6126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5EEF82-8912-4077-9B6B-E27820913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5113" y="1333818"/>
                <a:ext cx="612668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1EC1B6-767E-49CD-B27F-6DD11CDB2922}"/>
                  </a:ext>
                </a:extLst>
              </p:cNvPr>
              <p:cNvSpPr/>
              <p:nvPr/>
            </p:nvSpPr>
            <p:spPr>
              <a:xfrm>
                <a:off x="6923901" y="1782661"/>
                <a:ext cx="2988793" cy="947290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+b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61EC1B6-767E-49CD-B27F-6DD11CDB29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901" y="1782661"/>
                <a:ext cx="2988793" cy="9472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B21123-BC88-4E0F-AC49-50D2E90B4A66}"/>
                  </a:ext>
                </a:extLst>
              </p:cNvPr>
              <p:cNvSpPr txBox="1"/>
              <p:nvPr/>
            </p:nvSpPr>
            <p:spPr>
              <a:xfrm>
                <a:off x="5371532" y="2075934"/>
                <a:ext cx="463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CB21123-BC88-4E0F-AC49-50D2E90B4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1532" y="2075934"/>
                <a:ext cx="463826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0D92CDA-B380-4C9D-8520-C757EC5AA8A3}"/>
              </a:ext>
            </a:extLst>
          </p:cNvPr>
          <p:cNvCxnSpPr>
            <a:cxnSpLocks/>
          </p:cNvCxnSpPr>
          <p:nvPr/>
        </p:nvCxnSpPr>
        <p:spPr>
          <a:xfrm>
            <a:off x="5890616" y="2279613"/>
            <a:ext cx="867633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45403D-3AAB-41D1-9575-D8D107578811}"/>
                  </a:ext>
                </a:extLst>
              </p:cNvPr>
              <p:cNvSpPr txBox="1"/>
              <p:nvPr/>
            </p:nvSpPr>
            <p:spPr>
              <a:xfrm>
                <a:off x="6078366" y="1870528"/>
                <a:ext cx="617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45403D-3AAB-41D1-9575-D8D107578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366" y="1870528"/>
                <a:ext cx="617990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C7202C-965B-4084-A606-07B98D912027}"/>
                  </a:ext>
                </a:extLst>
              </p:cNvPr>
              <p:cNvSpPr txBox="1"/>
              <p:nvPr/>
            </p:nvSpPr>
            <p:spPr>
              <a:xfrm>
                <a:off x="5358279" y="2692505"/>
                <a:ext cx="46382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8C7202C-965B-4084-A606-07B98D91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8279" y="2692505"/>
                <a:ext cx="463826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2B14B8E-89EB-4857-8362-9FB9CCB4069F}"/>
              </a:ext>
            </a:extLst>
          </p:cNvPr>
          <p:cNvCxnSpPr>
            <a:cxnSpLocks/>
          </p:cNvCxnSpPr>
          <p:nvPr/>
        </p:nvCxnSpPr>
        <p:spPr>
          <a:xfrm flipV="1">
            <a:off x="5943623" y="2624407"/>
            <a:ext cx="814626" cy="271778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55CDE4-CE75-48F1-A246-111CDDE999E5}"/>
                  </a:ext>
                </a:extLst>
              </p:cNvPr>
              <p:cNvSpPr txBox="1"/>
              <p:nvPr/>
            </p:nvSpPr>
            <p:spPr>
              <a:xfrm>
                <a:off x="6139377" y="2776917"/>
                <a:ext cx="617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055CDE4-CE75-48F1-A246-111CDDE999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377" y="2776917"/>
                <a:ext cx="617990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CECA97B-D428-497F-A613-C5FF60DAD446}"/>
              </a:ext>
            </a:extLst>
          </p:cNvPr>
          <p:cNvCxnSpPr>
            <a:cxnSpLocks/>
          </p:cNvCxnSpPr>
          <p:nvPr/>
        </p:nvCxnSpPr>
        <p:spPr>
          <a:xfrm>
            <a:off x="10078303" y="2239860"/>
            <a:ext cx="523076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22FF3BF-9940-43F4-8F4D-62E0A3F5D70E}"/>
              </a:ext>
            </a:extLst>
          </p:cNvPr>
          <p:cNvSpPr txBox="1"/>
          <p:nvPr/>
        </p:nvSpPr>
        <p:spPr>
          <a:xfrm>
            <a:off x="10637242" y="2048807"/>
            <a:ext cx="463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4BD1F4-7924-42BA-8116-E39567661BAF}"/>
                  </a:ext>
                </a:extLst>
              </p:cNvPr>
              <p:cNvSpPr txBox="1"/>
              <p:nvPr/>
            </p:nvSpPr>
            <p:spPr>
              <a:xfrm>
                <a:off x="7119110" y="3352175"/>
                <a:ext cx="21968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/>
                  <a:t>X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400" dirty="0"/>
                  <a:t> W + b = Y</a:t>
                </a:r>
                <a:endParaRPr lang="ko-KR" altLang="en-US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64BD1F4-7924-42BA-8116-E39567661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110" y="3352175"/>
                <a:ext cx="2196809" cy="461665"/>
              </a:xfrm>
              <a:prstGeom prst="rect">
                <a:avLst/>
              </a:prstGeom>
              <a:blipFill>
                <a:blip r:embed="rId10"/>
                <a:stretch>
                  <a:fillRect l="-4444" t="-10526" r="-305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그룹 27">
            <a:extLst>
              <a:ext uri="{FF2B5EF4-FFF2-40B4-BE49-F238E27FC236}">
                <a16:creationId xmlns:a16="http://schemas.microsoft.com/office/drawing/2014/main" id="{958A7638-9D1D-41EB-9A1E-8C0A22B157CC}"/>
              </a:ext>
            </a:extLst>
          </p:cNvPr>
          <p:cNvGrpSpPr/>
          <p:nvPr/>
        </p:nvGrpSpPr>
        <p:grpSpPr>
          <a:xfrm>
            <a:off x="6453839" y="4056775"/>
            <a:ext cx="3597582" cy="1527315"/>
            <a:chOff x="5115722" y="4195921"/>
            <a:chExt cx="3597582" cy="15273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B28EBEC1-FCE9-4B49-ADA0-B5DC52B8AB27}"/>
                    </a:ext>
                  </a:extLst>
                </p:cNvPr>
                <p:cNvSpPr/>
                <p:nvPr/>
              </p:nvSpPr>
              <p:spPr>
                <a:xfrm>
                  <a:off x="5115722" y="4195921"/>
                  <a:ext cx="3597582" cy="1527315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75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ko-KR" sz="16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ko-KR" sz="1600" i="1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7</m:t>
                                                        </m:r>
                                                        <m: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6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96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ko-KR" sz="16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ko-KR" sz="1600" i="1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8</m:t>
                                                        </m:r>
                                                        <m: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3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93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6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ko-KR" sz="160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/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ko-KR" sz="1600" i="1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7</m:t>
                                                        </m:r>
                                                        <m: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altLang="ko-KR" sz="1600" b="0" i="1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95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r>
                    <a:rPr lang="ko-KR" altLang="en-US" sz="160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sz="16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52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185</m:t>
                                    </m:r>
                                  </m:e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altLang="ko-KR" sz="1600" dirty="0">
                                        <a:solidFill>
                                          <a:schemeClr val="tx1"/>
                                        </a:solidFill>
                                      </a:rPr>
                                      <m:t>···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ko-KR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US" altLang="ko-KR" sz="1600" dirty="0">
                                              <a:solidFill>
                                                <a:schemeClr val="tx1"/>
                                              </a:solidFill>
                                            </a:rPr>
                                            <m:t>···</m:t>
                                          </m:r>
                                        </m:e>
                                        <m:e>
                                          <m:r>
                                            <a:rPr lang="en-US" altLang="ko-KR" sz="16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149</m:t>
                                          </m:r>
                                        </m:e>
                                      </m:eqAr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192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a14:m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B28EBEC1-FCE9-4B49-ADA0-B5DC52B8AB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5722" y="4195921"/>
                  <a:ext cx="3597582" cy="152731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96370F3-CD21-4583-9061-52F14E02DAD8}"/>
                </a:ext>
              </a:extLst>
            </p:cNvPr>
            <p:cNvSpPr txBox="1"/>
            <p:nvPr/>
          </p:nvSpPr>
          <p:spPr>
            <a:xfrm>
              <a:off x="5387784" y="4640644"/>
              <a:ext cx="1030356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/>
                <a:t>…</a:t>
              </a:r>
            </a:p>
            <a:p>
              <a:pPr algn="ctr"/>
              <a:r>
                <a:rPr lang="en-US" altLang="ko-KR" sz="1200" b="1" dirty="0"/>
                <a:t>…</a:t>
              </a:r>
              <a:endParaRPr lang="ko-KR" altLang="en-US" sz="1200" b="1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D4BE5BF-A58C-4F04-926E-EB1864E755E8}"/>
              </a:ext>
            </a:extLst>
          </p:cNvPr>
          <p:cNvSpPr txBox="1"/>
          <p:nvPr/>
        </p:nvSpPr>
        <p:spPr>
          <a:xfrm>
            <a:off x="1324858" y="2776917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25</a:t>
            </a:r>
            <a:r>
              <a:rPr lang="ko-KR" altLang="en-US" sz="1400" dirty="0"/>
              <a:t>행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3D4A36-AF52-4E7B-A95C-193DD56C4606}"/>
              </a:ext>
            </a:extLst>
          </p:cNvPr>
          <p:cNvSpPr txBox="1"/>
          <p:nvPr/>
        </p:nvSpPr>
        <p:spPr>
          <a:xfrm>
            <a:off x="2877123" y="5482663"/>
            <a:ext cx="949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( 25 X 4 )</a:t>
            </a:r>
            <a:endParaRPr lang="ko-KR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FE0CA3E-9723-4EA6-8D80-87F8AD1C3B9A}"/>
                  </a:ext>
                </a:extLst>
              </p:cNvPr>
              <p:cNvSpPr txBox="1"/>
              <p:nvPr/>
            </p:nvSpPr>
            <p:spPr>
              <a:xfrm>
                <a:off x="6766428" y="5802521"/>
                <a:ext cx="34175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( 25 X 3 ) 	   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1400" dirty="0"/>
                  <a:t> </a:t>
                </a:r>
                <a:r>
                  <a:rPr lang="en-US" altLang="ko-KR" sz="1400" dirty="0"/>
                  <a:t>( 3 X 1 )    =  ( 25 X 1)  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FE0CA3E-9723-4EA6-8D80-87F8AD1C3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6428" y="5802521"/>
                <a:ext cx="3417507" cy="307777"/>
              </a:xfrm>
              <a:prstGeom prst="rect">
                <a:avLst/>
              </a:prstGeom>
              <a:blipFill>
                <a:blip r:embed="rId12"/>
                <a:stretch>
                  <a:fillRect l="-535" t="-4000" r="-71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>
            <a:extLst>
              <a:ext uri="{FF2B5EF4-FFF2-40B4-BE49-F238E27FC236}">
                <a16:creationId xmlns:a16="http://schemas.microsoft.com/office/drawing/2014/main" id="{C9C9CDC1-4C20-41B6-BA73-81C9BDA9D8BE}"/>
              </a:ext>
            </a:extLst>
          </p:cNvPr>
          <p:cNvSpPr/>
          <p:nvPr/>
        </p:nvSpPr>
        <p:spPr>
          <a:xfrm>
            <a:off x="7352618" y="5815146"/>
            <a:ext cx="1009144" cy="2825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047DB9BB-765E-48ED-8FC7-7BA41FF6B15C}"/>
              </a:ext>
            </a:extLst>
          </p:cNvPr>
          <p:cNvCxnSpPr>
            <a:cxnSpLocks/>
          </p:cNvCxnSpPr>
          <p:nvPr/>
        </p:nvCxnSpPr>
        <p:spPr>
          <a:xfrm>
            <a:off x="1954336" y="1307314"/>
            <a:ext cx="0" cy="3896947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188D0C2-3838-4F2F-8352-ECE6442AB923}"/>
              </a:ext>
            </a:extLst>
          </p:cNvPr>
          <p:cNvCxnSpPr/>
          <p:nvPr/>
        </p:nvCxnSpPr>
        <p:spPr>
          <a:xfrm>
            <a:off x="1954336" y="1307314"/>
            <a:ext cx="260665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8B1D60-9E96-412A-B227-33F7975EFA5C}"/>
              </a:ext>
            </a:extLst>
          </p:cNvPr>
          <p:cNvCxnSpPr/>
          <p:nvPr/>
        </p:nvCxnSpPr>
        <p:spPr>
          <a:xfrm>
            <a:off x="1954338" y="5196831"/>
            <a:ext cx="260665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921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B08C46-1B4D-4D39-BF84-D0E9ADF33BE9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multi – variable regression – example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9AEE2-BF7B-4A3A-A7A1-7F1EEE64BFF5}"/>
              </a:ext>
            </a:extLst>
          </p:cNvPr>
          <p:cNvSpPr txBox="1"/>
          <p:nvPr/>
        </p:nvSpPr>
        <p:spPr>
          <a:xfrm>
            <a:off x="563217" y="682488"/>
            <a:ext cx="376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[1] </a:t>
            </a:r>
            <a:r>
              <a:rPr lang="ko-KR" altLang="en-US" dirty="0"/>
              <a:t>학습데이터</a:t>
            </a:r>
            <a:r>
              <a:rPr lang="en-US" altLang="ko-KR" dirty="0"/>
              <a:t>(Training Data) </a:t>
            </a:r>
            <a:r>
              <a:rPr lang="ko-KR" altLang="en-US" dirty="0"/>
              <a:t>준비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49D017-39FB-4B74-81AC-7A4B357CA801}"/>
              </a:ext>
            </a:extLst>
          </p:cNvPr>
          <p:cNvSpPr txBox="1"/>
          <p:nvPr/>
        </p:nvSpPr>
        <p:spPr>
          <a:xfrm>
            <a:off x="563217" y="3212046"/>
            <a:ext cx="835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[2] </a:t>
            </a:r>
            <a:r>
              <a:rPr lang="ko-KR" altLang="en-US" dirty="0"/>
              <a:t>임의의 직선 </a:t>
            </a:r>
            <a:r>
              <a:rPr lang="en-US" altLang="ko-KR" dirty="0"/>
              <a:t>y = </a:t>
            </a:r>
            <a:r>
              <a:rPr lang="en-US" altLang="ko-KR" dirty="0" err="1"/>
              <a:t>Wx</a:t>
            </a:r>
            <a:r>
              <a:rPr lang="en-US" altLang="ko-KR" dirty="0"/>
              <a:t> + b </a:t>
            </a:r>
            <a:r>
              <a:rPr lang="ko-KR" altLang="en-US" dirty="0"/>
              <a:t>정의 </a:t>
            </a:r>
            <a:r>
              <a:rPr lang="en-US" altLang="ko-KR" dirty="0"/>
              <a:t>(</a:t>
            </a:r>
            <a:r>
              <a:rPr lang="ko-KR" altLang="en-US" dirty="0"/>
              <a:t>임의의 값으로 가중치 </a:t>
            </a:r>
            <a:r>
              <a:rPr lang="en-US" altLang="ko-KR" dirty="0"/>
              <a:t>W, </a:t>
            </a:r>
            <a:r>
              <a:rPr lang="ko-KR" altLang="en-US" dirty="0"/>
              <a:t>바이어스 </a:t>
            </a:r>
            <a:r>
              <a:rPr lang="en-US" altLang="ko-KR" dirty="0"/>
              <a:t>b </a:t>
            </a:r>
            <a:r>
              <a:rPr lang="ko-KR" altLang="en-US" dirty="0"/>
              <a:t>초기화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D349EA-FB83-48B7-8115-621A96A424A4}"/>
              </a:ext>
            </a:extLst>
          </p:cNvPr>
          <p:cNvSpPr txBox="1"/>
          <p:nvPr/>
        </p:nvSpPr>
        <p:spPr>
          <a:xfrm>
            <a:off x="560382" y="4609569"/>
            <a:ext cx="273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[3] </a:t>
            </a:r>
            <a:r>
              <a:rPr lang="ko-KR" altLang="en-US" dirty="0"/>
              <a:t>손실함수 </a:t>
            </a:r>
            <a:r>
              <a:rPr lang="en-US" altLang="ko-KR" dirty="0"/>
              <a:t>E(</a:t>
            </a:r>
            <a:r>
              <a:rPr lang="en-US" altLang="ko-KR" dirty="0" err="1"/>
              <a:t>W,b</a:t>
            </a:r>
            <a:r>
              <a:rPr lang="en-US" altLang="ko-KR" dirty="0"/>
              <a:t>) </a:t>
            </a:r>
            <a:r>
              <a:rPr lang="ko-KR" altLang="en-US" dirty="0"/>
              <a:t>정의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8A71FCD-BC44-4532-A700-1AE5C069B474}"/>
              </a:ext>
            </a:extLst>
          </p:cNvPr>
          <p:cNvGrpSpPr/>
          <p:nvPr/>
        </p:nvGrpSpPr>
        <p:grpSpPr>
          <a:xfrm>
            <a:off x="689112" y="5176547"/>
            <a:ext cx="2679626" cy="1109069"/>
            <a:chOff x="1203261" y="5808566"/>
            <a:chExt cx="2226005" cy="8702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B15F741-A11D-45C9-AA79-AB4B5223F133}"/>
                    </a:ext>
                  </a:extLst>
                </p:cNvPr>
                <p:cNvSpPr txBox="1"/>
                <p:nvPr/>
              </p:nvSpPr>
              <p:spPr>
                <a:xfrm>
                  <a:off x="1276121" y="5880158"/>
                  <a:ext cx="2062322" cy="7986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sz="14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400" i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altLang="ko-KR" sz="14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ko-KR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p>
                                <m:r>
                                  <a:rPr lang="en-US" altLang="ko-KR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B15F741-A11D-45C9-AA79-AB4B5223F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6121" y="5880158"/>
                  <a:ext cx="2062322" cy="7986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C84968D-A972-48F2-AFF3-315556F4B2F7}"/>
                </a:ext>
              </a:extLst>
            </p:cNvPr>
            <p:cNvSpPr/>
            <p:nvPr/>
          </p:nvSpPr>
          <p:spPr>
            <a:xfrm>
              <a:off x="1203261" y="5808566"/>
              <a:ext cx="2226005" cy="6100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35C263-6B3A-49CD-8F9C-297E1113E41F}"/>
                  </a:ext>
                </a:extLst>
              </p:cNvPr>
              <p:cNvSpPr txBox="1"/>
              <p:nvPr/>
            </p:nvSpPr>
            <p:spPr>
              <a:xfrm>
                <a:off x="689112" y="3834631"/>
                <a:ext cx="3014871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dirty="0"/>
                  <a:t>+b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E35C263-6B3A-49CD-8F9C-297E1113E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12" y="3834631"/>
                <a:ext cx="3014871" cy="369332"/>
              </a:xfrm>
              <a:prstGeom prst="rect">
                <a:avLst/>
              </a:prstGeom>
              <a:blipFill>
                <a:blip r:embed="rId3"/>
                <a:stretch>
                  <a:fillRect t="-6250" r="-803" b="-2031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26">
                <a:extLst>
                  <a:ext uri="{FF2B5EF4-FFF2-40B4-BE49-F238E27FC236}">
                    <a16:creationId xmlns:a16="http://schemas.microsoft.com/office/drawing/2014/main" id="{B333AE09-085A-49B0-A05B-56716BFA7B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914150"/>
                  </p:ext>
                </p:extLst>
              </p:nvPr>
            </p:nvGraphicFramePr>
            <p:xfrm>
              <a:off x="689112" y="1187310"/>
              <a:ext cx="2308088" cy="1920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7022">
                      <a:extLst>
                        <a:ext uri="{9D8B030D-6E8A-4147-A177-3AD203B41FA5}">
                          <a16:colId xmlns:a16="http://schemas.microsoft.com/office/drawing/2014/main" val="2303334128"/>
                        </a:ext>
                      </a:extLst>
                    </a:gridCol>
                    <a:gridCol w="577022">
                      <a:extLst>
                        <a:ext uri="{9D8B030D-6E8A-4147-A177-3AD203B41FA5}">
                          <a16:colId xmlns:a16="http://schemas.microsoft.com/office/drawing/2014/main" val="3819613577"/>
                        </a:ext>
                      </a:extLst>
                    </a:gridCol>
                    <a:gridCol w="577022">
                      <a:extLst>
                        <a:ext uri="{9D8B030D-6E8A-4147-A177-3AD203B41FA5}">
                          <a16:colId xmlns:a16="http://schemas.microsoft.com/office/drawing/2014/main" val="2910378771"/>
                        </a:ext>
                      </a:extLst>
                    </a:gridCol>
                    <a:gridCol w="577022">
                      <a:extLst>
                        <a:ext uri="{9D8B030D-6E8A-4147-A177-3AD203B41FA5}">
                          <a16:colId xmlns:a16="http://schemas.microsoft.com/office/drawing/2014/main" val="2690371427"/>
                        </a:ext>
                      </a:extLst>
                    </a:gridCol>
                  </a:tblGrid>
                  <a:tr h="210765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077629"/>
                      </a:ext>
                    </a:extLst>
                  </a:tr>
                  <a:tr h="2107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73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80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75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152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871393"/>
                      </a:ext>
                    </a:extLst>
                  </a:tr>
                  <a:tr h="2107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93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88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93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185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5394760"/>
                      </a:ext>
                    </a:extLst>
                  </a:tr>
                  <a:tr h="2107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…</a:t>
                          </a:r>
                          <a:endParaRPr lang="ko-KR" altLang="en-US" sz="12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…</a:t>
                          </a:r>
                          <a:endParaRPr lang="ko-KR" altLang="en-US" sz="12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…</a:t>
                          </a:r>
                          <a:endParaRPr lang="ko-KR" altLang="en-US" sz="12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…</a:t>
                          </a:r>
                          <a:endParaRPr lang="ko-KR" altLang="en-US" sz="12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4709208"/>
                      </a:ext>
                    </a:extLst>
                  </a:tr>
                  <a:tr h="2107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…</a:t>
                          </a:r>
                          <a:endParaRPr lang="ko-KR" altLang="en-US" sz="12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…</a:t>
                          </a:r>
                          <a:endParaRPr lang="ko-KR" altLang="en-US" sz="12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…</a:t>
                          </a:r>
                          <a:endParaRPr lang="ko-KR" altLang="en-US" sz="12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…</a:t>
                          </a:r>
                          <a:endParaRPr lang="ko-KR" altLang="en-US" sz="12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0384641"/>
                      </a:ext>
                    </a:extLst>
                  </a:tr>
                  <a:tr h="2107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76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83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71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149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0477935"/>
                      </a:ext>
                    </a:extLst>
                  </a:tr>
                  <a:tr h="2107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96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93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95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192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777279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26">
                <a:extLst>
                  <a:ext uri="{FF2B5EF4-FFF2-40B4-BE49-F238E27FC236}">
                    <a16:creationId xmlns:a16="http://schemas.microsoft.com/office/drawing/2014/main" id="{B333AE09-085A-49B0-A05B-56716BFA7B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2914150"/>
                  </p:ext>
                </p:extLst>
              </p:nvPr>
            </p:nvGraphicFramePr>
            <p:xfrm>
              <a:off x="689112" y="1187310"/>
              <a:ext cx="2308088" cy="1920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77022">
                      <a:extLst>
                        <a:ext uri="{9D8B030D-6E8A-4147-A177-3AD203B41FA5}">
                          <a16:colId xmlns:a16="http://schemas.microsoft.com/office/drawing/2014/main" val="2303334128"/>
                        </a:ext>
                      </a:extLst>
                    </a:gridCol>
                    <a:gridCol w="577022">
                      <a:extLst>
                        <a:ext uri="{9D8B030D-6E8A-4147-A177-3AD203B41FA5}">
                          <a16:colId xmlns:a16="http://schemas.microsoft.com/office/drawing/2014/main" val="3819613577"/>
                        </a:ext>
                      </a:extLst>
                    </a:gridCol>
                    <a:gridCol w="577022">
                      <a:extLst>
                        <a:ext uri="{9D8B030D-6E8A-4147-A177-3AD203B41FA5}">
                          <a16:colId xmlns:a16="http://schemas.microsoft.com/office/drawing/2014/main" val="2910378771"/>
                        </a:ext>
                      </a:extLst>
                    </a:gridCol>
                    <a:gridCol w="577022">
                      <a:extLst>
                        <a:ext uri="{9D8B030D-6E8A-4147-A177-3AD203B41FA5}">
                          <a16:colId xmlns:a16="http://schemas.microsoft.com/office/drawing/2014/main" val="2690371427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53" t="-2222" r="-301053" b="-6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053" t="-2222" r="-201053" b="-6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3191" t="-2222" r="-103191" b="-6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00000" t="-2222" r="-2105" b="-6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0776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73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80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75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152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2787139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93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88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93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185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539476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…</a:t>
                          </a:r>
                          <a:endParaRPr lang="ko-KR" altLang="en-US" sz="12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…</a:t>
                          </a:r>
                          <a:endParaRPr lang="ko-KR" altLang="en-US" sz="12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…</a:t>
                          </a:r>
                          <a:endParaRPr lang="ko-KR" altLang="en-US" sz="12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…</a:t>
                          </a:r>
                          <a:endParaRPr lang="ko-KR" altLang="en-US" sz="12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470920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…</a:t>
                          </a:r>
                          <a:endParaRPr lang="ko-KR" altLang="en-US" sz="12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…</a:t>
                          </a:r>
                          <a:endParaRPr lang="ko-KR" altLang="en-US" sz="12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…</a:t>
                          </a:r>
                          <a:endParaRPr lang="ko-KR" altLang="en-US" sz="12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1" dirty="0"/>
                            <a:t>…</a:t>
                          </a:r>
                          <a:endParaRPr lang="ko-KR" altLang="en-US" sz="12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038464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76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83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71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149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047793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96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93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95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192</a:t>
                          </a:r>
                          <a:endParaRPr lang="ko-KR" altLang="en-US" sz="1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777279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DE34E12D-1A14-464D-B2B1-7E3DAE9BB05E}"/>
              </a:ext>
            </a:extLst>
          </p:cNvPr>
          <p:cNvSpPr/>
          <p:nvPr/>
        </p:nvSpPr>
        <p:spPr>
          <a:xfrm>
            <a:off x="3973768" y="5388565"/>
            <a:ext cx="702365" cy="35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BF2CE93E-78B6-476E-AE5A-31E766CECCEA}"/>
              </a:ext>
            </a:extLst>
          </p:cNvPr>
          <p:cNvSpPr/>
          <p:nvPr/>
        </p:nvSpPr>
        <p:spPr>
          <a:xfrm>
            <a:off x="3973769" y="2015680"/>
            <a:ext cx="702365" cy="35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2F8F02D4-2975-400E-92B7-C48A5BA76B83}"/>
              </a:ext>
            </a:extLst>
          </p:cNvPr>
          <p:cNvSpPr/>
          <p:nvPr/>
        </p:nvSpPr>
        <p:spPr>
          <a:xfrm>
            <a:off x="3973768" y="3834631"/>
            <a:ext cx="702365" cy="35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B304348-8948-4CCB-B869-D0FB5841EC7C}"/>
              </a:ext>
            </a:extLst>
          </p:cNvPr>
          <p:cNvSpPr/>
          <p:nvPr/>
        </p:nvSpPr>
        <p:spPr>
          <a:xfrm>
            <a:off x="5029201" y="1327862"/>
            <a:ext cx="5943599" cy="127319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00B050"/>
                </a:solidFill>
              </a:rPr>
              <a:t>import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numpy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rgbClr val="00B050"/>
                </a:solidFill>
              </a:rPr>
              <a:t>as</a:t>
            </a:r>
            <a:r>
              <a:rPr lang="en-US" altLang="ko-KR" sz="1200" dirty="0">
                <a:solidFill>
                  <a:schemeClr val="tx1"/>
                </a:solidFill>
              </a:rPr>
              <a:t> np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err="1">
                <a:solidFill>
                  <a:schemeClr val="tx1"/>
                </a:solidFill>
              </a:rPr>
              <a:t>loaded_data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np.loadtxt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(‘./data-01-test-score.csv’</a:t>
            </a:r>
            <a:r>
              <a:rPr lang="en-US" altLang="ko-KR" sz="1200" dirty="0">
                <a:solidFill>
                  <a:schemeClr val="tx1"/>
                </a:solidFill>
              </a:rPr>
              <a:t>, delimiter=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‘ , ’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</a:rPr>
              <a:t>dtype</a:t>
            </a:r>
            <a:r>
              <a:rPr lang="en-US" altLang="ko-KR" sz="1200" dirty="0">
                <a:solidFill>
                  <a:schemeClr val="tx1"/>
                </a:solidFill>
              </a:rPr>
              <a:t>=np.float32)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err="1">
                <a:solidFill>
                  <a:schemeClr val="tx1"/>
                </a:solidFill>
              </a:rPr>
              <a:t>x_data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loaded_data</a:t>
            </a:r>
            <a:r>
              <a:rPr lang="en-US" altLang="ko-KR" sz="1200" dirty="0">
                <a:solidFill>
                  <a:schemeClr val="tx1"/>
                </a:solidFill>
              </a:rPr>
              <a:t>[ : , 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  <a:r>
              <a:rPr lang="en-US" altLang="ko-KR" sz="1200" dirty="0">
                <a:solidFill>
                  <a:schemeClr val="tx1"/>
                </a:solidFill>
              </a:rPr>
              <a:t>:</a:t>
            </a:r>
            <a:r>
              <a:rPr lang="en-US" altLang="ko-KR" sz="1200" dirty="0">
                <a:solidFill>
                  <a:srgbClr val="7030A0"/>
                </a:solidFill>
              </a:rPr>
              <a:t>-</a:t>
            </a:r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r>
              <a:rPr lang="en-US" altLang="ko-KR" sz="1200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200" dirty="0" err="1">
                <a:solidFill>
                  <a:schemeClr val="tx1"/>
                </a:solidFill>
              </a:rPr>
              <a:t>t_data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loaded_data</a:t>
            </a:r>
            <a:r>
              <a:rPr lang="en-US" altLang="ko-KR" sz="1200" dirty="0">
                <a:solidFill>
                  <a:schemeClr val="tx1"/>
                </a:solidFill>
              </a:rPr>
              <a:t>[ : , [</a:t>
            </a:r>
            <a:r>
              <a:rPr lang="en-US" altLang="ko-KR" sz="1200" dirty="0">
                <a:solidFill>
                  <a:srgbClr val="7030A0"/>
                </a:solidFill>
              </a:rPr>
              <a:t>-</a:t>
            </a:r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r>
              <a:rPr lang="en-US" altLang="ko-KR" sz="1200" dirty="0">
                <a:solidFill>
                  <a:schemeClr val="tx1"/>
                </a:solidFill>
              </a:rPr>
              <a:t>]]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427DE06-CA0C-4EAD-95AC-37C24AACE9DD}"/>
              </a:ext>
            </a:extLst>
          </p:cNvPr>
          <p:cNvGrpSpPr/>
          <p:nvPr/>
        </p:nvGrpSpPr>
        <p:grpSpPr>
          <a:xfrm>
            <a:off x="5029201" y="3657673"/>
            <a:ext cx="5320744" cy="1329207"/>
            <a:chOff x="5029201" y="3571535"/>
            <a:chExt cx="5320744" cy="1329207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A51F873-05E9-4595-A80B-2C33944BD618}"/>
                </a:ext>
              </a:extLst>
            </p:cNvPr>
            <p:cNvSpPr/>
            <p:nvPr/>
          </p:nvSpPr>
          <p:spPr>
            <a:xfrm>
              <a:off x="5029201" y="3571535"/>
              <a:ext cx="5320744" cy="684482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W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np.random.rand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3</a:t>
              </a:r>
              <a:r>
                <a:rPr lang="en-US" altLang="ko-KR" sz="1200" dirty="0">
                  <a:solidFill>
                    <a:schemeClr val="tx1"/>
                  </a:solidFill>
                </a:rPr>
                <a:t>,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)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3X1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행렬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b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np,random.rand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“W=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W,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W.shape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=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W.shape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b 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b,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b.shape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=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b.shape</a:t>
              </a:r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1EDC3E-2D6C-467E-B4D1-2BC823FB7184}"/>
                </a:ext>
              </a:extLst>
            </p:cNvPr>
            <p:cNvSpPr txBox="1"/>
            <p:nvPr/>
          </p:nvSpPr>
          <p:spPr>
            <a:xfrm>
              <a:off x="5029201" y="4254411"/>
              <a:ext cx="5320744" cy="64633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W = [[0.04946736]] </a:t>
              </a:r>
            </a:p>
            <a:p>
              <a:r>
                <a:rPr lang="en-US" altLang="ko-KR" sz="1200" dirty="0"/>
                <a:t> [0.00916638]</a:t>
              </a:r>
            </a:p>
            <a:p>
              <a:r>
                <a:rPr lang="en-US" altLang="ko-KR" sz="1200" dirty="0"/>
                <a:t> [0.56439521]] , </a:t>
              </a:r>
              <a:r>
                <a:rPr lang="en-US" altLang="ko-KR" sz="1200" dirty="0" err="1"/>
                <a:t>W.shape</a:t>
              </a:r>
              <a:r>
                <a:rPr lang="en-US" altLang="ko-KR" sz="1200" dirty="0"/>
                <a:t> = (3, 1) , b = [0.34662569] , </a:t>
              </a:r>
              <a:r>
                <a:rPr lang="en-US" altLang="ko-KR" sz="1200" dirty="0" err="1"/>
                <a:t>b.shape</a:t>
              </a:r>
              <a:r>
                <a:rPr lang="en-US" altLang="ko-KR" sz="1200" dirty="0"/>
                <a:t> = (1,) </a:t>
              </a:r>
              <a:endParaRPr lang="ko-KR" altLang="en-US" sz="1200" dirty="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DAE0D5D-25CC-4888-BD4E-0CA20B7BCA6B}"/>
              </a:ext>
            </a:extLst>
          </p:cNvPr>
          <p:cNvSpPr/>
          <p:nvPr/>
        </p:nvSpPr>
        <p:spPr>
          <a:xfrm>
            <a:off x="5029201" y="5176547"/>
            <a:ext cx="3816625" cy="97098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00B050"/>
                </a:solidFill>
              </a:rPr>
              <a:t>def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rgbClr val="0070C0"/>
                </a:solidFill>
              </a:rPr>
              <a:t>loss_func</a:t>
            </a:r>
            <a:r>
              <a:rPr lang="en-US" altLang="ko-KR" sz="1200" dirty="0">
                <a:solidFill>
                  <a:schemeClr val="tx1"/>
                </a:solidFill>
              </a:rPr>
              <a:t>(x, t):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 y = np.dot(</a:t>
            </a:r>
            <a:r>
              <a:rPr lang="en-US" altLang="ko-KR" sz="1200" dirty="0" err="1">
                <a:solidFill>
                  <a:schemeClr val="tx1"/>
                </a:solidFill>
              </a:rPr>
              <a:t>x,W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  <a:r>
              <a:rPr lang="en-US" altLang="ko-KR" sz="1200" dirty="0">
                <a:solidFill>
                  <a:srgbClr val="7030A0"/>
                </a:solidFill>
              </a:rPr>
              <a:t>+</a:t>
            </a:r>
            <a:r>
              <a:rPr lang="en-US" altLang="ko-KR" sz="1200" dirty="0">
                <a:solidFill>
                  <a:schemeClr val="tx1"/>
                </a:solidFill>
              </a:rPr>
              <a:t> b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  </a:t>
            </a:r>
            <a:r>
              <a:rPr lang="en-US" altLang="ko-KR" sz="1200" dirty="0">
                <a:solidFill>
                  <a:srgbClr val="00B050"/>
                </a:solidFill>
              </a:rPr>
              <a:t>return</a:t>
            </a:r>
            <a:r>
              <a:rPr lang="en-US" altLang="ko-KR" sz="1200" dirty="0">
                <a:solidFill>
                  <a:schemeClr val="tx1"/>
                </a:solidFill>
              </a:rPr>
              <a:t> ( </a:t>
            </a:r>
            <a:r>
              <a:rPr lang="en-US" altLang="ko-KR" sz="1200" dirty="0" err="1">
                <a:solidFill>
                  <a:schemeClr val="tx1"/>
                </a:solidFill>
              </a:rPr>
              <a:t>np.</a:t>
            </a:r>
            <a:r>
              <a:rPr lang="en-US" altLang="ko-KR" sz="1200" dirty="0" err="1">
                <a:solidFill>
                  <a:srgbClr val="00B050"/>
                </a:solidFill>
              </a:rPr>
              <a:t>sum</a:t>
            </a:r>
            <a:r>
              <a:rPr lang="en-US" altLang="ko-KR" sz="1200" dirty="0">
                <a:solidFill>
                  <a:schemeClr val="tx1"/>
                </a:solidFill>
              </a:rPr>
              <a:t>( (t –y )</a:t>
            </a:r>
            <a:r>
              <a:rPr lang="en-US" altLang="ko-KR" sz="1200" dirty="0">
                <a:solidFill>
                  <a:srgbClr val="7030A0"/>
                </a:solidFill>
              </a:rPr>
              <a:t>**</a:t>
            </a:r>
            <a:r>
              <a:rPr lang="en-US" altLang="ko-KR" sz="1200" dirty="0">
                <a:solidFill>
                  <a:srgbClr val="00B050"/>
                </a:solidFill>
              </a:rPr>
              <a:t>2</a:t>
            </a:r>
            <a:r>
              <a:rPr lang="en-US" altLang="ko-KR" sz="1200" dirty="0">
                <a:solidFill>
                  <a:schemeClr val="tx1"/>
                </a:solidFill>
              </a:rPr>
              <a:t> ) ) </a:t>
            </a:r>
            <a:r>
              <a:rPr lang="en-US" altLang="ko-KR" sz="1200" dirty="0">
                <a:solidFill>
                  <a:srgbClr val="7030A0"/>
                </a:solidFill>
              </a:rPr>
              <a:t>/</a:t>
            </a:r>
            <a:r>
              <a:rPr lang="en-US" altLang="ko-KR" sz="1200" dirty="0">
                <a:solidFill>
                  <a:schemeClr val="tx1"/>
                </a:solidFill>
              </a:rPr>
              <a:t> ( </a:t>
            </a:r>
            <a:r>
              <a:rPr lang="en-US" altLang="ko-KR" sz="1200" dirty="0" err="1">
                <a:solidFill>
                  <a:srgbClr val="00B050"/>
                </a:solidFill>
              </a:rPr>
              <a:t>len</a:t>
            </a:r>
            <a:r>
              <a:rPr lang="en-US" altLang="ko-KR" sz="1200" dirty="0">
                <a:solidFill>
                  <a:schemeClr val="tx1"/>
                </a:solidFill>
              </a:rPr>
              <a:t>(x) )</a:t>
            </a:r>
          </a:p>
        </p:txBody>
      </p:sp>
    </p:spTree>
    <p:extLst>
      <p:ext uri="{BB962C8B-B14F-4D97-AF65-F5344CB8AC3E}">
        <p14:creationId xmlns:p14="http://schemas.microsoft.com/office/powerpoint/2010/main" val="7679314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86D6A-746A-4D55-B49A-C81B9235FBE8}"/>
              </a:ext>
            </a:extLst>
          </p:cNvPr>
          <p:cNvSpPr txBox="1"/>
          <p:nvPr/>
        </p:nvSpPr>
        <p:spPr>
          <a:xfrm>
            <a:off x="384314" y="674565"/>
            <a:ext cx="5709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[4] </a:t>
            </a:r>
            <a:r>
              <a:rPr lang="ko-KR" altLang="en-US" dirty="0" err="1"/>
              <a:t>수치미분</a:t>
            </a:r>
            <a:r>
              <a:rPr lang="ko-KR" altLang="en-US" dirty="0"/>
              <a:t> </a:t>
            </a:r>
            <a:r>
              <a:rPr lang="en-US" altLang="ko-KR" dirty="0" err="1"/>
              <a:t>numerical_derivative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utility </a:t>
            </a:r>
            <a:r>
              <a:rPr lang="ko-KR" altLang="en-US" dirty="0"/>
              <a:t>함수 정의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C94DB-D890-44B7-A960-152A4F88E0A6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multi – variable regression – example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17C669-C267-46EC-9333-534D67FB8BB7}"/>
              </a:ext>
            </a:extLst>
          </p:cNvPr>
          <p:cNvGrpSpPr/>
          <p:nvPr/>
        </p:nvGrpSpPr>
        <p:grpSpPr>
          <a:xfrm>
            <a:off x="1645422" y="1127398"/>
            <a:ext cx="3873392" cy="2530197"/>
            <a:chOff x="737920" y="4960384"/>
            <a:chExt cx="6332115" cy="132746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B67AEF9-762E-469C-880E-2F0D6AF3A6ED}"/>
                </a:ext>
              </a:extLst>
            </p:cNvPr>
            <p:cNvSpPr/>
            <p:nvPr/>
          </p:nvSpPr>
          <p:spPr>
            <a:xfrm>
              <a:off x="737920" y="4966320"/>
              <a:ext cx="6332115" cy="132152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800" dirty="0">
                  <a:solidFill>
                    <a:srgbClr val="00B050"/>
                  </a:solidFill>
                </a:rPr>
                <a:t>def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rgbClr val="0070C0"/>
                  </a:solidFill>
                </a:rPr>
                <a:t>numerical_derivative</a:t>
              </a:r>
              <a:r>
                <a:rPr lang="en-US" altLang="ko-KR" sz="800" dirty="0">
                  <a:solidFill>
                    <a:schemeClr val="tx1"/>
                  </a:solidFill>
                </a:rPr>
                <a:t>(f , x):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delta_x</a:t>
              </a:r>
              <a:r>
                <a:rPr lang="en-US" altLang="ko-KR" sz="800" dirty="0">
                  <a:solidFill>
                    <a:schemeClr val="tx1"/>
                  </a:solidFill>
                </a:rPr>
                <a:t> = </a:t>
              </a:r>
              <a:r>
                <a:rPr lang="en-US" altLang="ko-KR" sz="800" dirty="0">
                  <a:solidFill>
                    <a:srgbClr val="00B050"/>
                  </a:solidFill>
                </a:rPr>
                <a:t>1e-4</a:t>
              </a: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   </a:t>
              </a:r>
              <a:r>
                <a:rPr lang="en-US" altLang="ko-KR" sz="800" dirty="0">
                  <a:solidFill>
                    <a:schemeClr val="tx1"/>
                  </a:solidFill>
                </a:rPr>
                <a:t>  grad 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np.zeros_like</a:t>
              </a:r>
              <a:r>
                <a:rPr lang="en-US" altLang="ko-KR" sz="800" dirty="0">
                  <a:solidFill>
                    <a:schemeClr val="tx1"/>
                  </a:solidFill>
                </a:rPr>
                <a:t>(x)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   </a:t>
              </a:r>
              <a:r>
                <a:rPr lang="en-US" altLang="ko-KR" sz="800" dirty="0">
                  <a:solidFill>
                    <a:schemeClr val="tx1"/>
                  </a:solidFill>
                </a:rPr>
                <a:t>  it 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np.nditer</a:t>
              </a:r>
              <a:r>
                <a:rPr lang="en-US" altLang="ko-KR" sz="800" dirty="0">
                  <a:solidFill>
                    <a:schemeClr val="tx1"/>
                  </a:solidFill>
                </a:rPr>
                <a:t>(x, flags=[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800" dirty="0" err="1">
                  <a:solidFill>
                    <a:schemeClr val="accent2">
                      <a:lumMod val="75000"/>
                    </a:schemeClr>
                  </a:solidFill>
                </a:rPr>
                <a:t>multi_index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800" dirty="0">
                  <a:solidFill>
                    <a:schemeClr val="tx1"/>
                  </a:solidFill>
                </a:rPr>
                <a:t>],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op_flags</a:t>
              </a:r>
              <a:r>
                <a:rPr lang="en-US" altLang="ko-KR" sz="800" dirty="0">
                  <a:solidFill>
                    <a:schemeClr val="tx1"/>
                  </a:solidFill>
                </a:rPr>
                <a:t>=[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800" dirty="0" err="1">
                  <a:solidFill>
                    <a:schemeClr val="accent2">
                      <a:lumMod val="75000"/>
                    </a:schemeClr>
                  </a:solidFill>
                </a:rPr>
                <a:t>readwrite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8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while not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it.finished</a:t>
              </a:r>
              <a:r>
                <a:rPr lang="en-US" altLang="ko-KR" sz="8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 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it.multi_index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  <a:r>
                <a:rPr lang="ko-KR" altLang="en-US" sz="800" dirty="0">
                  <a:solidFill>
                    <a:schemeClr val="tx1"/>
                  </a:solidFill>
                </a:rPr>
                <a:t>   </a:t>
              </a:r>
              <a:r>
                <a:rPr lang="en-US" altLang="ko-KR" sz="800" dirty="0">
                  <a:solidFill>
                    <a:schemeClr val="tx1"/>
                  </a:solidFill>
                </a:rPr>
                <a:t>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 = x[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= </a:t>
              </a:r>
              <a:r>
                <a:rPr lang="en-US" altLang="ko-KR" sz="800" dirty="0">
                  <a:solidFill>
                    <a:srgbClr val="00B050"/>
                  </a:solidFill>
                </a:rPr>
                <a:t>float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) </a:t>
              </a:r>
              <a:r>
                <a:rPr lang="en-US" altLang="ko-KR" sz="800" dirty="0">
                  <a:solidFill>
                    <a:srgbClr val="7030A0"/>
                  </a:solidFill>
                </a:rPr>
                <a:t>+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delta_x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fx1 = f(x)	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f(</a:t>
              </a:r>
              <a:r>
                <a:rPr lang="en-US" altLang="ko-KR" sz="800" i="1" dirty="0" err="1">
                  <a:solidFill>
                    <a:srgbClr val="00B0F0"/>
                  </a:solidFill>
                </a:rPr>
                <a:t>x+delta_x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                                                        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7030A0"/>
                  </a:solidFill>
                </a:rPr>
                <a:t>–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delta_x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fx2 = f(x)	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f(x–</a:t>
              </a:r>
              <a:r>
                <a:rPr lang="en-US" altLang="ko-KR" sz="800" i="1" dirty="0" err="1">
                  <a:solidFill>
                    <a:srgbClr val="00B0F0"/>
                  </a:solidFill>
                </a:rPr>
                <a:t>delta_x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altLang="ko-KR" sz="800" dirty="0">
                  <a:solidFill>
                    <a:srgbClr val="7030A0"/>
                  </a:solidFill>
                </a:rPr>
                <a:t>          </a:t>
              </a:r>
              <a:r>
                <a:rPr lang="en-US" altLang="ko-KR" sz="800" dirty="0">
                  <a:solidFill>
                    <a:schemeClr val="tx1"/>
                  </a:solidFill>
                </a:rPr>
                <a:t>grad[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= (fx1 </a:t>
              </a:r>
              <a:r>
                <a:rPr lang="en-US" altLang="ko-KR" sz="800" dirty="0">
                  <a:solidFill>
                    <a:srgbClr val="7030A0"/>
                  </a:solidFill>
                </a:rPr>
                <a:t>– </a:t>
              </a:r>
              <a:r>
                <a:rPr lang="en-US" altLang="ko-KR" sz="800" dirty="0">
                  <a:solidFill>
                    <a:schemeClr val="tx1"/>
                  </a:solidFill>
                </a:rPr>
                <a:t>fx2) </a:t>
              </a:r>
              <a:r>
                <a:rPr lang="en-US" altLang="ko-KR" sz="800" dirty="0">
                  <a:solidFill>
                    <a:srgbClr val="7030A0"/>
                  </a:solidFill>
                </a:rPr>
                <a:t>/</a:t>
              </a:r>
              <a:r>
                <a:rPr lang="en-US" altLang="ko-KR" sz="800" dirty="0">
                  <a:solidFill>
                    <a:schemeClr val="tx1"/>
                  </a:solidFill>
                </a:rPr>
                <a:t> (</a:t>
              </a:r>
              <a:r>
                <a:rPr lang="en-US" altLang="ko-KR" sz="800" dirty="0">
                  <a:solidFill>
                    <a:srgbClr val="00B050"/>
                  </a:solidFill>
                </a:rPr>
                <a:t>2</a:t>
              </a:r>
              <a:r>
                <a:rPr lang="en-US" altLang="ko-KR" sz="800" dirty="0">
                  <a:solidFill>
                    <a:srgbClr val="7030A0"/>
                  </a:solidFill>
                </a:rPr>
                <a:t>*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delta_x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tmp_val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it.iternext</a:t>
              </a:r>
              <a:r>
                <a:rPr lang="en-US" altLang="ko-KR" sz="800" dirty="0">
                  <a:solidFill>
                    <a:schemeClr val="tx1"/>
                  </a:solidFill>
                </a:rPr>
                <a:t>()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return</a:t>
              </a:r>
              <a:r>
                <a:rPr lang="en-US" altLang="ko-KR" sz="800" dirty="0">
                  <a:solidFill>
                    <a:schemeClr val="tx1"/>
                  </a:solidFill>
                </a:rPr>
                <a:t> grad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A1C93FF-AF4C-4523-A86E-10C56A1CBB0E}"/>
                </a:ext>
              </a:extLst>
            </p:cNvPr>
            <p:cNvSpPr/>
            <p:nvPr/>
          </p:nvSpPr>
          <p:spPr>
            <a:xfrm>
              <a:off x="737920" y="4960384"/>
              <a:ext cx="6332115" cy="132746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BB001A-3C5A-4694-B15D-EA45141CF43D}"/>
              </a:ext>
            </a:extLst>
          </p:cNvPr>
          <p:cNvSpPr/>
          <p:nvPr/>
        </p:nvSpPr>
        <p:spPr>
          <a:xfrm>
            <a:off x="6608628" y="1138714"/>
            <a:ext cx="4227443" cy="2518876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i="1" dirty="0">
                <a:solidFill>
                  <a:srgbClr val="00B0F0"/>
                </a:solidFill>
              </a:rPr>
              <a:t># </a:t>
            </a:r>
            <a:r>
              <a:rPr lang="ko-KR" altLang="en-US" sz="1200" i="1" dirty="0">
                <a:solidFill>
                  <a:srgbClr val="00B0F0"/>
                </a:solidFill>
              </a:rPr>
              <a:t>손실함수 값 계산 함수</a:t>
            </a:r>
            <a:endParaRPr lang="en-US" altLang="ko-KR" sz="1200" i="1" dirty="0">
              <a:solidFill>
                <a:srgbClr val="00B0F0"/>
              </a:solidFill>
            </a:endParaRPr>
          </a:p>
          <a:p>
            <a:r>
              <a:rPr lang="en-US" altLang="ko-KR" sz="1200" i="1" dirty="0">
                <a:solidFill>
                  <a:srgbClr val="00B0F0"/>
                </a:solidFill>
              </a:rPr>
              <a:t># </a:t>
            </a:r>
            <a:r>
              <a:rPr lang="ko-KR" altLang="en-US" sz="1200" i="1" dirty="0">
                <a:solidFill>
                  <a:srgbClr val="00B0F0"/>
                </a:solidFill>
              </a:rPr>
              <a:t>입력변수 </a:t>
            </a:r>
            <a:r>
              <a:rPr lang="en-US" altLang="ko-KR" sz="1200" i="1" dirty="0">
                <a:solidFill>
                  <a:srgbClr val="00B0F0"/>
                </a:solidFill>
              </a:rPr>
              <a:t>x, t : </a:t>
            </a:r>
            <a:r>
              <a:rPr lang="en-US" altLang="ko-KR" sz="1200" i="1" dirty="0" err="1">
                <a:solidFill>
                  <a:srgbClr val="00B0F0"/>
                </a:solidFill>
              </a:rPr>
              <a:t>numpy</a:t>
            </a:r>
            <a:r>
              <a:rPr lang="en-US" altLang="ko-KR" sz="1200" i="1" dirty="0">
                <a:solidFill>
                  <a:srgbClr val="00B0F0"/>
                </a:solidFill>
              </a:rPr>
              <a:t> type</a:t>
            </a:r>
          </a:p>
          <a:p>
            <a:r>
              <a:rPr lang="en-US" altLang="ko-KR" sz="1200" dirty="0">
                <a:solidFill>
                  <a:srgbClr val="00B050"/>
                </a:solidFill>
              </a:rPr>
              <a:t>def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rgbClr val="0070C0"/>
                </a:solidFill>
              </a:rPr>
              <a:t>error_val</a:t>
            </a:r>
            <a:r>
              <a:rPr lang="en-US" altLang="ko-KR" sz="1200" dirty="0">
                <a:solidFill>
                  <a:schemeClr val="tx1"/>
                </a:solidFill>
              </a:rPr>
              <a:t>(x, t):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 y = np.dot(</a:t>
            </a:r>
            <a:r>
              <a:rPr lang="en-US" altLang="ko-KR" sz="1200" dirty="0" err="1">
                <a:solidFill>
                  <a:schemeClr val="tx1"/>
                </a:solidFill>
              </a:rPr>
              <a:t>x,W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  <a:r>
              <a:rPr lang="en-US" altLang="ko-KR" sz="1200" dirty="0">
                <a:solidFill>
                  <a:srgbClr val="7030A0"/>
                </a:solidFill>
              </a:rPr>
              <a:t>+</a:t>
            </a:r>
            <a:r>
              <a:rPr lang="en-US" altLang="ko-KR" sz="1200" dirty="0">
                <a:solidFill>
                  <a:schemeClr val="tx1"/>
                </a:solidFill>
              </a:rPr>
              <a:t> b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  </a:t>
            </a:r>
            <a:r>
              <a:rPr lang="en-US" altLang="ko-KR" sz="1200" dirty="0">
                <a:solidFill>
                  <a:srgbClr val="00B050"/>
                </a:solidFill>
              </a:rPr>
              <a:t>return</a:t>
            </a:r>
            <a:r>
              <a:rPr lang="en-US" altLang="ko-KR" sz="1200" dirty="0">
                <a:solidFill>
                  <a:schemeClr val="tx1"/>
                </a:solidFill>
              </a:rPr>
              <a:t> ( </a:t>
            </a:r>
            <a:r>
              <a:rPr lang="en-US" altLang="ko-KR" sz="1200" dirty="0" err="1">
                <a:solidFill>
                  <a:schemeClr val="tx1"/>
                </a:solidFill>
              </a:rPr>
              <a:t>np.</a:t>
            </a:r>
            <a:r>
              <a:rPr lang="en-US" altLang="ko-KR" sz="1200" dirty="0" err="1">
                <a:solidFill>
                  <a:srgbClr val="00B050"/>
                </a:solidFill>
              </a:rPr>
              <a:t>sum</a:t>
            </a:r>
            <a:r>
              <a:rPr lang="en-US" altLang="ko-KR" sz="1200" dirty="0">
                <a:solidFill>
                  <a:schemeClr val="tx1"/>
                </a:solidFill>
              </a:rPr>
              <a:t>( (t –y )</a:t>
            </a:r>
            <a:r>
              <a:rPr lang="en-US" altLang="ko-KR" sz="1200" dirty="0">
                <a:solidFill>
                  <a:srgbClr val="7030A0"/>
                </a:solidFill>
              </a:rPr>
              <a:t>**</a:t>
            </a:r>
            <a:r>
              <a:rPr lang="en-US" altLang="ko-KR" sz="1200" dirty="0">
                <a:solidFill>
                  <a:srgbClr val="00B050"/>
                </a:solidFill>
              </a:rPr>
              <a:t>2</a:t>
            </a:r>
            <a:r>
              <a:rPr lang="en-US" altLang="ko-KR" sz="1200" dirty="0">
                <a:solidFill>
                  <a:schemeClr val="tx1"/>
                </a:solidFill>
              </a:rPr>
              <a:t> ) ) </a:t>
            </a:r>
            <a:r>
              <a:rPr lang="en-US" altLang="ko-KR" sz="1200" dirty="0">
                <a:solidFill>
                  <a:srgbClr val="7030A0"/>
                </a:solidFill>
              </a:rPr>
              <a:t>/</a:t>
            </a:r>
            <a:r>
              <a:rPr lang="en-US" altLang="ko-KR" sz="1200" dirty="0">
                <a:solidFill>
                  <a:schemeClr val="tx1"/>
                </a:solidFill>
              </a:rPr>
              <a:t> ( </a:t>
            </a:r>
            <a:r>
              <a:rPr lang="en-US" altLang="ko-KR" sz="1200" dirty="0" err="1">
                <a:solidFill>
                  <a:srgbClr val="00B050"/>
                </a:solidFill>
              </a:rPr>
              <a:t>len</a:t>
            </a:r>
            <a:r>
              <a:rPr lang="en-US" altLang="ko-KR" sz="1200" dirty="0">
                <a:solidFill>
                  <a:schemeClr val="tx1"/>
                </a:solidFill>
              </a:rPr>
              <a:t>(x) )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i="1" dirty="0">
                <a:solidFill>
                  <a:srgbClr val="00B0F0"/>
                </a:solidFill>
              </a:rPr>
              <a:t># </a:t>
            </a:r>
            <a:r>
              <a:rPr lang="ko-KR" altLang="en-US" sz="1200" i="1" dirty="0">
                <a:solidFill>
                  <a:srgbClr val="00B0F0"/>
                </a:solidFill>
              </a:rPr>
              <a:t>학습을 마친 후</a:t>
            </a:r>
            <a:r>
              <a:rPr lang="en-US" altLang="ko-KR" sz="1200" i="1" dirty="0">
                <a:solidFill>
                  <a:srgbClr val="00B0F0"/>
                </a:solidFill>
              </a:rPr>
              <a:t>, </a:t>
            </a:r>
            <a:r>
              <a:rPr lang="ko-KR" altLang="en-US" sz="1200" i="1" dirty="0">
                <a:solidFill>
                  <a:srgbClr val="00B0F0"/>
                </a:solidFill>
              </a:rPr>
              <a:t>임의의 데이터에 대해 미래 값 예측 함수</a:t>
            </a:r>
            <a:endParaRPr lang="en-US" altLang="ko-KR" sz="1200" i="1" dirty="0">
              <a:solidFill>
                <a:srgbClr val="00B0F0"/>
              </a:solidFill>
            </a:endParaRPr>
          </a:p>
          <a:p>
            <a:r>
              <a:rPr lang="en-US" altLang="ko-KR" sz="1200" i="1" dirty="0">
                <a:solidFill>
                  <a:srgbClr val="00B0F0"/>
                </a:solidFill>
              </a:rPr>
              <a:t># </a:t>
            </a:r>
            <a:r>
              <a:rPr lang="ko-KR" altLang="en-US" sz="1200" i="1" dirty="0">
                <a:solidFill>
                  <a:srgbClr val="00B0F0"/>
                </a:solidFill>
              </a:rPr>
              <a:t>입력변수 </a:t>
            </a:r>
            <a:r>
              <a:rPr lang="en-US" altLang="ko-KR" sz="1200" i="1" dirty="0">
                <a:solidFill>
                  <a:srgbClr val="00B0F0"/>
                </a:solidFill>
              </a:rPr>
              <a:t>x :  </a:t>
            </a:r>
            <a:r>
              <a:rPr lang="en-US" altLang="ko-KR" sz="1200" i="1" dirty="0" err="1">
                <a:solidFill>
                  <a:srgbClr val="00B0F0"/>
                </a:solidFill>
              </a:rPr>
              <a:t>numpy</a:t>
            </a:r>
            <a:r>
              <a:rPr lang="en-US" altLang="ko-KR" sz="1200" i="1" dirty="0">
                <a:solidFill>
                  <a:srgbClr val="00B0F0"/>
                </a:solidFill>
              </a:rPr>
              <a:t> type</a:t>
            </a:r>
          </a:p>
          <a:p>
            <a:r>
              <a:rPr lang="en-US" altLang="ko-KR" sz="1200" dirty="0">
                <a:solidFill>
                  <a:srgbClr val="00B050"/>
                </a:solidFill>
              </a:rPr>
              <a:t>def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rgbClr val="0070C0"/>
                </a:solidFill>
              </a:rPr>
              <a:t>predict</a:t>
            </a:r>
            <a:r>
              <a:rPr lang="en-US" altLang="ko-KR" sz="1200" dirty="0">
                <a:solidFill>
                  <a:schemeClr val="tx1"/>
                </a:solidFill>
              </a:rPr>
              <a:t>(x):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 y = np.dot(</a:t>
            </a:r>
            <a:r>
              <a:rPr lang="en-US" altLang="ko-KR" sz="1200" dirty="0" err="1">
                <a:solidFill>
                  <a:schemeClr val="tx1"/>
                </a:solidFill>
              </a:rPr>
              <a:t>x,W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  <a:r>
              <a:rPr lang="en-US" altLang="ko-KR" sz="1200" dirty="0">
                <a:solidFill>
                  <a:srgbClr val="7030A0"/>
                </a:solidFill>
              </a:rPr>
              <a:t>+</a:t>
            </a:r>
            <a:r>
              <a:rPr lang="en-US" altLang="ko-KR" sz="1200" dirty="0">
                <a:solidFill>
                  <a:schemeClr val="tx1"/>
                </a:solidFill>
              </a:rPr>
              <a:t> b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  </a:t>
            </a:r>
            <a:r>
              <a:rPr lang="en-US" altLang="ko-KR" sz="1200" dirty="0">
                <a:solidFill>
                  <a:srgbClr val="00B050"/>
                </a:solidFill>
              </a:rPr>
              <a:t>return</a:t>
            </a:r>
            <a:r>
              <a:rPr lang="en-US" altLang="ko-KR" sz="1200" dirty="0">
                <a:solidFill>
                  <a:schemeClr val="tx1"/>
                </a:solidFill>
              </a:rPr>
              <a:t> 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C6F806-7A7F-4E34-B028-553BBA1F9871}"/>
              </a:ext>
            </a:extLst>
          </p:cNvPr>
          <p:cNvSpPr txBox="1"/>
          <p:nvPr/>
        </p:nvSpPr>
        <p:spPr>
          <a:xfrm>
            <a:off x="384314" y="3819132"/>
            <a:ext cx="852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[5] </a:t>
            </a:r>
            <a:r>
              <a:rPr lang="ko-KR" altLang="en-US" dirty="0" err="1"/>
              <a:t>학습율</a:t>
            </a:r>
            <a:r>
              <a:rPr lang="ko-KR" altLang="en-US" dirty="0"/>
              <a:t> </a:t>
            </a:r>
            <a:r>
              <a:rPr lang="en-US" altLang="ko-KR" dirty="0"/>
              <a:t>(learning rate) </a:t>
            </a:r>
            <a:r>
              <a:rPr lang="ko-KR" altLang="en-US" dirty="0"/>
              <a:t>초기화 및 손실함수가 최소가 될 때까지 </a:t>
            </a:r>
            <a:r>
              <a:rPr lang="en-US" altLang="ko-KR" dirty="0"/>
              <a:t>W, b </a:t>
            </a:r>
            <a:r>
              <a:rPr lang="ko-KR" altLang="en-US" dirty="0"/>
              <a:t>업데이트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D3CFDE1-2648-498C-8DBE-BB22D2606843}"/>
                  </a:ext>
                </a:extLst>
              </p:cNvPr>
              <p:cNvSpPr/>
              <p:nvPr/>
            </p:nvSpPr>
            <p:spPr>
              <a:xfrm>
                <a:off x="1490870" y="4611762"/>
                <a:ext cx="2209961" cy="5734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D3CFDE1-2648-498C-8DBE-BB22D26068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870" y="4611762"/>
                <a:ext cx="2209961" cy="5734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65DF473-A0D0-4934-B8F3-86EA547BCF2A}"/>
                  </a:ext>
                </a:extLst>
              </p:cNvPr>
              <p:cNvSpPr/>
              <p:nvPr/>
            </p:nvSpPr>
            <p:spPr>
              <a:xfrm>
                <a:off x="1488519" y="5399549"/>
                <a:ext cx="2212312" cy="5734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65DF473-A0D0-4934-B8F3-86EA547BCF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19" y="5399549"/>
                <a:ext cx="2212312" cy="573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4FF7B8DC-7B51-4398-910B-F9EB95A92317}"/>
              </a:ext>
            </a:extLst>
          </p:cNvPr>
          <p:cNvSpPr/>
          <p:nvPr/>
        </p:nvSpPr>
        <p:spPr>
          <a:xfrm>
            <a:off x="3975653" y="5106193"/>
            <a:ext cx="702365" cy="35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244344D-95BF-4094-89FD-335B5223CCEC}"/>
              </a:ext>
            </a:extLst>
          </p:cNvPr>
          <p:cNvGrpSpPr/>
          <p:nvPr/>
        </p:nvGrpSpPr>
        <p:grpSpPr>
          <a:xfrm>
            <a:off x="5421573" y="4334658"/>
            <a:ext cx="5463653" cy="1896447"/>
            <a:chOff x="737920" y="4960384"/>
            <a:chExt cx="6332115" cy="132746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42C85E3-5BA5-42CC-A38D-32B1BD42ADD6}"/>
                </a:ext>
              </a:extLst>
            </p:cNvPr>
            <p:cNvSpPr/>
            <p:nvPr/>
          </p:nvSpPr>
          <p:spPr>
            <a:xfrm>
              <a:off x="737920" y="4966325"/>
              <a:ext cx="6332115" cy="132152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800" dirty="0" err="1">
                  <a:solidFill>
                    <a:schemeClr val="tx1"/>
                  </a:solidFill>
                </a:rPr>
                <a:t>learning_rate</a:t>
              </a:r>
              <a:r>
                <a:rPr lang="en-US" altLang="ko-KR" sz="800" dirty="0">
                  <a:solidFill>
                    <a:schemeClr val="tx1"/>
                  </a:solidFill>
                </a:rPr>
                <a:t> = </a:t>
              </a:r>
              <a:r>
                <a:rPr lang="en-US" altLang="ko-KR" sz="800" dirty="0">
                  <a:solidFill>
                    <a:srgbClr val="00B050"/>
                  </a:solidFill>
                </a:rPr>
                <a:t>1e-2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1e-2 , le-3 </a:t>
              </a:r>
              <a:r>
                <a:rPr lang="ko-KR" altLang="en-US" sz="800" i="1" dirty="0">
                  <a:solidFill>
                    <a:srgbClr val="00B0F0"/>
                  </a:solidFill>
                </a:rPr>
                <a:t>은 손실함수 값 발산</a:t>
              </a:r>
              <a:endParaRPr lang="en-US" altLang="ko-KR" sz="800" i="1" dirty="0">
                <a:solidFill>
                  <a:srgbClr val="00B0F0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f = </a:t>
              </a:r>
              <a:r>
                <a:rPr lang="en-US" altLang="ko-KR" sz="800" dirty="0">
                  <a:solidFill>
                    <a:srgbClr val="00B050"/>
                  </a:solidFill>
                </a:rPr>
                <a:t>lambda</a:t>
              </a:r>
              <a:r>
                <a:rPr lang="en-US" altLang="ko-KR" sz="800" dirty="0">
                  <a:solidFill>
                    <a:schemeClr val="tx1"/>
                  </a:solidFill>
                </a:rPr>
                <a:t> x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loss_func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)    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f(x) = </a:t>
              </a:r>
              <a:r>
                <a:rPr lang="en-US" altLang="ko-KR" sz="800" i="1" dirty="0" err="1">
                  <a:solidFill>
                    <a:srgbClr val="00B0F0"/>
                  </a:solidFill>
                </a:rPr>
                <a:t>loss_func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(</a:t>
              </a:r>
              <a:r>
                <a:rPr lang="en-US" altLang="ko-KR" sz="800" i="1" dirty="0" err="1">
                  <a:solidFill>
                    <a:srgbClr val="00B0F0"/>
                  </a:solidFill>
                </a:rPr>
                <a:t>x_data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, </a:t>
              </a:r>
              <a:r>
                <a:rPr lang="en-US" altLang="ko-KR" sz="800" i="1" dirty="0" err="1">
                  <a:solidFill>
                    <a:srgbClr val="00B0F0"/>
                  </a:solidFill>
                </a:rPr>
                <a:t>t_data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“Initial error value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error_val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),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“Initial W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W,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“\n”</a:t>
              </a:r>
              <a:r>
                <a:rPr lang="en-US" altLang="ko-KR" sz="800" dirty="0">
                  <a:solidFill>
                    <a:schemeClr val="tx1"/>
                  </a:solidFill>
                </a:rPr>
                <a:t>,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 “, b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b 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rgbClr val="00B050"/>
                  </a:solidFill>
                </a:rPr>
                <a:t>for</a:t>
              </a:r>
              <a:r>
                <a:rPr lang="en-US" altLang="ko-KR" sz="800" dirty="0">
                  <a:solidFill>
                    <a:schemeClr val="tx1"/>
                  </a:solidFill>
                </a:rPr>
                <a:t> step </a:t>
              </a:r>
              <a:r>
                <a:rPr lang="en-US" altLang="ko-KR" sz="800" dirty="0">
                  <a:solidFill>
                    <a:srgbClr val="00B050"/>
                  </a:solidFill>
                </a:rPr>
                <a:t>in range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>
                  <a:solidFill>
                    <a:srgbClr val="00B050"/>
                  </a:solidFill>
                </a:rPr>
                <a:t>8001</a:t>
              </a:r>
              <a:r>
                <a:rPr lang="en-US" altLang="ko-KR" sz="800" dirty="0">
                  <a:solidFill>
                    <a:schemeClr val="tx1"/>
                  </a:solidFill>
                </a:rPr>
                <a:t>):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W -=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learning_rate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7030A0"/>
                  </a:solidFill>
                </a:rPr>
                <a:t>*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numerical_derivative</a:t>
              </a:r>
              <a:r>
                <a:rPr lang="en-US" altLang="ko-KR" sz="800" dirty="0">
                  <a:solidFill>
                    <a:schemeClr val="tx1"/>
                  </a:solidFill>
                </a:rPr>
                <a:t>(f, W)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b -=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learning_rate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7030A0"/>
                  </a:solidFill>
                </a:rPr>
                <a:t>*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numerical_derivative</a:t>
              </a:r>
              <a:r>
                <a:rPr lang="en-US" altLang="ko-KR" sz="800" dirty="0">
                  <a:solidFill>
                    <a:schemeClr val="tx1"/>
                  </a:solidFill>
                </a:rPr>
                <a:t>(f, b)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if</a:t>
              </a:r>
              <a:r>
                <a:rPr lang="en-US" altLang="ko-KR" sz="800" dirty="0">
                  <a:solidFill>
                    <a:schemeClr val="tx1"/>
                  </a:solidFill>
                </a:rPr>
                <a:t> (step </a:t>
              </a:r>
              <a:r>
                <a:rPr lang="en-US" altLang="ko-KR" sz="800" dirty="0">
                  <a:solidFill>
                    <a:srgbClr val="7030A0"/>
                  </a:solidFill>
                </a:rPr>
                <a:t>%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00B050"/>
                  </a:solidFill>
                </a:rPr>
                <a:t>400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30A0"/>
                  </a:solidFill>
                </a:rPr>
                <a:t>==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00B050"/>
                  </a:solidFill>
                </a:rPr>
                <a:t>0</a:t>
              </a:r>
              <a:r>
                <a:rPr lang="en-US" altLang="ko-KR" sz="800" dirty="0">
                  <a:solidFill>
                    <a:schemeClr val="tx1"/>
                  </a:solidFill>
                </a:rPr>
                <a:t>):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“step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step,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“error value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error_val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),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“W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W,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“, b=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,b ) 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9AE164B-4173-483F-BC53-E4C49E2ECF12}"/>
                </a:ext>
              </a:extLst>
            </p:cNvPr>
            <p:cNvSpPr/>
            <p:nvPr/>
          </p:nvSpPr>
          <p:spPr>
            <a:xfrm>
              <a:off x="737920" y="4960384"/>
              <a:ext cx="6332115" cy="132746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91629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AF9653-C473-4C26-839C-89403AB747F0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multi – variable regression – example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781564-A6F7-4E30-83FC-39CE9BF1390A}"/>
              </a:ext>
            </a:extLst>
          </p:cNvPr>
          <p:cNvSpPr txBox="1"/>
          <p:nvPr/>
        </p:nvSpPr>
        <p:spPr>
          <a:xfrm>
            <a:off x="563217" y="762000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[6] </a:t>
            </a:r>
            <a:r>
              <a:rPr lang="ko-KR" altLang="en-US" dirty="0"/>
              <a:t>학습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DD0124-A1D0-4995-B333-B00BA3ECF07C}"/>
              </a:ext>
            </a:extLst>
          </p:cNvPr>
          <p:cNvSpPr/>
          <p:nvPr/>
        </p:nvSpPr>
        <p:spPr>
          <a:xfrm>
            <a:off x="4416285" y="1330185"/>
            <a:ext cx="3349489" cy="427548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</a:rPr>
              <a:t>Initial error value = 12612.552489005942 Initial W = [[0.04946736]]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[0.00916638]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[0.56439521]]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, b = [0.34662569]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0 error value = 4667.485325027743 W = [[0.22884158]]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[0.18957711]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[0.749020839]] , b = [0.34797584]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400 error value = 6.516038270751993 W = [[0.49272251]]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[0.47382228]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[1.04522003]] , b = [0.34945336]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800 error value = 6.4501684406560855 W = [[0.47964981]]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[0.47799457]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[1.05385525]] , b = [0.34882266]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1200 error value = 6.396649123184944 W = [[0.46783145]]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[0.48195151]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[1.061482]] , b = [0.34818207]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1600 error value = 6.35311106562369 W = [[0.45714635]]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[0.48568404]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[1.06822679]] , b = [0.34753274]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2000 error value = 6.31765365396927 W = [[0.44748521]]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[0.48918877]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[1.07419911]] , b = [0.34687568]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2400 error value = 6.288748220628605 W = [[0.43874941]]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[0.49246669]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[1.07949388]] , b = [0.34621178]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2800 error value = 6.265162397707323 W = [[0.43084988]]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[0.49552202]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[1.08419348]] , b = [0.34554182]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3200 error value = 6.245900647226594 W = [[0.42370621]]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[0.49836145]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[1.08836955]] , b = [0.34486649]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3600 error value = 6.230157297812982 W = [[0.41724578]]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[0.50099336]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[1.09208444]] , b = [0.34418639]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1AA0E06-07B4-41BF-9C5F-E4CF9C68711A}"/>
              </a:ext>
            </a:extLst>
          </p:cNvPr>
          <p:cNvCxnSpPr>
            <a:cxnSpLocks/>
          </p:cNvCxnSpPr>
          <p:nvPr/>
        </p:nvCxnSpPr>
        <p:spPr>
          <a:xfrm>
            <a:off x="5012634" y="5804452"/>
            <a:ext cx="2166731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91425E3-4A22-40D4-B16F-1FE98A660F15}"/>
              </a:ext>
            </a:extLst>
          </p:cNvPr>
          <p:cNvCxnSpPr>
            <a:cxnSpLocks/>
          </p:cNvCxnSpPr>
          <p:nvPr/>
        </p:nvCxnSpPr>
        <p:spPr>
          <a:xfrm>
            <a:off x="5012634" y="6042993"/>
            <a:ext cx="2166731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1070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3C87C9-BCD5-4335-82FD-E528BEB700C6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multi – variable regression – example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DB482E-C9A0-43E8-920F-4354203D1B36}"/>
              </a:ext>
            </a:extLst>
          </p:cNvPr>
          <p:cNvSpPr txBox="1"/>
          <p:nvPr/>
        </p:nvSpPr>
        <p:spPr>
          <a:xfrm>
            <a:off x="563217" y="591736"/>
            <a:ext cx="517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[7] </a:t>
            </a:r>
            <a:r>
              <a:rPr lang="ko-KR" altLang="en-US" dirty="0"/>
              <a:t>학습 결과 및 입력 </a:t>
            </a:r>
            <a:r>
              <a:rPr lang="en-US" altLang="ko-KR" dirty="0"/>
              <a:t>[100, 98, 91] </a:t>
            </a:r>
            <a:r>
              <a:rPr lang="ko-KR" altLang="en-US" dirty="0"/>
              <a:t>미래 값 예측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C7479F9-7675-4FD7-8926-4D7C646507FB}"/>
              </a:ext>
            </a:extLst>
          </p:cNvPr>
          <p:cNvSpPr/>
          <p:nvPr/>
        </p:nvSpPr>
        <p:spPr>
          <a:xfrm>
            <a:off x="4409665" y="5827556"/>
            <a:ext cx="3369367" cy="290380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>
                <a:solidFill>
                  <a:schemeClr val="tx1"/>
                </a:solidFill>
              </a:rPr>
              <a:t>test_data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 err="1">
                <a:solidFill>
                  <a:schemeClr val="tx1"/>
                </a:solidFill>
              </a:rPr>
              <a:t>np.array</a:t>
            </a:r>
            <a:r>
              <a:rPr lang="en-US" altLang="ko-KR" sz="800" dirty="0">
                <a:solidFill>
                  <a:schemeClr val="tx1"/>
                </a:solidFill>
              </a:rPr>
              <a:t>([</a:t>
            </a:r>
            <a:r>
              <a:rPr lang="en-US" altLang="ko-KR" sz="800" dirty="0">
                <a:solidFill>
                  <a:srgbClr val="00B050"/>
                </a:solidFill>
              </a:rPr>
              <a:t>100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98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81</a:t>
            </a:r>
            <a:r>
              <a:rPr lang="en-US" altLang="ko-KR" sz="800" dirty="0">
                <a:solidFill>
                  <a:schemeClr val="tx1"/>
                </a:solidFill>
              </a:rPr>
              <a:t>] )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predict(43)                    </a:t>
            </a:r>
            <a:r>
              <a:rPr lang="en-US" altLang="ko-KR" sz="1200" dirty="0">
                <a:solidFill>
                  <a:srgbClr val="FF0000"/>
                </a:solidFill>
              </a:rPr>
              <a:t>[100, 98, 81] </a:t>
            </a:r>
            <a:r>
              <a:rPr lang="ko-KR" altLang="en-US" sz="1200" dirty="0">
                <a:solidFill>
                  <a:srgbClr val="FF0000"/>
                </a:solidFill>
              </a:rPr>
              <a:t>의 </a:t>
            </a:r>
            <a:r>
              <a:rPr lang="ko-KR" altLang="en-US" sz="1200" dirty="0" err="1">
                <a:solidFill>
                  <a:srgbClr val="FF0000"/>
                </a:solidFill>
              </a:rPr>
              <a:t>미래값</a:t>
            </a:r>
            <a:r>
              <a:rPr lang="ko-KR" altLang="en-US" sz="1200" dirty="0">
                <a:solidFill>
                  <a:srgbClr val="FF0000"/>
                </a:solidFill>
              </a:rPr>
              <a:t> 예측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E61EE4-D6FD-4BD8-A929-D8146260F481}"/>
              </a:ext>
            </a:extLst>
          </p:cNvPr>
          <p:cNvSpPr/>
          <p:nvPr/>
        </p:nvSpPr>
        <p:spPr>
          <a:xfrm>
            <a:off x="4409664" y="959130"/>
            <a:ext cx="3369368" cy="485711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</a:rPr>
              <a:t>step = 5200 error value = 6.191014364108381 W = [[0.39701586]] 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[0.50964661]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[1.10332228]] , b = [0.34142807]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5600 error value = 6.18519907825465 W = [[0.39310548]]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[0.51139482]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[1.10542264]] , b = [0.34073099]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6000 error value = 6.180420062497554 W = [[0.38956834]] 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[0.5129984]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[1.10730164]] , b = [0.34003155]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6400 error value = 6.176487722933351 W = [[0.38636872]] 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[0.5144676]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[1.10898395]] , b = [0.33933002]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6800 error value = 6.173247368989568 W = [[0.38347434]] 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[0.51581229]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[1.11049132]] , b = [0.33862661]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7200 error value = 6.170572724377186 W = [[0.38085603]] 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[0.51704184]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[1.11184291]] , b = [0.33792154]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7600 error value = 6.168360663162613 W = [[0.37848739]] 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[0.51816518]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[1.11305567]] , b = [0.33721499]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8000 error value = 6.16652693420177 W = [[0.37634459]]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[0.51919067]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[1.11414458]] , b = [0.33650712]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8400 error value = 6.165002684499958 W = [[0.39440604]] 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[0.52012619]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[1.1512291]] , b = [0.33579807]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8800 error value = 6.163731629484813 W = [[0.37265225]] 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[0.52097911]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[1.11600242]] , b = [0.33508799]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9200 error value = 6.162667747895536 W = [[0.3710656]]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[0.52175625]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[1.11679356]] , b = [0.33437698]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9600 error value = 6.161773402669903 W = [[0.36963011]] 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[0.522464]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[1.1175056]] , b = [0.33366515]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10000 error value = 6.1610178081486735 W = [[0.36833139]] 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[0.52310825]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[1.11814679]] , b = [0.33295259]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566733-723C-4CC1-9ED1-F6E4568B1042}"/>
              </a:ext>
            </a:extLst>
          </p:cNvPr>
          <p:cNvSpPr/>
          <p:nvPr/>
        </p:nvSpPr>
        <p:spPr>
          <a:xfrm>
            <a:off x="4409665" y="5816120"/>
            <a:ext cx="3369368" cy="55155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array([179.00059026])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359DC775-D885-4348-9570-5EADB13C386B}"/>
              </a:ext>
            </a:extLst>
          </p:cNvPr>
          <p:cNvSpPr/>
          <p:nvPr/>
        </p:nvSpPr>
        <p:spPr>
          <a:xfrm rot="5400000">
            <a:off x="5457468" y="5905698"/>
            <a:ext cx="102489" cy="269905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4A1590-852C-4644-A3A5-92995C00CCFB}"/>
              </a:ext>
            </a:extLst>
          </p:cNvPr>
          <p:cNvSpPr/>
          <p:nvPr/>
        </p:nvSpPr>
        <p:spPr>
          <a:xfrm>
            <a:off x="4128057" y="4287079"/>
            <a:ext cx="3909391" cy="147099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4860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8C064-C905-43A9-9A51-931C1A508B8D}"/>
              </a:ext>
            </a:extLst>
          </p:cNvPr>
          <p:cNvSpPr txBox="1"/>
          <p:nvPr/>
        </p:nvSpPr>
        <p:spPr>
          <a:xfrm>
            <a:off x="820614" y="709246"/>
            <a:ext cx="890367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000" dirty="0">
              <a:solidFill>
                <a:srgbClr val="7030A0"/>
              </a:solidFill>
            </a:endParaRPr>
          </a:p>
          <a:p>
            <a:r>
              <a:rPr lang="en-US" altLang="ko-KR" sz="4000" dirty="0">
                <a:solidFill>
                  <a:srgbClr val="7030A0"/>
                </a:solidFill>
              </a:rPr>
              <a:t>Next Time</a:t>
            </a: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600" dirty="0">
                <a:solidFill>
                  <a:srgbClr val="7030A0"/>
                </a:solidFill>
              </a:rPr>
              <a:t> Logistic Regression – Classification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8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rgbClr val="7030A0"/>
                </a:solidFill>
              </a:rPr>
              <a:t>동작원리 </a:t>
            </a:r>
            <a:r>
              <a:rPr lang="en-US" altLang="ko-KR" sz="2800" dirty="0">
                <a:solidFill>
                  <a:srgbClr val="7030A0"/>
                </a:solidFill>
              </a:rPr>
              <a:t>/ </a:t>
            </a:r>
            <a:r>
              <a:rPr lang="ko-KR" altLang="en-US" sz="2800" dirty="0">
                <a:solidFill>
                  <a:srgbClr val="7030A0"/>
                </a:solidFill>
              </a:rPr>
              <a:t>손실함수</a:t>
            </a:r>
            <a:endParaRPr lang="en-US" altLang="ko-KR" sz="2800" dirty="0">
              <a:solidFill>
                <a:srgbClr val="7030A0"/>
              </a:solidFill>
            </a:endParaRPr>
          </a:p>
          <a:p>
            <a:pPr lvl="1"/>
            <a:endParaRPr lang="en-US" altLang="ko-KR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7516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4F376-6971-48EC-9D63-66185FB00E06}"/>
              </a:ext>
            </a:extLst>
          </p:cNvPr>
          <p:cNvSpPr txBox="1"/>
          <p:nvPr/>
        </p:nvSpPr>
        <p:spPr>
          <a:xfrm>
            <a:off x="2972691" y="1581792"/>
            <a:ext cx="631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/>
                </a:solidFill>
              </a:rPr>
              <a:t>파이썬</a:t>
            </a:r>
            <a:r>
              <a:rPr lang="en-US" altLang="ko-KR" sz="3200" dirty="0">
                <a:solidFill>
                  <a:schemeClr val="accent1"/>
                </a:solidFill>
              </a:rPr>
              <a:t>(Python)</a:t>
            </a:r>
            <a:r>
              <a:rPr lang="ko-KR" altLang="en-US" sz="3200" dirty="0">
                <a:solidFill>
                  <a:schemeClr val="accent1"/>
                </a:solidFill>
              </a:rPr>
              <a:t>으로 구현하는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8784-7E0A-4E44-A9B8-EDF0618EFB50}"/>
              </a:ext>
            </a:extLst>
          </p:cNvPr>
          <p:cNvSpPr txBox="1"/>
          <p:nvPr/>
        </p:nvSpPr>
        <p:spPr>
          <a:xfrm>
            <a:off x="2580794" y="2784648"/>
            <a:ext cx="7494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Linear Regression (I)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/>
              <p:nvPr/>
            </p:nvSpPr>
            <p:spPr>
              <a:xfrm>
                <a:off x="3683657" y="4388262"/>
                <a:ext cx="62120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rgbClr val="0070C0"/>
                    </a:solidFill>
                  </a:rPr>
                  <a:t>–</a:t>
                </a:r>
                <a:r>
                  <a:rPr lang="ko-KR" alt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sz="2800" dirty="0">
                    <a:solidFill>
                      <a:srgbClr val="0070C0"/>
                    </a:solidFill>
                  </a:rPr>
                  <a:t>concept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</m:oMath>
                </a14:m>
                <a:r>
                  <a:rPr lang="en-US" altLang="ko-KR" sz="2800" dirty="0">
                    <a:solidFill>
                      <a:srgbClr val="0070C0"/>
                    </a:solidFill>
                  </a:rPr>
                  <a:t>cross–entropy –</a:t>
                </a:r>
                <a:endParaRPr lang="ko-KR" alt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657" y="4388262"/>
                <a:ext cx="6212089" cy="523220"/>
              </a:xfrm>
              <a:prstGeom prst="rect">
                <a:avLst/>
              </a:prstGeom>
              <a:blipFill>
                <a:blip r:embed="rId2"/>
                <a:stretch>
                  <a:fillRect l="-1963" t="-12791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647399D-10DF-4C7C-9411-B984EFADC23E}"/>
              </a:ext>
            </a:extLst>
          </p:cNvPr>
          <p:cNvSpPr txBox="1"/>
          <p:nvPr/>
        </p:nvSpPr>
        <p:spPr>
          <a:xfrm>
            <a:off x="4474515" y="5499434"/>
            <a:ext cx="3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아이엠알</a:t>
            </a:r>
            <a:r>
              <a:rPr lang="ko-KR" altLang="en-US" dirty="0"/>
              <a:t> </a:t>
            </a:r>
            <a:r>
              <a:rPr lang="en-US" altLang="ko-KR" dirty="0"/>
              <a:t>(www.imbiz.co.kr)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ABD77-C639-40B0-9DFB-0D1FEF50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4064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01C35-5FB3-42A4-9BBF-CE4F569E2511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Install – Python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9133E-A0B4-47F0-8E54-AC45890404C4}"/>
              </a:ext>
            </a:extLst>
          </p:cNvPr>
          <p:cNvSpPr txBox="1"/>
          <p:nvPr/>
        </p:nvSpPr>
        <p:spPr>
          <a:xfrm>
            <a:off x="422031" y="849923"/>
            <a:ext cx="9396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파이썬은</a:t>
            </a:r>
            <a:r>
              <a:rPr lang="ko-KR" altLang="en-US" dirty="0"/>
              <a:t> </a:t>
            </a:r>
            <a:r>
              <a:rPr lang="en-US" altLang="ko-KR" dirty="0">
                <a:hlinkClick r:id="rId2"/>
              </a:rPr>
              <a:t>https://python.org/downloads/</a:t>
            </a:r>
            <a:r>
              <a:rPr lang="en-US" altLang="ko-KR" dirty="0"/>
              <a:t> </a:t>
            </a:r>
            <a:r>
              <a:rPr lang="ko-KR" altLang="en-US" dirty="0"/>
              <a:t>에서 설치파일을 다운로드 하여 설치 가능함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Python 3.x </a:t>
            </a:r>
            <a:r>
              <a:rPr lang="ko-KR" altLang="en-US" dirty="0"/>
              <a:t>버전 설치함 </a:t>
            </a:r>
            <a:r>
              <a:rPr lang="en-US" altLang="ko-KR" dirty="0"/>
              <a:t>(Python 2.x </a:t>
            </a:r>
            <a:r>
              <a:rPr lang="ko-KR" altLang="en-US" dirty="0"/>
              <a:t>버전은 </a:t>
            </a:r>
            <a:r>
              <a:rPr lang="en-US" altLang="ko-KR" dirty="0"/>
              <a:t>2020</a:t>
            </a:r>
            <a:r>
              <a:rPr lang="ko-KR" altLang="en-US" dirty="0"/>
              <a:t>년까지</a:t>
            </a:r>
            <a:r>
              <a:rPr lang="en-US" altLang="ko-KR" dirty="0"/>
              <a:t> </a:t>
            </a:r>
            <a:r>
              <a:rPr lang="ko-KR" altLang="en-US" dirty="0"/>
              <a:t>지원됨</a:t>
            </a:r>
            <a:r>
              <a:rPr lang="en-US" altLang="ko-KR" dirty="0"/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217AD0-D619-4E89-A877-189C1AC1A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30" y="1880168"/>
            <a:ext cx="11084117" cy="436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4365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C5906-A803-4209-8919-E49016484F9B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Logistic </a:t>
            </a:r>
            <a:r>
              <a:rPr lang="en-US" altLang="ko-KR" sz="2400" dirty="0" err="1">
                <a:solidFill>
                  <a:srgbClr val="7030A0"/>
                </a:solidFill>
              </a:rPr>
              <a:t>Regresson</a:t>
            </a:r>
            <a:r>
              <a:rPr lang="en-US" altLang="ko-KR" sz="2400" dirty="0">
                <a:solidFill>
                  <a:srgbClr val="7030A0"/>
                </a:solidFill>
              </a:rPr>
              <a:t> – Classification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669662-E5E5-4215-B376-7A0079A6E771}"/>
              </a:ext>
            </a:extLst>
          </p:cNvPr>
          <p:cNvSpPr txBox="1"/>
          <p:nvPr/>
        </p:nvSpPr>
        <p:spPr>
          <a:xfrm>
            <a:off x="715617" y="854765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FF0000"/>
                </a:solidFill>
              </a:rPr>
              <a:t>분류 </a:t>
            </a:r>
            <a:r>
              <a:rPr lang="en-US" altLang="ko-KR" dirty="0">
                <a:solidFill>
                  <a:srgbClr val="FF0000"/>
                </a:solidFill>
              </a:rPr>
              <a:t>(Classification)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0C80FC-45ED-40B1-BED6-EC09334BCFC3}"/>
              </a:ext>
            </a:extLst>
          </p:cNvPr>
          <p:cNvSpPr txBox="1"/>
          <p:nvPr/>
        </p:nvSpPr>
        <p:spPr>
          <a:xfrm>
            <a:off x="1219200" y="1391478"/>
            <a:ext cx="82709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Training Data </a:t>
            </a:r>
            <a:r>
              <a:rPr lang="ko-KR" altLang="en-US" dirty="0"/>
              <a:t>특성과 관계 등을 파악 한 후에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미지의 입력 데이터에 대해서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결과가 어떤 종류의 값으로 분류 될 수 있는지를 예측</a:t>
            </a:r>
            <a:r>
              <a:rPr lang="ko-KR" altLang="en-US" dirty="0"/>
              <a:t>하는 것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스팸문자 분류 </a:t>
            </a:r>
            <a:r>
              <a:rPr lang="en-US" altLang="ko-KR" dirty="0"/>
              <a:t>[Spam(1) or Ham(0)], </a:t>
            </a:r>
            <a:r>
              <a:rPr lang="ko-KR" altLang="en-US" dirty="0"/>
              <a:t>암 판별 </a:t>
            </a:r>
            <a:r>
              <a:rPr lang="en-US" altLang="ko-KR" dirty="0"/>
              <a:t>[</a:t>
            </a:r>
            <a:r>
              <a:rPr lang="ko-KR" altLang="en-US" dirty="0"/>
              <a:t>악성종양</a:t>
            </a:r>
            <a:r>
              <a:rPr lang="en-US" altLang="ko-KR" dirty="0"/>
              <a:t>(1) or </a:t>
            </a:r>
            <a:r>
              <a:rPr lang="ko-KR" altLang="en-US" dirty="0"/>
              <a:t>종양</a:t>
            </a:r>
            <a:r>
              <a:rPr lang="en-US" altLang="ko-KR" dirty="0"/>
              <a:t>(0)]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823261-3697-41BA-B504-DB8C66EAC2B4}"/>
              </a:ext>
            </a:extLst>
          </p:cNvPr>
          <p:cNvSpPr/>
          <p:nvPr/>
        </p:nvSpPr>
        <p:spPr>
          <a:xfrm>
            <a:off x="894525" y="5159470"/>
            <a:ext cx="1616766" cy="36497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Training Data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0C12625-362B-4E15-8D39-D2BDFB753112}"/>
              </a:ext>
            </a:extLst>
          </p:cNvPr>
          <p:cNvSpPr/>
          <p:nvPr/>
        </p:nvSpPr>
        <p:spPr>
          <a:xfrm>
            <a:off x="5101039" y="3770306"/>
            <a:ext cx="1804128" cy="552346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Classification System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D7C6ADA-996B-4732-B8BF-5850BB243DE6}"/>
              </a:ext>
            </a:extLst>
          </p:cNvPr>
          <p:cNvSpPr/>
          <p:nvPr/>
        </p:nvSpPr>
        <p:spPr>
          <a:xfrm>
            <a:off x="5574452" y="5945967"/>
            <a:ext cx="1016592" cy="28230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Test Data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화살표: 아래로 구부러짐 9">
            <a:extLst>
              <a:ext uri="{FF2B5EF4-FFF2-40B4-BE49-F238E27FC236}">
                <a16:creationId xmlns:a16="http://schemas.microsoft.com/office/drawing/2014/main" id="{1ECFC0DF-C928-4DDA-84D8-46A1E533D4D8}"/>
              </a:ext>
            </a:extLst>
          </p:cNvPr>
          <p:cNvSpPr/>
          <p:nvPr/>
        </p:nvSpPr>
        <p:spPr>
          <a:xfrm>
            <a:off x="5310675" y="3211938"/>
            <a:ext cx="1384853" cy="399041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EC4A1C-C0FD-43F0-B1E9-0A9BC9C45045}"/>
              </a:ext>
            </a:extLst>
          </p:cNvPr>
          <p:cNvSpPr txBox="1"/>
          <p:nvPr/>
        </p:nvSpPr>
        <p:spPr>
          <a:xfrm>
            <a:off x="3245396" y="354465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C00CC"/>
                </a:solidFill>
              </a:rPr>
              <a:t>①</a:t>
            </a:r>
            <a:r>
              <a:rPr lang="en-US" altLang="ko-KR" dirty="0">
                <a:solidFill>
                  <a:srgbClr val="CC00CC"/>
                </a:solidFill>
              </a:rPr>
              <a:t> input</a:t>
            </a:r>
            <a:endParaRPr lang="ko-KR" altLang="en-US" dirty="0">
              <a:solidFill>
                <a:srgbClr val="CC00C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142AE7-278B-4713-BA89-9C83D826D4AF}"/>
              </a:ext>
            </a:extLst>
          </p:cNvPr>
          <p:cNvSpPr txBox="1"/>
          <p:nvPr/>
        </p:nvSpPr>
        <p:spPr>
          <a:xfrm>
            <a:off x="4918114" y="448197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C00CC"/>
                </a:solidFill>
              </a:rPr>
              <a:t>③</a:t>
            </a:r>
            <a:r>
              <a:rPr lang="en-US" altLang="ko-KR" dirty="0">
                <a:solidFill>
                  <a:srgbClr val="CC00CC"/>
                </a:solidFill>
              </a:rPr>
              <a:t> ask</a:t>
            </a:r>
            <a:endParaRPr lang="ko-KR" altLang="en-US" dirty="0">
              <a:solidFill>
                <a:srgbClr val="CC00CC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0D9A45-BF6E-4489-A7C3-B56BF67DE4BA}"/>
              </a:ext>
            </a:extLst>
          </p:cNvPr>
          <p:cNvSpPr txBox="1"/>
          <p:nvPr/>
        </p:nvSpPr>
        <p:spPr>
          <a:xfrm>
            <a:off x="7350550" y="3544650"/>
            <a:ext cx="122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C00CC"/>
                </a:solidFill>
              </a:rPr>
              <a:t>④</a:t>
            </a:r>
            <a:r>
              <a:rPr lang="en-US" altLang="ko-KR" dirty="0">
                <a:solidFill>
                  <a:srgbClr val="CC00CC"/>
                </a:solidFill>
              </a:rPr>
              <a:t> predict</a:t>
            </a:r>
            <a:endParaRPr lang="ko-KR" altLang="en-US" dirty="0">
              <a:solidFill>
                <a:srgbClr val="CC00CC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9629423-2FC5-45D2-A5E9-3ADF71E6FFDA}"/>
              </a:ext>
            </a:extLst>
          </p:cNvPr>
          <p:cNvSpPr/>
          <p:nvPr/>
        </p:nvSpPr>
        <p:spPr>
          <a:xfrm>
            <a:off x="3363251" y="3913982"/>
            <a:ext cx="1192696" cy="282307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CF8FC97-AB86-4333-A75A-9F4739CA86AF}"/>
              </a:ext>
            </a:extLst>
          </p:cNvPr>
          <p:cNvSpPr/>
          <p:nvPr/>
        </p:nvSpPr>
        <p:spPr>
          <a:xfrm>
            <a:off x="7463660" y="3873675"/>
            <a:ext cx="1192696" cy="282307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90F58B47-F842-4926-953F-B87DF969DEE5}"/>
              </a:ext>
            </a:extLst>
          </p:cNvPr>
          <p:cNvSpPr/>
          <p:nvPr/>
        </p:nvSpPr>
        <p:spPr>
          <a:xfrm>
            <a:off x="5950226" y="4401093"/>
            <a:ext cx="218661" cy="431332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F8BF37-3D0F-4434-9FD5-7B6F951BABC3}"/>
              </a:ext>
            </a:extLst>
          </p:cNvPr>
          <p:cNvSpPr txBox="1"/>
          <p:nvPr/>
        </p:nvSpPr>
        <p:spPr>
          <a:xfrm>
            <a:off x="5280235" y="2806817"/>
            <a:ext cx="13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C00CC"/>
                </a:solidFill>
              </a:rPr>
              <a:t>②</a:t>
            </a:r>
            <a:r>
              <a:rPr lang="en-US" altLang="ko-KR" dirty="0">
                <a:solidFill>
                  <a:srgbClr val="CC00CC"/>
                </a:solidFill>
              </a:rPr>
              <a:t> learning</a:t>
            </a:r>
            <a:endParaRPr lang="ko-KR" altLang="en-US" dirty="0">
              <a:solidFill>
                <a:srgbClr val="CC00CC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0224CFF-1E38-43F0-8F81-CA6FC7569D2F}"/>
              </a:ext>
            </a:extLst>
          </p:cNvPr>
          <p:cNvGrpSpPr/>
          <p:nvPr/>
        </p:nvGrpSpPr>
        <p:grpSpPr>
          <a:xfrm>
            <a:off x="5531123" y="4909858"/>
            <a:ext cx="1102039" cy="914856"/>
            <a:chOff x="5531123" y="4989370"/>
            <a:chExt cx="1102039" cy="91485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7BCE00A-86BB-4829-A8D7-18F413485821}"/>
                </a:ext>
              </a:extLst>
            </p:cNvPr>
            <p:cNvSpPr/>
            <p:nvPr/>
          </p:nvSpPr>
          <p:spPr>
            <a:xfrm>
              <a:off x="5533229" y="4989370"/>
              <a:ext cx="1099933" cy="23017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공부시간 </a:t>
              </a:r>
              <a:r>
                <a:rPr lang="en-US" altLang="ko-KR" sz="1400" dirty="0">
                  <a:solidFill>
                    <a:schemeClr val="tx1"/>
                  </a:solidFill>
                </a:rPr>
                <a:t>(x)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933D8DD-A8B8-42AB-A9F9-568F2E8E91B5}"/>
                </a:ext>
              </a:extLst>
            </p:cNvPr>
            <p:cNvSpPr/>
            <p:nvPr/>
          </p:nvSpPr>
          <p:spPr>
            <a:xfrm>
              <a:off x="5535138" y="5220864"/>
              <a:ext cx="1095917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55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6D8B79E-CDD7-49B9-AB3B-9FF3C2739F83}"/>
                </a:ext>
              </a:extLst>
            </p:cNvPr>
            <p:cNvSpPr/>
            <p:nvPr/>
          </p:nvSpPr>
          <p:spPr>
            <a:xfrm>
              <a:off x="5531127" y="5451468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60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6067F59-C7ED-48CE-8AA8-4631A5F499BB}"/>
                </a:ext>
              </a:extLst>
            </p:cNvPr>
            <p:cNvSpPr/>
            <p:nvPr/>
          </p:nvSpPr>
          <p:spPr>
            <a:xfrm>
              <a:off x="5531123" y="5674055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78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B28C6CF-12E3-40B6-94AB-93666C5AF39E}"/>
              </a:ext>
            </a:extLst>
          </p:cNvPr>
          <p:cNvSpPr/>
          <p:nvPr/>
        </p:nvSpPr>
        <p:spPr>
          <a:xfrm>
            <a:off x="344556" y="2804108"/>
            <a:ext cx="11363739" cy="355224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9C2D896-C00A-4A5A-A9BF-6E95F6612CA3}"/>
              </a:ext>
            </a:extLst>
          </p:cNvPr>
          <p:cNvGrpSpPr/>
          <p:nvPr/>
        </p:nvGrpSpPr>
        <p:grpSpPr>
          <a:xfrm>
            <a:off x="9109206" y="3478621"/>
            <a:ext cx="2199732" cy="916859"/>
            <a:chOff x="9109206" y="3478621"/>
            <a:chExt cx="2199732" cy="91685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9716F8-5369-4831-96C7-C7C2D8467CA5}"/>
                </a:ext>
              </a:extLst>
            </p:cNvPr>
            <p:cNvSpPr/>
            <p:nvPr/>
          </p:nvSpPr>
          <p:spPr>
            <a:xfrm>
              <a:off x="9111312" y="3478621"/>
              <a:ext cx="1099933" cy="23017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공부시간 </a:t>
              </a:r>
              <a:r>
                <a:rPr lang="en-US" altLang="ko-KR" sz="1400" dirty="0">
                  <a:solidFill>
                    <a:schemeClr val="tx1"/>
                  </a:solidFill>
                </a:rPr>
                <a:t>(x)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E3952D0-8F90-4330-8D9D-CFC8B5DEA6E0}"/>
                </a:ext>
              </a:extLst>
            </p:cNvPr>
            <p:cNvSpPr/>
            <p:nvPr/>
          </p:nvSpPr>
          <p:spPr>
            <a:xfrm>
              <a:off x="10207143" y="3479943"/>
              <a:ext cx="1099933" cy="23017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Pass/Fail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269FB81-DEAB-4298-AF35-39AF0EE38A48}"/>
                </a:ext>
              </a:extLst>
            </p:cNvPr>
            <p:cNvSpPr/>
            <p:nvPr/>
          </p:nvSpPr>
          <p:spPr>
            <a:xfrm>
              <a:off x="9113222" y="3710115"/>
              <a:ext cx="1096824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55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2AA4061-34A7-4484-8798-1FDAFADE1D0D}"/>
                </a:ext>
              </a:extLst>
            </p:cNvPr>
            <p:cNvSpPr/>
            <p:nvPr/>
          </p:nvSpPr>
          <p:spPr>
            <a:xfrm>
              <a:off x="10208046" y="3705467"/>
              <a:ext cx="1100892" cy="2321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??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BAAD0DE-5ACB-4D51-9695-2EC44E79CE7C}"/>
                </a:ext>
              </a:extLst>
            </p:cNvPr>
            <p:cNvSpPr/>
            <p:nvPr/>
          </p:nvSpPr>
          <p:spPr>
            <a:xfrm>
              <a:off x="9109211" y="3940719"/>
              <a:ext cx="1100832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60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610E512-2429-425C-BED7-2BC95A581FF1}"/>
                </a:ext>
              </a:extLst>
            </p:cNvPr>
            <p:cNvSpPr/>
            <p:nvPr/>
          </p:nvSpPr>
          <p:spPr>
            <a:xfrm>
              <a:off x="10211956" y="3938716"/>
              <a:ext cx="1094069" cy="2341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??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6C74BD1-EAFB-48E4-9FA0-1FDD9C8902B5}"/>
                </a:ext>
              </a:extLst>
            </p:cNvPr>
            <p:cNvSpPr/>
            <p:nvPr/>
          </p:nvSpPr>
          <p:spPr>
            <a:xfrm>
              <a:off x="9109206" y="4163306"/>
              <a:ext cx="1100832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78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1FA90B7-645E-4461-ABE6-93082BEB39F1}"/>
                </a:ext>
              </a:extLst>
            </p:cNvPr>
            <p:cNvSpPr/>
            <p:nvPr/>
          </p:nvSpPr>
          <p:spPr>
            <a:xfrm>
              <a:off x="10211952" y="4165309"/>
              <a:ext cx="1094069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??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AE128E3-C555-4082-B724-6563B111E6F3}"/>
              </a:ext>
            </a:extLst>
          </p:cNvPr>
          <p:cNvSpPr/>
          <p:nvPr/>
        </p:nvSpPr>
        <p:spPr>
          <a:xfrm>
            <a:off x="10150026" y="3429000"/>
            <a:ext cx="1221744" cy="10366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C17619-FBDA-498B-A745-4BBEA34A6495}"/>
              </a:ext>
            </a:extLst>
          </p:cNvPr>
          <p:cNvGrpSpPr/>
          <p:nvPr/>
        </p:nvGrpSpPr>
        <p:grpSpPr>
          <a:xfrm>
            <a:off x="649801" y="2931059"/>
            <a:ext cx="2305878" cy="1901366"/>
            <a:chOff x="987287" y="1378140"/>
            <a:chExt cx="2305878" cy="1736122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EE908C3-A73F-4355-99FC-E3B7C49F4D6E}"/>
                </a:ext>
              </a:extLst>
            </p:cNvPr>
            <p:cNvSpPr/>
            <p:nvPr/>
          </p:nvSpPr>
          <p:spPr>
            <a:xfrm>
              <a:off x="987287" y="1378140"/>
              <a:ext cx="2305878" cy="17361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DD6384D-77F9-46F6-9326-ADC4621B82F3}"/>
                </a:ext>
              </a:extLst>
            </p:cNvPr>
            <p:cNvSpPr/>
            <p:nvPr/>
          </p:nvSpPr>
          <p:spPr>
            <a:xfrm>
              <a:off x="1040732" y="1437774"/>
              <a:ext cx="1099933" cy="23017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공부시간 </a:t>
              </a:r>
              <a:r>
                <a:rPr lang="en-US" altLang="ko-KR" sz="1400" dirty="0">
                  <a:solidFill>
                    <a:schemeClr val="tx1"/>
                  </a:solidFill>
                </a:rPr>
                <a:t>(x)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26C48A1-BDE1-489E-89C7-5B6BD08AEF8B}"/>
                </a:ext>
              </a:extLst>
            </p:cNvPr>
            <p:cNvSpPr/>
            <p:nvPr/>
          </p:nvSpPr>
          <p:spPr>
            <a:xfrm>
              <a:off x="2136563" y="1439096"/>
              <a:ext cx="1099933" cy="23343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Pass/Fail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005B93E-773D-46E5-BDF6-CFF595A73285}"/>
                </a:ext>
              </a:extLst>
            </p:cNvPr>
            <p:cNvSpPr/>
            <p:nvPr/>
          </p:nvSpPr>
          <p:spPr>
            <a:xfrm>
              <a:off x="1042642" y="1669268"/>
              <a:ext cx="1089957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9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14566CB-7074-4BAE-8F39-B5415189413B}"/>
                </a:ext>
              </a:extLst>
            </p:cNvPr>
            <p:cNvSpPr/>
            <p:nvPr/>
          </p:nvSpPr>
          <p:spPr>
            <a:xfrm>
              <a:off x="2132599" y="1667265"/>
              <a:ext cx="1105759" cy="2294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Fail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2A5E09D-D06F-44D9-96C1-41EC19B8BFAE}"/>
                </a:ext>
              </a:extLst>
            </p:cNvPr>
            <p:cNvSpPr/>
            <p:nvPr/>
          </p:nvSpPr>
          <p:spPr>
            <a:xfrm>
              <a:off x="1038630" y="1894603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7633A29-D0CC-40B0-9AB8-93902FBC4EAC}"/>
                </a:ext>
              </a:extLst>
            </p:cNvPr>
            <p:cNvSpPr/>
            <p:nvPr/>
          </p:nvSpPr>
          <p:spPr>
            <a:xfrm>
              <a:off x="2135512" y="1897869"/>
              <a:ext cx="1099933" cy="2341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Fail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70E383F-6854-4E6D-8DD3-46EE85782087}"/>
                </a:ext>
              </a:extLst>
            </p:cNvPr>
            <p:cNvSpPr/>
            <p:nvPr/>
          </p:nvSpPr>
          <p:spPr>
            <a:xfrm>
              <a:off x="1038626" y="2122459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0B5B4E9-0CF2-47D7-A65A-9160F9A814DA}"/>
                </a:ext>
              </a:extLst>
            </p:cNvPr>
            <p:cNvSpPr/>
            <p:nvPr/>
          </p:nvSpPr>
          <p:spPr>
            <a:xfrm>
              <a:off x="2135508" y="2124462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Fail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7ADAC85-BD7A-4339-9501-E7363C59CA5A}"/>
                </a:ext>
              </a:extLst>
            </p:cNvPr>
            <p:cNvSpPr/>
            <p:nvPr/>
          </p:nvSpPr>
          <p:spPr>
            <a:xfrm>
              <a:off x="1040631" y="2347047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27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1CB103E-629E-4148-BC31-47F40A82BC8F}"/>
                </a:ext>
              </a:extLst>
            </p:cNvPr>
            <p:cNvSpPr/>
            <p:nvPr/>
          </p:nvSpPr>
          <p:spPr>
            <a:xfrm>
              <a:off x="2133395" y="2349050"/>
              <a:ext cx="1104004" cy="23349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Pass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9F94D4A-02E5-4104-BF2F-28B2646F0F57}"/>
                </a:ext>
              </a:extLst>
            </p:cNvPr>
            <p:cNvSpPr/>
            <p:nvPr/>
          </p:nvSpPr>
          <p:spPr>
            <a:xfrm>
              <a:off x="1042635" y="2577653"/>
              <a:ext cx="1105125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32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C963C30-713A-4451-AFCC-D29E355A40BE}"/>
                </a:ext>
              </a:extLst>
            </p:cNvPr>
            <p:cNvSpPr/>
            <p:nvPr/>
          </p:nvSpPr>
          <p:spPr>
            <a:xfrm>
              <a:off x="2133507" y="2579656"/>
              <a:ext cx="1101934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Pass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66B28EA-394D-49F2-9C19-FB1721D27C5A}"/>
                </a:ext>
              </a:extLst>
            </p:cNvPr>
            <p:cNvSpPr/>
            <p:nvPr/>
          </p:nvSpPr>
          <p:spPr>
            <a:xfrm>
              <a:off x="1038630" y="2808257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37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55B1CD50-5AEF-43E3-A6D6-F3F1BBDEE225}"/>
                </a:ext>
              </a:extLst>
            </p:cNvPr>
            <p:cNvSpPr/>
            <p:nvPr/>
          </p:nvSpPr>
          <p:spPr>
            <a:xfrm>
              <a:off x="2135512" y="2810260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Pass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524484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B84FB-D0FE-4227-9ED7-7F70F61A90EC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Classification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1EE1FE-1696-41B1-9D7C-5A8B38BC8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985" y="1026507"/>
            <a:ext cx="4044541" cy="175681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2ECF9BD-177A-494B-9F77-30D8DEC58D04}"/>
              </a:ext>
            </a:extLst>
          </p:cNvPr>
          <p:cNvSpPr/>
          <p:nvPr/>
        </p:nvSpPr>
        <p:spPr>
          <a:xfrm>
            <a:off x="2305426" y="3304760"/>
            <a:ext cx="7610063" cy="300327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</a:rPr>
              <a:t>즉</a:t>
            </a:r>
            <a:r>
              <a:rPr lang="en-US" altLang="ko-KR" sz="1400" dirty="0">
                <a:solidFill>
                  <a:schemeClr val="tx1"/>
                </a:solidFill>
              </a:rPr>
              <a:t>, Logistic Regression </a:t>
            </a:r>
            <a:r>
              <a:rPr lang="ko-KR" altLang="en-US" sz="1400" dirty="0">
                <a:solidFill>
                  <a:schemeClr val="tx1"/>
                </a:solidFill>
              </a:rPr>
              <a:t>알고리즘은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br>
              <a:rPr lang="en-US" altLang="ko-KR" sz="1400" dirty="0">
                <a:solidFill>
                  <a:schemeClr val="tx1"/>
                </a:solidFill>
              </a:rPr>
            </a:b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① </a:t>
            </a:r>
            <a:r>
              <a:rPr lang="en-US" altLang="ko-KR" sz="1400" dirty="0">
                <a:solidFill>
                  <a:schemeClr val="tx1"/>
                </a:solidFill>
              </a:rPr>
              <a:t>Training Data </a:t>
            </a:r>
            <a:r>
              <a:rPr lang="ko-KR" altLang="en-US" sz="1400" dirty="0">
                <a:solidFill>
                  <a:schemeClr val="tx1"/>
                </a:solidFill>
              </a:rPr>
              <a:t>특성과 분포를 나타내는 최적의 직선을 찾고</a:t>
            </a:r>
            <a:r>
              <a:rPr lang="en-US" altLang="ko-KR" sz="1400" dirty="0">
                <a:solidFill>
                  <a:schemeClr val="tx1"/>
                </a:solidFill>
              </a:rPr>
              <a:t>(Linear Regression)</a:t>
            </a:r>
            <a:br>
              <a:rPr lang="en-US" altLang="ko-KR" sz="1400" dirty="0">
                <a:solidFill>
                  <a:schemeClr val="tx1"/>
                </a:solidFill>
              </a:rPr>
            </a:b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② 그 직선을 기준으로 데이터를 위</a:t>
            </a:r>
            <a:r>
              <a:rPr lang="en-US" altLang="ko-KR" sz="1400" dirty="0">
                <a:solidFill>
                  <a:schemeClr val="tx1"/>
                </a:solidFill>
              </a:rPr>
              <a:t>(1) </a:t>
            </a:r>
            <a:r>
              <a:rPr lang="ko-KR" altLang="en-US" sz="1400" dirty="0">
                <a:solidFill>
                  <a:schemeClr val="tx1"/>
                </a:solidFill>
              </a:rPr>
              <a:t>또는 아래</a:t>
            </a:r>
            <a:r>
              <a:rPr lang="en-US" altLang="ko-KR" sz="1400" dirty="0">
                <a:solidFill>
                  <a:schemeClr val="tx1"/>
                </a:solidFill>
              </a:rPr>
              <a:t>(0) </a:t>
            </a:r>
            <a:r>
              <a:rPr lang="ko-KR" altLang="en-US" sz="1400" dirty="0">
                <a:solidFill>
                  <a:schemeClr val="tx1"/>
                </a:solidFill>
              </a:rPr>
              <a:t>등으로 분류</a:t>
            </a:r>
            <a:r>
              <a:rPr lang="en-US" altLang="ko-KR" sz="1400" dirty="0">
                <a:solidFill>
                  <a:schemeClr val="tx1"/>
                </a:solidFill>
              </a:rPr>
              <a:t>(Classification) </a:t>
            </a:r>
            <a:r>
              <a:rPr lang="ko-KR" altLang="en-US" sz="1400" dirty="0">
                <a:solidFill>
                  <a:schemeClr val="tx1"/>
                </a:solidFill>
              </a:rPr>
              <a:t>해주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는 알고리즘</a:t>
            </a:r>
            <a:br>
              <a:rPr lang="en-US" altLang="ko-KR" sz="1400" dirty="0">
                <a:solidFill>
                  <a:schemeClr val="tx1"/>
                </a:solidFill>
              </a:rPr>
            </a:b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b="1" dirty="0">
                <a:solidFill>
                  <a:schemeClr val="tx1"/>
                </a:solidFill>
              </a:rPr>
              <a:t>⇒ </a:t>
            </a:r>
            <a:r>
              <a:rPr lang="ko-KR" altLang="en-US" sz="1400" dirty="0">
                <a:solidFill>
                  <a:schemeClr val="tx1"/>
                </a:solidFill>
              </a:rPr>
              <a:t>이러한 </a:t>
            </a:r>
            <a:r>
              <a:rPr lang="en-US" altLang="ko-KR" sz="1400" dirty="0">
                <a:solidFill>
                  <a:schemeClr val="tx1"/>
                </a:solidFill>
              </a:rPr>
              <a:t>Logistic Regression</a:t>
            </a:r>
            <a:r>
              <a:rPr lang="ko-KR" altLang="en-US" sz="1400" dirty="0">
                <a:solidFill>
                  <a:schemeClr val="tx1"/>
                </a:solidFill>
              </a:rPr>
              <a:t>은 </a:t>
            </a:r>
            <a:r>
              <a:rPr lang="en-US" altLang="ko-KR" sz="1400" dirty="0">
                <a:solidFill>
                  <a:schemeClr val="tx1"/>
                </a:solidFill>
              </a:rPr>
              <a:t>Classification </a:t>
            </a:r>
            <a:r>
              <a:rPr lang="ko-KR" altLang="en-US" sz="1400" dirty="0">
                <a:solidFill>
                  <a:schemeClr val="tx1"/>
                </a:solidFill>
              </a:rPr>
              <a:t>알고리즘 중에서도 정확도가 높은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알고리즘으로 알려져 있어서 </a:t>
            </a:r>
            <a:r>
              <a:rPr lang="en-US" altLang="ko-KR" sz="1400" dirty="0">
                <a:solidFill>
                  <a:schemeClr val="tx1"/>
                </a:solidFill>
              </a:rPr>
              <a:t>Deep Learning</a:t>
            </a:r>
            <a:r>
              <a:rPr lang="ko-KR" altLang="en-US" sz="1400" dirty="0">
                <a:solidFill>
                  <a:schemeClr val="tx1"/>
                </a:solidFill>
              </a:rPr>
              <a:t>에서 기본 </a:t>
            </a:r>
            <a:r>
              <a:rPr lang="en-US" altLang="ko-KR" sz="1400" dirty="0">
                <a:solidFill>
                  <a:schemeClr val="tx1"/>
                </a:solidFill>
              </a:rPr>
              <a:t>Component</a:t>
            </a:r>
            <a:r>
              <a:rPr lang="ko-KR" altLang="en-US" sz="1400" dirty="0">
                <a:solidFill>
                  <a:schemeClr val="tx1"/>
                </a:solidFill>
              </a:rPr>
              <a:t>로 사용되고 있음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5F20EA-6540-45F1-91FB-CC846CBC5F2F}"/>
              </a:ext>
            </a:extLst>
          </p:cNvPr>
          <p:cNvSpPr/>
          <p:nvPr/>
        </p:nvSpPr>
        <p:spPr>
          <a:xfrm>
            <a:off x="6147508" y="5503674"/>
            <a:ext cx="1804128" cy="552346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Classification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9E3C43-A83E-43CE-AA53-B9D9F10F936F}"/>
              </a:ext>
            </a:extLst>
          </p:cNvPr>
          <p:cNvSpPr/>
          <p:nvPr/>
        </p:nvSpPr>
        <p:spPr>
          <a:xfrm>
            <a:off x="3833849" y="5503673"/>
            <a:ext cx="1804128" cy="552346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Regression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구름 9">
            <a:extLst>
              <a:ext uri="{FF2B5EF4-FFF2-40B4-BE49-F238E27FC236}">
                <a16:creationId xmlns:a16="http://schemas.microsoft.com/office/drawing/2014/main" id="{715BC48D-5141-4FE4-9A85-FAA262C099E3}"/>
              </a:ext>
            </a:extLst>
          </p:cNvPr>
          <p:cNvSpPr/>
          <p:nvPr/>
        </p:nvSpPr>
        <p:spPr>
          <a:xfrm>
            <a:off x="2448366" y="5508225"/>
            <a:ext cx="875952" cy="549312"/>
          </a:xfrm>
          <a:prstGeom prst="cloud">
            <a:avLst/>
          </a:prstGeom>
          <a:solidFill>
            <a:srgbClr val="00B0F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(X, t)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구름 10">
            <a:extLst>
              <a:ext uri="{FF2B5EF4-FFF2-40B4-BE49-F238E27FC236}">
                <a16:creationId xmlns:a16="http://schemas.microsoft.com/office/drawing/2014/main" id="{71D09646-40EE-4EFE-A25D-2DAAA5F8553D}"/>
              </a:ext>
            </a:extLst>
          </p:cNvPr>
          <p:cNvSpPr/>
          <p:nvPr/>
        </p:nvSpPr>
        <p:spPr>
          <a:xfrm>
            <a:off x="8461167" y="5506707"/>
            <a:ext cx="1307338" cy="549312"/>
          </a:xfrm>
          <a:prstGeom prst="cloud">
            <a:avLst/>
          </a:prstGeom>
          <a:solidFill>
            <a:srgbClr val="00B0F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True (1) ?</a:t>
            </a:r>
            <a:br>
              <a:rPr lang="en-US" altLang="ko-KR" sz="1000" b="1" dirty="0">
                <a:solidFill>
                  <a:schemeClr val="bg1"/>
                </a:solidFill>
              </a:rPr>
            </a:br>
            <a:r>
              <a:rPr lang="en-US" altLang="ko-KR" sz="1000" b="1" dirty="0">
                <a:solidFill>
                  <a:schemeClr val="bg1"/>
                </a:solidFill>
              </a:rPr>
              <a:t>False (0) ?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3F05777-C8AC-48B6-809F-39E354A31B61}"/>
              </a:ext>
            </a:extLst>
          </p:cNvPr>
          <p:cNvSpPr/>
          <p:nvPr/>
        </p:nvSpPr>
        <p:spPr>
          <a:xfrm>
            <a:off x="2411683" y="5348773"/>
            <a:ext cx="7424293" cy="86214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E86D9C80-9D05-452E-A0C4-6E0189DD2B53}"/>
              </a:ext>
            </a:extLst>
          </p:cNvPr>
          <p:cNvSpPr/>
          <p:nvPr/>
        </p:nvSpPr>
        <p:spPr>
          <a:xfrm rot="16200000">
            <a:off x="3420822" y="5581245"/>
            <a:ext cx="316523" cy="397200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CCE82DD-B0A3-444F-8F61-AC1C87D7F8A4}"/>
              </a:ext>
            </a:extLst>
          </p:cNvPr>
          <p:cNvSpPr/>
          <p:nvPr/>
        </p:nvSpPr>
        <p:spPr>
          <a:xfrm rot="16200000">
            <a:off x="5734481" y="5581246"/>
            <a:ext cx="316523" cy="397200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C183C7C8-8C98-4393-8D72-4D31E39B152A}"/>
              </a:ext>
            </a:extLst>
          </p:cNvPr>
          <p:cNvSpPr/>
          <p:nvPr/>
        </p:nvSpPr>
        <p:spPr>
          <a:xfrm rot="16200000">
            <a:off x="8048140" y="5573484"/>
            <a:ext cx="316523" cy="397200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C00CC5-534F-47C4-BBE8-52C9E715FB57}"/>
              </a:ext>
            </a:extLst>
          </p:cNvPr>
          <p:cNvSpPr/>
          <p:nvPr/>
        </p:nvSpPr>
        <p:spPr>
          <a:xfrm>
            <a:off x="3527941" y="5413288"/>
            <a:ext cx="4638260" cy="729095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946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97BE32-2432-40EE-98F6-3DDA92FFE00E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Classification – sigmoid function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B6F456-DDAF-4691-B4A4-7EBC6723E637}"/>
              </a:ext>
            </a:extLst>
          </p:cNvPr>
          <p:cNvSpPr/>
          <p:nvPr/>
        </p:nvSpPr>
        <p:spPr>
          <a:xfrm>
            <a:off x="6420670" y="789388"/>
            <a:ext cx="1804128" cy="552346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Classification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(sigmoid)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6A842A-4E0F-4B23-A451-8ED2B4FDA634}"/>
              </a:ext>
            </a:extLst>
          </p:cNvPr>
          <p:cNvSpPr/>
          <p:nvPr/>
        </p:nvSpPr>
        <p:spPr>
          <a:xfrm>
            <a:off x="3073350" y="789387"/>
            <a:ext cx="1804128" cy="552346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Regression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 err="1">
                <a:solidFill>
                  <a:schemeClr val="bg1"/>
                </a:solidFill>
              </a:rPr>
              <a:t>Wx+b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구름 7">
            <a:extLst>
              <a:ext uri="{FF2B5EF4-FFF2-40B4-BE49-F238E27FC236}">
                <a16:creationId xmlns:a16="http://schemas.microsoft.com/office/drawing/2014/main" id="{CA5FE305-869A-4D9C-B7D3-C354C17A47CB}"/>
              </a:ext>
            </a:extLst>
          </p:cNvPr>
          <p:cNvSpPr/>
          <p:nvPr/>
        </p:nvSpPr>
        <p:spPr>
          <a:xfrm>
            <a:off x="796501" y="755374"/>
            <a:ext cx="1106079" cy="670522"/>
          </a:xfrm>
          <a:prstGeom prst="cloud">
            <a:avLst/>
          </a:prstGeom>
          <a:solidFill>
            <a:srgbClr val="00B0F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(X, t)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구름 8">
            <a:extLst>
              <a:ext uri="{FF2B5EF4-FFF2-40B4-BE49-F238E27FC236}">
                <a16:creationId xmlns:a16="http://schemas.microsoft.com/office/drawing/2014/main" id="{260833DF-9CAD-495B-BBDB-8D002ED18767}"/>
              </a:ext>
            </a:extLst>
          </p:cNvPr>
          <p:cNvSpPr/>
          <p:nvPr/>
        </p:nvSpPr>
        <p:spPr>
          <a:xfrm>
            <a:off x="10160632" y="726087"/>
            <a:ext cx="1535998" cy="729095"/>
          </a:xfrm>
          <a:prstGeom prst="cloud">
            <a:avLst/>
          </a:prstGeom>
          <a:solidFill>
            <a:srgbClr val="00B0F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y</a:t>
            </a: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 or 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B4291336-7E62-4DBC-9608-6D5F93F2A986}"/>
              </a:ext>
            </a:extLst>
          </p:cNvPr>
          <p:cNvSpPr/>
          <p:nvPr/>
        </p:nvSpPr>
        <p:spPr>
          <a:xfrm rot="16200000">
            <a:off x="2310852" y="623493"/>
            <a:ext cx="316523" cy="934279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C354832D-E3B8-4B77-A5EB-C9EC84021D09}"/>
              </a:ext>
            </a:extLst>
          </p:cNvPr>
          <p:cNvSpPr/>
          <p:nvPr/>
        </p:nvSpPr>
        <p:spPr>
          <a:xfrm rot="16200000">
            <a:off x="5490658" y="452831"/>
            <a:ext cx="316523" cy="1225456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E74C599-BD4C-4DF0-AF37-208A7D0A977A}"/>
              </a:ext>
            </a:extLst>
          </p:cNvPr>
          <p:cNvSpPr/>
          <p:nvPr/>
        </p:nvSpPr>
        <p:spPr>
          <a:xfrm rot="16200000">
            <a:off x="9066359" y="236079"/>
            <a:ext cx="316523" cy="1709103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0D7007-AB08-412A-975F-81D2888D9DC1}"/>
              </a:ext>
            </a:extLst>
          </p:cNvPr>
          <p:cNvSpPr/>
          <p:nvPr/>
        </p:nvSpPr>
        <p:spPr>
          <a:xfrm>
            <a:off x="2691773" y="625659"/>
            <a:ext cx="7109104" cy="829523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A80E0-36EB-4AF8-BB9A-E5BDF42C29A5}"/>
              </a:ext>
            </a:extLst>
          </p:cNvPr>
          <p:cNvSpPr txBox="1"/>
          <p:nvPr/>
        </p:nvSpPr>
        <p:spPr>
          <a:xfrm>
            <a:off x="4924080" y="603739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/>
              <a:t>z = </a:t>
            </a:r>
            <a:r>
              <a:rPr lang="en-US" altLang="ko-KR" sz="1600" i="1" dirty="0" err="1"/>
              <a:t>Wx+b</a:t>
            </a:r>
            <a:endParaRPr lang="ko-KR" altLang="en-US" sz="16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881A2F-FFD9-4677-866E-96F8731170F8}"/>
              </a:ext>
            </a:extLst>
          </p:cNvPr>
          <p:cNvSpPr txBox="1"/>
          <p:nvPr/>
        </p:nvSpPr>
        <p:spPr>
          <a:xfrm>
            <a:off x="2324477" y="620110"/>
            <a:ext cx="280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/>
              <a:t>x</a:t>
            </a:r>
            <a:endParaRPr lang="ko-KR" altLang="en-US" sz="16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683E2F-5064-47E7-8DE0-D6F42AA4EA44}"/>
              </a:ext>
            </a:extLst>
          </p:cNvPr>
          <p:cNvSpPr txBox="1"/>
          <p:nvPr/>
        </p:nvSpPr>
        <p:spPr>
          <a:xfrm>
            <a:off x="8297950" y="620110"/>
            <a:ext cx="1535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/>
              <a:t>y = sigmoid(z)</a:t>
            </a:r>
            <a:endParaRPr lang="ko-KR" altLang="en-US" sz="1600" i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B4BD7F8-F578-4F14-BEF6-084FA0D3D03A}"/>
              </a:ext>
            </a:extLst>
          </p:cNvPr>
          <p:cNvSpPr/>
          <p:nvPr/>
        </p:nvSpPr>
        <p:spPr>
          <a:xfrm>
            <a:off x="2395201" y="1783813"/>
            <a:ext cx="7417907" cy="201598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400" dirty="0">
                <a:solidFill>
                  <a:schemeClr val="tx1"/>
                </a:solidFill>
              </a:rPr>
              <a:t>출력 값 </a:t>
            </a:r>
            <a:r>
              <a:rPr lang="en-US" altLang="ko-KR" sz="1400" dirty="0">
                <a:solidFill>
                  <a:schemeClr val="tx1"/>
                </a:solidFill>
              </a:rPr>
              <a:t>y 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</a:rPr>
              <a:t>1 </a:t>
            </a:r>
            <a:r>
              <a:rPr lang="ko-KR" altLang="en-US" sz="1400" dirty="0">
                <a:solidFill>
                  <a:schemeClr val="tx1"/>
                </a:solidFill>
              </a:rPr>
              <a:t>또는 </a:t>
            </a:r>
            <a:r>
              <a:rPr lang="en-US" altLang="ko-KR" sz="1400" dirty="0">
                <a:solidFill>
                  <a:schemeClr val="tx1"/>
                </a:solidFill>
              </a:rPr>
              <a:t>0 </a:t>
            </a:r>
            <a:r>
              <a:rPr lang="ko-KR" altLang="en-US" sz="1400" dirty="0">
                <a:solidFill>
                  <a:schemeClr val="tx1"/>
                </a:solidFill>
              </a:rPr>
              <a:t>만을 가져야만 하는 분류</a:t>
            </a:r>
            <a:r>
              <a:rPr lang="en-US" altLang="ko-KR" sz="1400" dirty="0">
                <a:solidFill>
                  <a:schemeClr val="tx1"/>
                </a:solidFill>
              </a:rPr>
              <a:t>(classification) </a:t>
            </a:r>
            <a:r>
              <a:rPr lang="ko-KR" altLang="en-US" sz="1400" dirty="0">
                <a:solidFill>
                  <a:schemeClr val="tx1"/>
                </a:solidFill>
              </a:rPr>
              <a:t>시스템에서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함수 값으로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0~1 </a:t>
            </a:r>
            <a:r>
              <a:rPr lang="ko-KR" altLang="en-US" sz="1400" dirty="0">
                <a:solidFill>
                  <a:schemeClr val="tx1"/>
                </a:solidFill>
              </a:rPr>
              <a:t>사이의 값을 가지는 </a:t>
            </a:r>
            <a:r>
              <a:rPr lang="en-US" altLang="ko-KR" sz="1400" dirty="0">
                <a:solidFill>
                  <a:schemeClr val="tx1"/>
                </a:solidFill>
              </a:rPr>
              <a:t>sigmoid </a:t>
            </a:r>
            <a:r>
              <a:rPr lang="ko-KR" altLang="en-US" sz="1400" dirty="0">
                <a:solidFill>
                  <a:schemeClr val="tx1"/>
                </a:solidFill>
              </a:rPr>
              <a:t>함수를 사용 할 수 있음</a:t>
            </a:r>
            <a:br>
              <a:rPr lang="en-US" altLang="ko-KR" sz="1400" dirty="0">
                <a:solidFill>
                  <a:schemeClr val="tx1"/>
                </a:solidFill>
              </a:rPr>
            </a:b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b="1" dirty="0">
                <a:solidFill>
                  <a:schemeClr val="tx1"/>
                </a:solidFill>
              </a:rPr>
              <a:t>⇒ </a:t>
            </a:r>
            <a:r>
              <a:rPr lang="ko-KR" altLang="en-US" sz="1400" dirty="0">
                <a:solidFill>
                  <a:schemeClr val="tx1"/>
                </a:solidFill>
              </a:rPr>
              <a:t>즉</a:t>
            </a:r>
            <a:r>
              <a:rPr lang="en-US" altLang="ko-KR" sz="1400" dirty="0">
                <a:solidFill>
                  <a:schemeClr val="tx1"/>
                </a:solidFill>
              </a:rPr>
              <a:t>, linear regression </a:t>
            </a:r>
            <a:r>
              <a:rPr lang="ko-KR" altLang="en-US" sz="1400" dirty="0">
                <a:solidFill>
                  <a:schemeClr val="tx1"/>
                </a:solidFill>
              </a:rPr>
              <a:t>출력 </a:t>
            </a:r>
            <a:r>
              <a:rPr lang="en-US" altLang="ko-KR" sz="1400" dirty="0" err="1">
                <a:solidFill>
                  <a:schemeClr val="tx1"/>
                </a:solidFill>
              </a:rPr>
              <a:t>Wx+b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가 어떤 값을 갖더라도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출력 함수로 </a:t>
            </a:r>
            <a:r>
              <a:rPr lang="en-US" altLang="ko-KR" sz="1400" dirty="0">
                <a:solidFill>
                  <a:schemeClr val="tx1"/>
                </a:solidFill>
              </a:rPr>
              <a:t>sigmoid </a:t>
            </a:r>
            <a:r>
              <a:rPr lang="ko-KR" altLang="en-US" sz="1400" dirty="0">
                <a:solidFill>
                  <a:schemeClr val="tx1"/>
                </a:solidFill>
              </a:rPr>
              <a:t>를 사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용해서 ① </a:t>
            </a:r>
            <a:r>
              <a:rPr lang="en-US" altLang="ko-KR" sz="1400" dirty="0">
                <a:solidFill>
                  <a:schemeClr val="tx1"/>
                </a:solidFill>
              </a:rPr>
              <a:t>sigmoid </a:t>
            </a:r>
            <a:r>
              <a:rPr lang="ko-KR" altLang="en-US" sz="1400" dirty="0">
                <a:solidFill>
                  <a:schemeClr val="tx1"/>
                </a:solidFill>
              </a:rPr>
              <a:t>계산 값이 </a:t>
            </a:r>
            <a:r>
              <a:rPr lang="en-US" altLang="ko-KR" sz="1400" dirty="0">
                <a:solidFill>
                  <a:schemeClr val="tx1"/>
                </a:solidFill>
              </a:rPr>
              <a:t>0.5</a:t>
            </a:r>
            <a:r>
              <a:rPr lang="ko-KR" altLang="en-US" sz="1400" dirty="0">
                <a:solidFill>
                  <a:schemeClr val="tx1"/>
                </a:solidFill>
              </a:rPr>
              <a:t>보다 크면 결과로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이 나올 확률이 높다는 것이기 때문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에 출력 </a:t>
            </a:r>
            <a:r>
              <a:rPr lang="en-US" altLang="ko-KR" sz="1400" dirty="0">
                <a:solidFill>
                  <a:schemeClr val="tx1"/>
                </a:solidFill>
              </a:rPr>
              <a:t>y 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</a:rPr>
              <a:t>1 </a:t>
            </a:r>
            <a:r>
              <a:rPr lang="ko-KR" altLang="en-US" sz="1400" dirty="0">
                <a:solidFill>
                  <a:schemeClr val="tx1"/>
                </a:solidFill>
              </a:rPr>
              <a:t>을 정의하고 ② </a:t>
            </a:r>
            <a:r>
              <a:rPr lang="en-US" altLang="ko-KR" sz="1400" dirty="0">
                <a:solidFill>
                  <a:schemeClr val="tx1"/>
                </a:solidFill>
              </a:rPr>
              <a:t>sigmoid </a:t>
            </a:r>
            <a:r>
              <a:rPr lang="ko-KR" altLang="en-US" sz="1400" dirty="0">
                <a:solidFill>
                  <a:schemeClr val="tx1"/>
                </a:solidFill>
              </a:rPr>
              <a:t>계산 값이 </a:t>
            </a:r>
            <a:r>
              <a:rPr lang="en-US" altLang="ko-KR" sz="1400" dirty="0">
                <a:solidFill>
                  <a:schemeClr val="tx1"/>
                </a:solidFill>
              </a:rPr>
              <a:t>0.5 </a:t>
            </a:r>
            <a:r>
              <a:rPr lang="ko-KR" altLang="en-US" sz="1400" dirty="0">
                <a:solidFill>
                  <a:schemeClr val="tx1"/>
                </a:solidFill>
              </a:rPr>
              <a:t>미만이면 결과로 </a:t>
            </a:r>
            <a:r>
              <a:rPr lang="en-US" altLang="ko-KR" sz="1400" dirty="0">
                <a:solidFill>
                  <a:schemeClr val="tx1"/>
                </a:solidFill>
              </a:rPr>
              <a:t>0</a:t>
            </a:r>
            <a:r>
              <a:rPr lang="ko-KR" altLang="en-US" sz="1400" dirty="0">
                <a:solidFill>
                  <a:schemeClr val="tx1"/>
                </a:solidFill>
              </a:rPr>
              <a:t> 이 나올 확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 err="1">
                <a:solidFill>
                  <a:schemeClr val="tx1"/>
                </a:solidFill>
              </a:rPr>
              <a:t>률이</a:t>
            </a:r>
            <a:r>
              <a:rPr lang="ko-KR" altLang="en-US" sz="1400" dirty="0">
                <a:solidFill>
                  <a:schemeClr val="tx1"/>
                </a:solidFill>
              </a:rPr>
              <a:t> 높다는 것이므로 출력 값 </a:t>
            </a:r>
            <a:r>
              <a:rPr lang="en-US" altLang="ko-KR" sz="1400" dirty="0">
                <a:solidFill>
                  <a:schemeClr val="tx1"/>
                </a:solidFill>
              </a:rPr>
              <a:t>y</a:t>
            </a:r>
            <a:r>
              <a:rPr lang="ko-KR" altLang="en-US" sz="1400" dirty="0">
                <a:solidFill>
                  <a:schemeClr val="tx1"/>
                </a:solidFill>
              </a:rPr>
              <a:t>는 </a:t>
            </a:r>
            <a:r>
              <a:rPr lang="en-US" altLang="ko-KR" sz="1400" dirty="0">
                <a:solidFill>
                  <a:schemeClr val="tx1"/>
                </a:solidFill>
              </a:rPr>
              <a:t>0 </a:t>
            </a:r>
            <a:r>
              <a:rPr lang="ko-KR" altLang="en-US" sz="1400" dirty="0">
                <a:solidFill>
                  <a:schemeClr val="tx1"/>
                </a:solidFill>
              </a:rPr>
              <a:t>정의하여 </a:t>
            </a:r>
            <a:r>
              <a:rPr lang="en-US" altLang="ko-KR" sz="1400" dirty="0">
                <a:solidFill>
                  <a:schemeClr val="tx1"/>
                </a:solidFill>
              </a:rPr>
              <a:t>classification </a:t>
            </a:r>
            <a:r>
              <a:rPr lang="ko-KR" altLang="en-US" sz="1400" dirty="0">
                <a:solidFill>
                  <a:schemeClr val="tx1"/>
                </a:solidFill>
              </a:rPr>
              <a:t>시스템을 구현할 수 있음</a:t>
            </a:r>
            <a:br>
              <a:rPr lang="en-US" altLang="ko-KR" sz="1400" dirty="0">
                <a:solidFill>
                  <a:schemeClr val="tx1"/>
                </a:solidFill>
              </a:rPr>
            </a:b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b="1" dirty="0">
                <a:solidFill>
                  <a:schemeClr val="tx1"/>
                </a:solidFill>
              </a:rPr>
              <a:t>※ </a:t>
            </a:r>
            <a:r>
              <a:rPr lang="en-US" altLang="ko-KR" sz="1400" dirty="0">
                <a:solidFill>
                  <a:schemeClr val="tx1"/>
                </a:solidFill>
              </a:rPr>
              <a:t>sigmoid </a:t>
            </a:r>
            <a:r>
              <a:rPr lang="ko-KR" altLang="en-US" sz="1400" dirty="0">
                <a:solidFill>
                  <a:schemeClr val="tx1"/>
                </a:solidFill>
              </a:rPr>
              <a:t>함수의 실제 계산 값 </a:t>
            </a:r>
            <a:r>
              <a:rPr lang="en-US" altLang="ko-KR" sz="1400" dirty="0">
                <a:solidFill>
                  <a:schemeClr val="tx1"/>
                </a:solidFill>
              </a:rPr>
              <a:t>sigmoid(z)</a:t>
            </a:r>
            <a:r>
              <a:rPr lang="ko-KR" altLang="en-US" sz="1400" dirty="0">
                <a:solidFill>
                  <a:schemeClr val="tx1"/>
                </a:solidFill>
              </a:rPr>
              <a:t>는 결과가 나타날 확률을 의미함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400" b="1" dirty="0">
              <a:solidFill>
                <a:schemeClr val="tx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8B5BDE-9DCF-494C-BC1E-9533703C5308}"/>
              </a:ext>
            </a:extLst>
          </p:cNvPr>
          <p:cNvGrpSpPr/>
          <p:nvPr/>
        </p:nvGrpSpPr>
        <p:grpSpPr>
          <a:xfrm>
            <a:off x="2302204" y="4150791"/>
            <a:ext cx="2012179" cy="772398"/>
            <a:chOff x="1055699" y="4607985"/>
            <a:chExt cx="2012179" cy="7723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B3F6A7-AE31-494F-845A-A3D82B084FA3}"/>
                    </a:ext>
                  </a:extLst>
                </p:cNvPr>
                <p:cNvSpPr txBox="1"/>
                <p:nvPr/>
              </p:nvSpPr>
              <p:spPr>
                <a:xfrm>
                  <a:off x="1127296" y="4697682"/>
                  <a:ext cx="1848968" cy="5302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Wx</m:t>
                                </m:r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0CB3F6A7-AE31-494F-845A-A3D82B084F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296" y="4697682"/>
                  <a:ext cx="1848968" cy="5302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EECF7A6-57A0-46BB-A8B8-90FD4A6472E6}"/>
                </a:ext>
              </a:extLst>
            </p:cNvPr>
            <p:cNvSpPr/>
            <p:nvPr/>
          </p:nvSpPr>
          <p:spPr>
            <a:xfrm>
              <a:off x="1055699" y="4607985"/>
              <a:ext cx="2012179" cy="772398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6E77D35-1181-4898-9956-EB44DBAFF663}"/>
              </a:ext>
            </a:extLst>
          </p:cNvPr>
          <p:cNvGrpSpPr/>
          <p:nvPr/>
        </p:nvGrpSpPr>
        <p:grpSpPr>
          <a:xfrm>
            <a:off x="1960247" y="5459943"/>
            <a:ext cx="2676076" cy="772398"/>
            <a:chOff x="955020" y="5729612"/>
            <a:chExt cx="2676076" cy="772398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50FA7D4-180B-4776-8D59-A1B862B16B0A}"/>
                </a:ext>
              </a:extLst>
            </p:cNvPr>
            <p:cNvGrpSpPr/>
            <p:nvPr/>
          </p:nvGrpSpPr>
          <p:grpSpPr>
            <a:xfrm>
              <a:off x="964085" y="5729612"/>
              <a:ext cx="2667011" cy="772398"/>
              <a:chOff x="1055699" y="4607985"/>
              <a:chExt cx="3356124" cy="7723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5B3C334-E024-4A6E-8388-9A02277189D1}"/>
                      </a:ext>
                    </a:extLst>
                  </p:cNvPr>
                  <p:cNvSpPr txBox="1"/>
                  <p:nvPr/>
                </p:nvSpPr>
                <p:spPr>
                  <a:xfrm>
                    <a:off x="1147313" y="4901204"/>
                    <a:ext cx="2581412" cy="39260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altLang="ko-KR" sz="1400" dirty="0"/>
                      <a:t>y = sigmoid(z) = σ(z) </a:t>
                    </a:r>
                    <a14:m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</m:den>
                        </m:f>
                      </m:oMath>
                    </a14:m>
                    <a:endParaRPr lang="ko-KR" altLang="en-US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5B3C334-E024-4A6E-8388-9A02277189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7313" y="4901204"/>
                    <a:ext cx="2581412" cy="39260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5357" r="-26488" b="-1406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C75CB49-CDAA-452B-977A-EC6A4BEE0E59}"/>
                  </a:ext>
                </a:extLst>
              </p:cNvPr>
              <p:cNvSpPr/>
              <p:nvPr/>
            </p:nvSpPr>
            <p:spPr>
              <a:xfrm>
                <a:off x="1055699" y="4607985"/>
                <a:ext cx="3356124" cy="77239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D13D5A1-D707-4132-8D89-E3E425C6A029}"/>
                </a:ext>
              </a:extLst>
            </p:cNvPr>
            <p:cNvSpPr txBox="1"/>
            <p:nvPr/>
          </p:nvSpPr>
          <p:spPr>
            <a:xfrm>
              <a:off x="955020" y="5811078"/>
              <a:ext cx="1130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z = </a:t>
              </a:r>
              <a:r>
                <a:rPr lang="en-US" altLang="ko-KR" sz="1400" dirty="0" err="1"/>
                <a:t>Wx</a:t>
              </a:r>
              <a:r>
                <a:rPr lang="en-US" altLang="ko-KR" sz="1400" dirty="0"/>
                <a:t> + b</a:t>
              </a:r>
              <a:endParaRPr lang="ko-KR" altLang="en-US" sz="14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0008BD7-1766-481C-831A-83857E58A0AE}"/>
              </a:ext>
            </a:extLst>
          </p:cNvPr>
          <p:cNvSpPr txBox="1"/>
          <p:nvPr/>
        </p:nvSpPr>
        <p:spPr>
          <a:xfrm>
            <a:off x="3038969" y="50008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또는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3231CDC-E345-4BDF-98A8-0A8E9B78A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786" y="4096561"/>
            <a:ext cx="4081086" cy="217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402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5EEC4-8530-4D39-B67B-96BDF589D09B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Classification – </a:t>
            </a:r>
            <a:r>
              <a:rPr lang="ko-KR" altLang="en-US" sz="2400" dirty="0">
                <a:solidFill>
                  <a:srgbClr val="7030A0"/>
                </a:solidFill>
              </a:rPr>
              <a:t>손실함수</a:t>
            </a:r>
            <a:r>
              <a:rPr lang="en-US" altLang="ko-KR" sz="2400" dirty="0">
                <a:solidFill>
                  <a:srgbClr val="7030A0"/>
                </a:solidFill>
              </a:rPr>
              <a:t>(loss function), W, b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CA7B741-CA10-498F-B47C-069233BC47C2}"/>
              </a:ext>
            </a:extLst>
          </p:cNvPr>
          <p:cNvSpPr/>
          <p:nvPr/>
        </p:nvSpPr>
        <p:spPr>
          <a:xfrm>
            <a:off x="5975828" y="789388"/>
            <a:ext cx="1804128" cy="552346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Classification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(sigmoid)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899B70-9588-4FA4-8DDD-418E0C5B8124}"/>
              </a:ext>
            </a:extLst>
          </p:cNvPr>
          <p:cNvSpPr/>
          <p:nvPr/>
        </p:nvSpPr>
        <p:spPr>
          <a:xfrm>
            <a:off x="2628508" y="789387"/>
            <a:ext cx="1804128" cy="552346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Regression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 err="1">
                <a:solidFill>
                  <a:schemeClr val="bg1"/>
                </a:solidFill>
              </a:rPr>
              <a:t>Wx+b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구름 6">
            <a:extLst>
              <a:ext uri="{FF2B5EF4-FFF2-40B4-BE49-F238E27FC236}">
                <a16:creationId xmlns:a16="http://schemas.microsoft.com/office/drawing/2014/main" id="{4AA5A014-2F1C-425B-80E8-6737D8283AF5}"/>
              </a:ext>
            </a:extLst>
          </p:cNvPr>
          <p:cNvSpPr/>
          <p:nvPr/>
        </p:nvSpPr>
        <p:spPr>
          <a:xfrm>
            <a:off x="351659" y="755374"/>
            <a:ext cx="1106079" cy="670522"/>
          </a:xfrm>
          <a:prstGeom prst="cloud">
            <a:avLst/>
          </a:prstGeom>
          <a:solidFill>
            <a:srgbClr val="00B0F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(X, t)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구름 7">
            <a:extLst>
              <a:ext uri="{FF2B5EF4-FFF2-40B4-BE49-F238E27FC236}">
                <a16:creationId xmlns:a16="http://schemas.microsoft.com/office/drawing/2014/main" id="{F17C53E3-DFFE-4A91-A27F-15008F9E2437}"/>
              </a:ext>
            </a:extLst>
          </p:cNvPr>
          <p:cNvSpPr/>
          <p:nvPr/>
        </p:nvSpPr>
        <p:spPr>
          <a:xfrm>
            <a:off x="9715790" y="726087"/>
            <a:ext cx="1535998" cy="729095"/>
          </a:xfrm>
          <a:prstGeom prst="cloud">
            <a:avLst/>
          </a:prstGeom>
          <a:solidFill>
            <a:srgbClr val="00B0F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y</a:t>
            </a:r>
          </a:p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 or 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AE33B2C-76E1-4418-B441-E719389FE7FC}"/>
              </a:ext>
            </a:extLst>
          </p:cNvPr>
          <p:cNvSpPr/>
          <p:nvPr/>
        </p:nvSpPr>
        <p:spPr>
          <a:xfrm rot="16200000">
            <a:off x="1866010" y="623493"/>
            <a:ext cx="316523" cy="934279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4B877E5C-AC03-417C-96B3-CBD15283D3D9}"/>
              </a:ext>
            </a:extLst>
          </p:cNvPr>
          <p:cNvSpPr/>
          <p:nvPr/>
        </p:nvSpPr>
        <p:spPr>
          <a:xfrm rot="16200000">
            <a:off x="5045816" y="452831"/>
            <a:ext cx="316523" cy="1225456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512BFC6F-8719-4C35-A003-74A6C52C6355}"/>
              </a:ext>
            </a:extLst>
          </p:cNvPr>
          <p:cNvSpPr/>
          <p:nvPr/>
        </p:nvSpPr>
        <p:spPr>
          <a:xfrm rot="16200000">
            <a:off x="8621517" y="236079"/>
            <a:ext cx="316523" cy="1709103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950F5F3-7435-4396-AD0F-D63357498800}"/>
              </a:ext>
            </a:extLst>
          </p:cNvPr>
          <p:cNvSpPr/>
          <p:nvPr/>
        </p:nvSpPr>
        <p:spPr>
          <a:xfrm>
            <a:off x="2246931" y="625659"/>
            <a:ext cx="7109104" cy="829523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AAFC47-B515-4E3E-BF71-882046FFF75A}"/>
              </a:ext>
            </a:extLst>
          </p:cNvPr>
          <p:cNvSpPr txBox="1"/>
          <p:nvPr/>
        </p:nvSpPr>
        <p:spPr>
          <a:xfrm>
            <a:off x="4479238" y="603739"/>
            <a:ext cx="11272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/>
              <a:t>z = </a:t>
            </a:r>
            <a:r>
              <a:rPr lang="en-US" altLang="ko-KR" sz="1600" i="1" dirty="0" err="1"/>
              <a:t>Wx+b</a:t>
            </a:r>
            <a:endParaRPr lang="ko-KR" altLang="en-US" sz="16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26E24B-F7D1-49F5-B4DB-1A7A4E5075A2}"/>
              </a:ext>
            </a:extLst>
          </p:cNvPr>
          <p:cNvSpPr txBox="1"/>
          <p:nvPr/>
        </p:nvSpPr>
        <p:spPr>
          <a:xfrm>
            <a:off x="1879635" y="620110"/>
            <a:ext cx="280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/>
              <a:t>x</a:t>
            </a:r>
            <a:endParaRPr lang="ko-KR" altLang="en-US" sz="16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2EB46-A076-48A5-B7BE-FFBADC041A00}"/>
              </a:ext>
            </a:extLst>
          </p:cNvPr>
          <p:cNvSpPr txBox="1"/>
          <p:nvPr/>
        </p:nvSpPr>
        <p:spPr>
          <a:xfrm>
            <a:off x="7853108" y="620110"/>
            <a:ext cx="1535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i="1" dirty="0"/>
              <a:t>y = sigmoid(z)</a:t>
            </a:r>
            <a:endParaRPr lang="ko-KR" altLang="en-US" sz="16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33005F-9842-421A-8A27-8FE91BB7628F}"/>
              </a:ext>
            </a:extLst>
          </p:cNvPr>
          <p:cNvSpPr txBox="1"/>
          <p:nvPr/>
        </p:nvSpPr>
        <p:spPr>
          <a:xfrm>
            <a:off x="351659" y="1994452"/>
            <a:ext cx="9201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분류시스템</a:t>
            </a:r>
            <a:r>
              <a:rPr lang="en-US" altLang="ko-KR" dirty="0"/>
              <a:t>(classification) </a:t>
            </a:r>
            <a:r>
              <a:rPr lang="ko-KR" altLang="en-US" dirty="0"/>
              <a:t>최종 출력 값 </a:t>
            </a:r>
            <a:r>
              <a:rPr lang="en-US" altLang="ko-KR" dirty="0"/>
              <a:t>y </a:t>
            </a:r>
            <a:r>
              <a:rPr lang="ko-KR" altLang="en-US" dirty="0"/>
              <a:t>는 </a:t>
            </a:r>
            <a:r>
              <a:rPr lang="en-US" altLang="ko-KR" dirty="0"/>
              <a:t>sigmoid </a:t>
            </a:r>
            <a:r>
              <a:rPr lang="ko-KR" altLang="en-US" dirty="0"/>
              <a:t>함수에 의해 논리적으로 </a:t>
            </a:r>
            <a:r>
              <a:rPr lang="en-US" altLang="ko-KR" dirty="0"/>
              <a:t>1 </a:t>
            </a:r>
            <a:r>
              <a:rPr lang="ko-KR" altLang="en-US" dirty="0"/>
              <a:t>또는</a:t>
            </a:r>
            <a:br>
              <a:rPr lang="en-US" altLang="ko-KR" dirty="0"/>
            </a:br>
            <a:r>
              <a:rPr lang="en-US" altLang="ko-KR" dirty="0"/>
              <a:t>0 </a:t>
            </a:r>
            <a:r>
              <a:rPr lang="ko-KR" altLang="en-US" dirty="0"/>
              <a:t>값을 가지기 때문에</a:t>
            </a:r>
            <a:r>
              <a:rPr lang="en-US" altLang="ko-KR" dirty="0"/>
              <a:t>, </a:t>
            </a:r>
            <a:r>
              <a:rPr lang="ko-KR" altLang="en-US" dirty="0"/>
              <a:t>연속 값을 갖는 선형회귀 때와는 다른 손실함수 필요함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1B1956-1A85-4BB5-B60D-46CDECE4EDB9}"/>
              </a:ext>
            </a:extLst>
          </p:cNvPr>
          <p:cNvSpPr/>
          <p:nvPr/>
        </p:nvSpPr>
        <p:spPr>
          <a:xfrm>
            <a:off x="1877330" y="2971251"/>
            <a:ext cx="8467338" cy="338509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F07DD11-CF96-4FC0-A42D-786BA467707F}"/>
              </a:ext>
            </a:extLst>
          </p:cNvPr>
          <p:cNvGrpSpPr/>
          <p:nvPr/>
        </p:nvGrpSpPr>
        <p:grpSpPr>
          <a:xfrm>
            <a:off x="4198643" y="3258976"/>
            <a:ext cx="3491547" cy="1455426"/>
            <a:chOff x="3737478" y="3209339"/>
            <a:chExt cx="3491547" cy="14554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AE568E4-CEF8-4DB9-9B89-1D1007D0EB0B}"/>
                    </a:ext>
                  </a:extLst>
                </p:cNvPr>
                <p:cNvSpPr txBox="1"/>
                <p:nvPr/>
              </p:nvSpPr>
              <p:spPr>
                <a:xfrm>
                  <a:off x="3877119" y="3209339"/>
                  <a:ext cx="3212266" cy="53021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−(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Wx</m:t>
                                </m:r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den>
                        </m:f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 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𝑜𝑟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AE568E4-CEF8-4DB9-9B89-1D1007D0EB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7119" y="3209339"/>
                  <a:ext cx="3212266" cy="5302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84D72CF-4CDD-423E-832D-3643E6A02BAD}"/>
                </a:ext>
              </a:extLst>
            </p:cNvPr>
            <p:cNvSpPr/>
            <p:nvPr/>
          </p:nvSpPr>
          <p:spPr>
            <a:xfrm>
              <a:off x="3737478" y="3209339"/>
              <a:ext cx="3491545" cy="145542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764A076-1B28-4EFC-9E27-2478E321D387}"/>
                    </a:ext>
                  </a:extLst>
                </p:cNvPr>
                <p:cNvSpPr txBox="1"/>
                <p:nvPr/>
              </p:nvSpPr>
              <p:spPr>
                <a:xfrm>
                  <a:off x="3737479" y="3977637"/>
                  <a:ext cx="3491546" cy="58817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sz="14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400" i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sSub>
                              <m:sSubPr>
                                <m:ctrlPr>
                                  <a:rPr lang="en-US" altLang="ko-KR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4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4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altLang="ko-KR" sz="14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4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4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d>
                              <m:dPr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400" b="0" i="0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400" b="0" i="0" smtClean="0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40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}</m:t>
                            </m:r>
                            <m:r>
                              <a:rPr lang="en-US" altLang="ko-KR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764A076-1B28-4EFC-9E27-2478E321D3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479" y="3977637"/>
                  <a:ext cx="3491546" cy="58817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DC87E8B-E66F-4316-A3A4-0A722E6FF9AA}"/>
                  </a:ext>
                </a:extLst>
              </p:cNvPr>
              <p:cNvSpPr/>
              <p:nvPr/>
            </p:nvSpPr>
            <p:spPr>
              <a:xfrm>
                <a:off x="2620670" y="5278560"/>
                <a:ext cx="2209961" cy="57341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DC87E8B-E66F-4316-A3A4-0A722E6FF9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670" y="5278560"/>
                <a:ext cx="2209961" cy="5734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99C5BAE-6931-4084-B48A-C7743A8CDD2B}"/>
                  </a:ext>
                </a:extLst>
              </p:cNvPr>
              <p:cNvSpPr/>
              <p:nvPr/>
            </p:nvSpPr>
            <p:spPr>
              <a:xfrm>
                <a:off x="7690188" y="5280823"/>
                <a:ext cx="2212312" cy="57341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99C5BAE-6931-4084-B48A-C7743A8CDD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188" y="5280823"/>
                <a:ext cx="2212312" cy="5734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01CAFC8-E52D-44D3-A361-C1B6DC9E5AC5}"/>
              </a:ext>
            </a:extLst>
          </p:cNvPr>
          <p:cNvSpPr txBox="1"/>
          <p:nvPr/>
        </p:nvSpPr>
        <p:spPr>
          <a:xfrm>
            <a:off x="2404124" y="4038561"/>
            <a:ext cx="140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손실함수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</a:rPr>
              <a:t>(cross-entropy)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785DB4-BD8A-41EC-86B1-D8A8239F47F1}"/>
                  </a:ext>
                </a:extLst>
              </p:cNvPr>
              <p:cNvSpPr txBox="1"/>
              <p:nvPr/>
            </p:nvSpPr>
            <p:spPr>
              <a:xfrm>
                <a:off x="2564744" y="5997621"/>
                <a:ext cx="735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/>
                  <a:t>※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ko-KR" altLang="en-US" sz="1400" dirty="0"/>
                  <a:t>는 </a:t>
                </a:r>
                <a:r>
                  <a:rPr lang="ko-KR" altLang="en-US" sz="1400" dirty="0" err="1"/>
                  <a:t>학습율</a:t>
                </a:r>
                <a:r>
                  <a:rPr lang="en-US" altLang="ko-KR" sz="1400" dirty="0"/>
                  <a:t>(learning rate) </a:t>
                </a:r>
                <a:r>
                  <a:rPr lang="ko-KR" altLang="en-US" sz="1400" dirty="0"/>
                  <a:t>이라고 부르며</a:t>
                </a:r>
                <a:r>
                  <a:rPr lang="en-US" altLang="ko-KR" sz="1400" dirty="0"/>
                  <a:t>, W </a:t>
                </a:r>
                <a:r>
                  <a:rPr lang="ko-KR" altLang="en-US" sz="1400" dirty="0"/>
                  <a:t>값의 감소 또는 증가 되는 비율을 나타냄</a:t>
                </a:r>
                <a:r>
                  <a:rPr lang="en-US" altLang="ko-KR" b="1" dirty="0"/>
                  <a:t> </a:t>
                </a:r>
                <a:endParaRPr lang="ko-KR" altLang="en-US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5785DB4-BD8A-41EC-86B1-D8A8239F4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744" y="5997621"/>
                <a:ext cx="7351051" cy="369332"/>
              </a:xfrm>
              <a:prstGeom prst="rect">
                <a:avLst/>
              </a:prstGeom>
              <a:blipFill>
                <a:blip r:embed="rId6"/>
                <a:stretch>
                  <a:fillRect l="-249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0AF6A968-DE8C-45D7-B639-3F4F6362EA45}"/>
              </a:ext>
            </a:extLst>
          </p:cNvPr>
          <p:cNvSpPr/>
          <p:nvPr/>
        </p:nvSpPr>
        <p:spPr>
          <a:xfrm rot="2228231">
            <a:off x="4462754" y="4770606"/>
            <a:ext cx="316523" cy="518670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619415C1-8132-49BA-AC6C-AA915F7FCF39}"/>
              </a:ext>
            </a:extLst>
          </p:cNvPr>
          <p:cNvSpPr/>
          <p:nvPr/>
        </p:nvSpPr>
        <p:spPr>
          <a:xfrm rot="19064370">
            <a:off x="7290806" y="4752861"/>
            <a:ext cx="316523" cy="518670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8A5BDFE-5CF4-43B6-93D9-1319BCCB0C8A}"/>
              </a:ext>
            </a:extLst>
          </p:cNvPr>
          <p:cNvSpPr txBox="1"/>
          <p:nvPr/>
        </p:nvSpPr>
        <p:spPr>
          <a:xfrm>
            <a:off x="1969312" y="4832519"/>
            <a:ext cx="2526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손실함수 </a:t>
            </a:r>
            <a:r>
              <a:rPr lang="en-US" altLang="ko-KR" sz="1200" dirty="0"/>
              <a:t>E(</a:t>
            </a:r>
            <a:r>
              <a:rPr lang="en-US" altLang="ko-KR" sz="1200" dirty="0" err="1"/>
              <a:t>W,b</a:t>
            </a:r>
            <a:r>
              <a:rPr lang="en-US" altLang="ko-KR" sz="1200" dirty="0"/>
              <a:t>) </a:t>
            </a:r>
            <a:r>
              <a:rPr lang="ko-KR" altLang="en-US" sz="1200" dirty="0"/>
              <a:t>최소값을 갖는 </a:t>
            </a:r>
            <a:r>
              <a:rPr lang="en-US" altLang="ko-KR" sz="1200" dirty="0"/>
              <a:t>W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0CD32E-E796-45F7-8582-FD821981C632}"/>
              </a:ext>
            </a:extLst>
          </p:cNvPr>
          <p:cNvSpPr txBox="1"/>
          <p:nvPr/>
        </p:nvSpPr>
        <p:spPr>
          <a:xfrm>
            <a:off x="7615642" y="4832519"/>
            <a:ext cx="2472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손실함수 </a:t>
            </a:r>
            <a:r>
              <a:rPr lang="en-US" altLang="ko-KR" sz="1200" dirty="0"/>
              <a:t>E(</a:t>
            </a:r>
            <a:r>
              <a:rPr lang="en-US" altLang="ko-KR" sz="1200" dirty="0" err="1"/>
              <a:t>W,b</a:t>
            </a:r>
            <a:r>
              <a:rPr lang="en-US" altLang="ko-KR" sz="1200" dirty="0"/>
              <a:t>) </a:t>
            </a:r>
            <a:r>
              <a:rPr lang="ko-KR" altLang="en-US" sz="1200" dirty="0"/>
              <a:t>최소값을 갖는 </a:t>
            </a:r>
            <a:r>
              <a:rPr lang="en-US" altLang="ko-KR" sz="1200" dirty="0"/>
              <a:t>b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6095949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E96799-CC44-441E-A7FE-3B744D9C81B8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[</a:t>
            </a:r>
            <a:r>
              <a:rPr lang="ko-KR" altLang="en-US" sz="2400" dirty="0">
                <a:solidFill>
                  <a:srgbClr val="7030A0"/>
                </a:solidFill>
              </a:rPr>
              <a:t>참고</a:t>
            </a:r>
            <a:r>
              <a:rPr lang="en-US" altLang="ko-KR" sz="2400" dirty="0">
                <a:solidFill>
                  <a:srgbClr val="7030A0"/>
                </a:solidFill>
              </a:rPr>
              <a:t>] </a:t>
            </a:r>
            <a:r>
              <a:rPr lang="ko-KR" altLang="en-US" sz="2400" dirty="0">
                <a:solidFill>
                  <a:srgbClr val="7030A0"/>
                </a:solidFill>
              </a:rPr>
              <a:t>손실함수</a:t>
            </a:r>
            <a:r>
              <a:rPr lang="en-US" altLang="ko-KR" sz="2400" dirty="0">
                <a:solidFill>
                  <a:srgbClr val="7030A0"/>
                </a:solidFill>
              </a:rPr>
              <a:t>(loss function), cross – entropy </a:t>
            </a:r>
            <a:r>
              <a:rPr lang="ko-KR" altLang="en-US" sz="2400" dirty="0">
                <a:solidFill>
                  <a:srgbClr val="7030A0"/>
                </a:solidFill>
              </a:rPr>
              <a:t>유도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E22701-5EC6-44AD-BC75-481620B73A3E}"/>
              </a:ext>
            </a:extLst>
          </p:cNvPr>
          <p:cNvSpPr txBox="1"/>
          <p:nvPr/>
        </p:nvSpPr>
        <p:spPr>
          <a:xfrm>
            <a:off x="424070" y="675861"/>
            <a:ext cx="9363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FF0000"/>
                </a:solidFill>
              </a:rPr>
              <a:t>classification </a:t>
            </a:r>
            <a:r>
              <a:rPr lang="ko-KR" altLang="en-US" dirty="0">
                <a:solidFill>
                  <a:srgbClr val="FF0000"/>
                </a:solidFill>
              </a:rPr>
              <a:t>최종 출력 값 </a:t>
            </a:r>
            <a:r>
              <a:rPr lang="en-US" altLang="ko-KR" dirty="0">
                <a:solidFill>
                  <a:srgbClr val="FF0000"/>
                </a:solidFill>
              </a:rPr>
              <a:t>y </a:t>
            </a:r>
            <a:r>
              <a:rPr lang="ko-KR" altLang="en-US" dirty="0">
                <a:solidFill>
                  <a:srgbClr val="FF0000"/>
                </a:solidFill>
              </a:rPr>
              <a:t>는 </a:t>
            </a:r>
            <a:r>
              <a:rPr lang="en-US" altLang="ko-KR" dirty="0">
                <a:solidFill>
                  <a:srgbClr val="FF0000"/>
                </a:solidFill>
              </a:rPr>
              <a:t>sigmoid </a:t>
            </a:r>
            <a:r>
              <a:rPr lang="ko-KR" altLang="en-US" dirty="0">
                <a:solidFill>
                  <a:srgbClr val="FF0000"/>
                </a:solidFill>
              </a:rPr>
              <a:t>함수 </a:t>
            </a:r>
            <a:r>
              <a:rPr lang="ko-KR" altLang="en-US" dirty="0"/>
              <a:t>에 의해 </a:t>
            </a:r>
            <a:r>
              <a:rPr lang="en-US" altLang="ko-KR" dirty="0"/>
              <a:t>0~1 </a:t>
            </a:r>
            <a:r>
              <a:rPr lang="ko-KR" altLang="en-US" dirty="0"/>
              <a:t>사이의 값을 갖는 확률적인</a:t>
            </a:r>
            <a:br>
              <a:rPr lang="en-US" altLang="ko-KR" dirty="0"/>
            </a:br>
            <a:r>
              <a:rPr lang="ko-KR" altLang="en-US" dirty="0"/>
              <a:t>분류 모델이므로</a:t>
            </a:r>
            <a:r>
              <a:rPr lang="en-US" altLang="ko-KR" dirty="0"/>
              <a:t>, </a:t>
            </a:r>
            <a:r>
              <a:rPr lang="ko-KR" altLang="en-US" dirty="0"/>
              <a:t>다음과 같이 확률변수 </a:t>
            </a:r>
            <a:r>
              <a:rPr lang="en-US" altLang="ko-KR" dirty="0"/>
              <a:t>C </a:t>
            </a:r>
            <a:r>
              <a:rPr lang="ko-KR" altLang="en-US" dirty="0"/>
              <a:t>를 이용해 출력 값을 나타낼 수 있음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4F3E8E8-4FD6-444C-8E9C-3D3D72B5457A}"/>
              </a:ext>
            </a:extLst>
          </p:cNvPr>
          <p:cNvGrpSpPr/>
          <p:nvPr/>
        </p:nvGrpSpPr>
        <p:grpSpPr>
          <a:xfrm>
            <a:off x="2218615" y="1321600"/>
            <a:ext cx="7770381" cy="4918775"/>
            <a:chOff x="1032372" y="1321600"/>
            <a:chExt cx="7770381" cy="491877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C84FA87-8312-46E5-B851-AC002B8DE021}"/>
                </a:ext>
              </a:extLst>
            </p:cNvPr>
            <p:cNvSpPr/>
            <p:nvPr/>
          </p:nvSpPr>
          <p:spPr>
            <a:xfrm>
              <a:off x="1036383" y="1335454"/>
              <a:ext cx="7766370" cy="317553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>
                  <a:solidFill>
                    <a:schemeClr val="tx1"/>
                  </a:solidFill>
                </a:rPr>
                <a:t>                     수식                                             </a:t>
              </a:r>
              <a:r>
                <a:rPr lang="ko-KR" altLang="en-US" sz="1600" b="1" dirty="0" err="1">
                  <a:solidFill>
                    <a:schemeClr val="tx1"/>
                  </a:solidFill>
                </a:rPr>
                <a:t>수식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 설명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1B3E37E-98CE-477E-9BD1-ADEDFD7433A7}"/>
                </a:ext>
              </a:extLst>
            </p:cNvPr>
            <p:cNvSpPr/>
            <p:nvPr/>
          </p:nvSpPr>
          <p:spPr>
            <a:xfrm>
              <a:off x="1036383" y="1321601"/>
              <a:ext cx="7766370" cy="4918773"/>
            </a:xfrm>
            <a:prstGeom prst="rect">
              <a:avLst/>
            </a:prstGeom>
            <a:noFill/>
            <a:ln w="34925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452E932-64E7-4396-9828-1DF7BD19F502}"/>
                </a:ext>
              </a:extLst>
            </p:cNvPr>
            <p:cNvSpPr/>
            <p:nvPr/>
          </p:nvSpPr>
          <p:spPr>
            <a:xfrm>
              <a:off x="1032372" y="1321600"/>
              <a:ext cx="3529001" cy="4918775"/>
            </a:xfrm>
            <a:prstGeom prst="rect">
              <a:avLst/>
            </a:prstGeom>
            <a:noFill/>
            <a:ln w="34925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770DCB-2575-4655-8702-8D3961C96CE6}"/>
                </a:ext>
              </a:extLst>
            </p:cNvPr>
            <p:cNvSpPr txBox="1"/>
            <p:nvPr/>
          </p:nvSpPr>
          <p:spPr>
            <a:xfrm>
              <a:off x="4583335" y="1747967"/>
              <a:ext cx="4171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입력 </a:t>
              </a:r>
              <a:r>
                <a:rPr lang="en-US" altLang="ko-KR" sz="1200" dirty="0"/>
                <a:t>x</a:t>
              </a:r>
              <a:r>
                <a:rPr lang="ko-KR" altLang="en-US" sz="1200" dirty="0"/>
                <a:t>에 대해 출력 값이 </a:t>
              </a:r>
              <a:r>
                <a:rPr lang="en-US" altLang="ko-KR" sz="1200" dirty="0"/>
                <a:t>1 </a:t>
              </a:r>
              <a:r>
                <a:rPr lang="ko-KR" altLang="en-US" sz="1200" dirty="0"/>
                <a:t>일 확률을 </a:t>
              </a:r>
              <a:r>
                <a:rPr lang="en-US" altLang="ko-KR" sz="1200" dirty="0"/>
                <a:t>y</a:t>
              </a:r>
              <a:r>
                <a:rPr lang="ko-KR" altLang="en-US" sz="1200" dirty="0"/>
                <a:t>로 정의</a:t>
              </a:r>
              <a:r>
                <a:rPr lang="en-US" altLang="ko-KR" sz="1200" dirty="0"/>
                <a:t>.</a:t>
              </a:r>
              <a:br>
                <a:rPr lang="en-US" altLang="ko-KR" sz="1200" dirty="0"/>
              </a:br>
              <a:r>
                <a:rPr lang="en-US" altLang="ko-KR" sz="1200" dirty="0"/>
                <a:t>y</a:t>
              </a:r>
              <a:r>
                <a:rPr lang="ko-KR" altLang="en-US" sz="1200" dirty="0"/>
                <a:t>는 </a:t>
              </a:r>
              <a:r>
                <a:rPr lang="en-US" altLang="ko-KR" sz="1200" dirty="0"/>
                <a:t>1 </a:t>
              </a:r>
              <a:r>
                <a:rPr lang="ko-KR" altLang="en-US" sz="1200" dirty="0"/>
                <a:t>또는 </a:t>
              </a:r>
              <a:r>
                <a:rPr lang="en-US" altLang="ko-KR" sz="1200" dirty="0"/>
                <a:t>0 </a:t>
              </a:r>
              <a:r>
                <a:rPr lang="ko-KR" altLang="en-US" sz="1200" dirty="0"/>
                <a:t>이므로 </a:t>
              </a:r>
              <a:r>
                <a:rPr lang="en-US" altLang="ko-KR" sz="1200" dirty="0"/>
                <a:t>y=sigmoid(</a:t>
              </a:r>
              <a:r>
                <a:rPr lang="en-US" altLang="ko-KR" sz="1200" dirty="0" err="1"/>
                <a:t>Wx+b</a:t>
              </a:r>
              <a:r>
                <a:rPr lang="en-US" altLang="ko-KR" sz="1200" dirty="0"/>
                <a:t>) </a:t>
              </a:r>
              <a:r>
                <a:rPr lang="ko-KR" altLang="en-US" sz="1200" dirty="0"/>
                <a:t>나타낼 수 있음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4EA83A-33AA-4468-8B1D-539B76CC1CFA}"/>
                </a:ext>
              </a:extLst>
            </p:cNvPr>
            <p:cNvSpPr txBox="1"/>
            <p:nvPr/>
          </p:nvSpPr>
          <p:spPr>
            <a:xfrm>
              <a:off x="4581636" y="2377782"/>
              <a:ext cx="420660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입력 </a:t>
              </a:r>
              <a:r>
                <a:rPr lang="en-US" altLang="ko-KR" sz="1200" dirty="0"/>
                <a:t>x </a:t>
              </a:r>
              <a:r>
                <a:rPr lang="ko-KR" altLang="en-US" sz="1200" dirty="0"/>
                <a:t>에 대해 출력 값이 </a:t>
              </a:r>
              <a:r>
                <a:rPr lang="en-US" altLang="ko-KR" sz="1200" dirty="0"/>
                <a:t>0 </a:t>
              </a:r>
              <a:r>
                <a:rPr lang="ko-KR" altLang="en-US" sz="1200" dirty="0"/>
                <a:t>일 확률이며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확률은 모두 더한</a:t>
              </a:r>
              <a:br>
                <a:rPr lang="en-US" altLang="ko-KR" sz="1200" dirty="0"/>
              </a:br>
              <a:r>
                <a:rPr lang="ko-KR" altLang="en-US" sz="1200" dirty="0"/>
                <a:t>것이 </a:t>
              </a:r>
              <a:r>
                <a:rPr lang="en-US" altLang="ko-KR" sz="1200" dirty="0"/>
                <a:t>1 </a:t>
              </a:r>
              <a:r>
                <a:rPr lang="ko-KR" altLang="en-US" sz="1200" dirty="0"/>
                <a:t>이므로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출력 값이 </a:t>
              </a:r>
              <a:r>
                <a:rPr lang="en-US" altLang="ko-KR" sz="1200" dirty="0"/>
                <a:t>0</a:t>
              </a:r>
              <a:r>
                <a:rPr lang="ko-KR" altLang="en-US" sz="1200" dirty="0"/>
                <a:t>일 확률은 </a:t>
              </a:r>
              <a:r>
                <a:rPr lang="en-US" altLang="ko-KR" sz="1200" dirty="0"/>
                <a:t>1 – y </a:t>
              </a:r>
              <a:r>
                <a:rPr lang="ko-KR" altLang="en-US" sz="1200" dirty="0"/>
                <a:t>임</a:t>
              </a:r>
              <a:endParaRPr lang="en-US" altLang="ko-KR" sz="1200" dirty="0"/>
            </a:p>
            <a:p>
              <a:r>
                <a:rPr lang="en-US" altLang="ko-KR" sz="1200" dirty="0"/>
                <a:t>(y</a:t>
              </a:r>
              <a:r>
                <a:rPr lang="ko-KR" altLang="en-US" sz="1200" dirty="0"/>
                <a:t> 는 출력 값이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일 확률로</a:t>
              </a:r>
              <a:r>
                <a:rPr lang="en-US" altLang="ko-KR" sz="1200" dirty="0"/>
                <a:t>, sigmoid(</a:t>
              </a:r>
              <a:r>
                <a:rPr lang="en-US" altLang="ko-KR" sz="1200" dirty="0" err="1"/>
                <a:t>Wx+b</a:t>
              </a:r>
              <a:r>
                <a:rPr lang="en-US" altLang="ko-KR" sz="1200" dirty="0"/>
                <a:t>) </a:t>
              </a:r>
              <a:r>
                <a:rPr lang="ko-KR" altLang="en-US" sz="1200" dirty="0"/>
                <a:t>로 정의함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C77C75-EC53-4CC5-9D99-D1273D15F7B9}"/>
                </a:ext>
              </a:extLst>
            </p:cNvPr>
            <p:cNvSpPr txBox="1"/>
            <p:nvPr/>
          </p:nvSpPr>
          <p:spPr>
            <a:xfrm>
              <a:off x="4575162" y="3201911"/>
              <a:ext cx="3791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확률변수 </a:t>
              </a:r>
              <a:r>
                <a:rPr lang="en-US" altLang="ko-KR" sz="1200" dirty="0"/>
                <a:t>C</a:t>
              </a:r>
              <a:r>
                <a:rPr lang="ko-KR" altLang="en-US" sz="1200" dirty="0"/>
                <a:t>는 </a:t>
              </a:r>
              <a:r>
                <a:rPr lang="en-US" altLang="ko-KR" sz="1200" dirty="0"/>
                <a:t>0</a:t>
              </a:r>
              <a:r>
                <a:rPr lang="ko-KR" altLang="en-US" sz="1200" dirty="0"/>
                <a:t>이나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밖에는 값을 가질 수 없으므로</a:t>
              </a:r>
              <a:r>
                <a:rPr lang="en-US" altLang="ko-KR" sz="1200" dirty="0"/>
                <a:t>,</a:t>
              </a:r>
              <a:br>
                <a:rPr lang="en-US" altLang="ko-KR" sz="1200" dirty="0"/>
              </a:br>
              <a:r>
                <a:rPr lang="en-US" altLang="ko-KR" sz="1200" dirty="0"/>
                <a:t>(</a:t>
              </a:r>
              <a:r>
                <a:rPr lang="ko-KR" altLang="en-US" sz="1200" dirty="0"/>
                <a:t>즉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정답 </a:t>
              </a:r>
              <a:r>
                <a:rPr lang="en-US" altLang="ko-KR" sz="1200" dirty="0"/>
                <a:t>t = 0 or 1) </a:t>
              </a:r>
              <a:r>
                <a:rPr lang="ko-KR" altLang="en-US" sz="1200" dirty="0"/>
                <a:t>다음처럼 나타냄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0065B4F-B3D8-4DF3-B4C0-CD07705EAAA9}"/>
                </a:ext>
              </a:extLst>
            </p:cNvPr>
            <p:cNvSpPr txBox="1"/>
            <p:nvPr/>
          </p:nvSpPr>
          <p:spPr>
            <a:xfrm>
              <a:off x="4594145" y="3887473"/>
              <a:ext cx="398378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가중치 </a:t>
              </a:r>
              <a:r>
                <a:rPr lang="en-US" altLang="ko-KR" sz="1200" dirty="0"/>
                <a:t>W</a:t>
              </a:r>
              <a:r>
                <a:rPr lang="ko-KR" altLang="en-US" sz="1200" dirty="0"/>
                <a:t>와 바이어스 </a:t>
              </a:r>
              <a:r>
                <a:rPr lang="en-US" altLang="ko-KR" sz="1200" dirty="0"/>
                <a:t>b</a:t>
              </a:r>
              <a:r>
                <a:rPr lang="ko-KR" altLang="en-US" sz="1200" dirty="0"/>
                <a:t>를 </a:t>
              </a:r>
              <a:r>
                <a:rPr lang="ko-KR" altLang="en-US" sz="1200" dirty="0" err="1"/>
                <a:t>최우추정하기</a:t>
              </a:r>
              <a:r>
                <a:rPr lang="ko-KR" altLang="en-US" sz="1200" dirty="0"/>
                <a:t> 위한 </a:t>
              </a:r>
              <a:r>
                <a:rPr lang="ko-KR" altLang="en-US" sz="1200" dirty="0" err="1"/>
                <a:t>우도함수</a:t>
              </a:r>
              <a:br>
                <a:rPr lang="en-US" altLang="ko-KR" sz="1200" dirty="0"/>
              </a:br>
              <a:r>
                <a:rPr lang="en-US" altLang="ko-KR" sz="1200" dirty="0"/>
                <a:t>(likelihood function)</a:t>
              </a:r>
              <a:r>
                <a:rPr lang="ko-KR" altLang="en-US" sz="1200" dirty="0"/>
                <a:t>은 다음과 같이 나타낼 수 있으며</a:t>
              </a:r>
              <a:r>
                <a:rPr lang="en-US" altLang="ko-KR" sz="1200" dirty="0"/>
                <a:t>,</a:t>
              </a:r>
              <a:br>
                <a:rPr lang="en-US" altLang="ko-KR" sz="1200" dirty="0"/>
              </a:br>
              <a:r>
                <a:rPr lang="ko-KR" altLang="en-US" sz="1200" dirty="0"/>
                <a:t>이 </a:t>
              </a:r>
              <a:r>
                <a:rPr lang="ko-KR" altLang="en-US" sz="1200" dirty="0" err="1"/>
                <a:t>우도함수값이</a:t>
              </a:r>
              <a:r>
                <a:rPr lang="ko-KR" altLang="en-US" sz="1200" dirty="0"/>
                <a:t> 최대가 </a:t>
              </a:r>
              <a:r>
                <a:rPr lang="ko-KR" altLang="en-US" sz="1200" dirty="0" err="1"/>
                <a:t>되로록</a:t>
              </a:r>
              <a:r>
                <a:rPr lang="en-US" altLang="ko-KR" sz="1200" dirty="0"/>
                <a:t>(</a:t>
              </a:r>
              <a:r>
                <a:rPr lang="ko-KR" altLang="en-US" sz="1200" dirty="0" err="1"/>
                <a:t>최우추정</a:t>
              </a:r>
              <a:r>
                <a:rPr lang="en-US" altLang="ko-KR" sz="1200" dirty="0"/>
                <a:t>) W</a:t>
              </a:r>
              <a:r>
                <a:rPr lang="ko-KR" altLang="en-US" sz="1200" dirty="0"/>
                <a:t>와 </a:t>
              </a:r>
              <a:r>
                <a:rPr lang="en-US" altLang="ko-KR" sz="1200" dirty="0"/>
                <a:t>b</a:t>
              </a:r>
              <a:r>
                <a:rPr lang="ko-KR" altLang="en-US" sz="1200" dirty="0"/>
                <a:t>를</a:t>
              </a:r>
              <a:br>
                <a:rPr lang="en-US" altLang="ko-KR" sz="1200" dirty="0"/>
              </a:br>
              <a:r>
                <a:rPr lang="ko-KR" altLang="en-US" sz="1200" dirty="0"/>
                <a:t>업데이트 해 나가면 </a:t>
              </a:r>
              <a:r>
                <a:rPr lang="ko-KR" altLang="en-US" sz="1200" dirty="0" err="1"/>
                <a:t>머신러닝에서</a:t>
              </a:r>
              <a:r>
                <a:rPr lang="ko-KR" altLang="en-US" sz="1200" dirty="0"/>
                <a:t> 학습이 잘 </a:t>
              </a:r>
              <a:r>
                <a:rPr lang="ko-KR" altLang="en-US" sz="1200" dirty="0" err="1"/>
                <a:t>된것임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042D6AF-27D7-45BC-889B-D4EA8D909F2E}"/>
                </a:ext>
              </a:extLst>
            </p:cNvPr>
            <p:cNvSpPr txBox="1"/>
            <p:nvPr/>
          </p:nvSpPr>
          <p:spPr>
            <a:xfrm>
              <a:off x="4585459" y="4953443"/>
              <a:ext cx="410561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함수가 최대값이 </a:t>
              </a:r>
              <a:r>
                <a:rPr lang="ko-KR" altLang="en-US" sz="1200" dirty="0" err="1"/>
                <a:t>되는것을</a:t>
              </a:r>
              <a:r>
                <a:rPr lang="ko-KR" altLang="en-US" sz="1200" dirty="0"/>
                <a:t> 알기 위해서는 </a:t>
              </a:r>
              <a:r>
                <a:rPr lang="en-US" altLang="ko-KR" sz="1200" dirty="0"/>
                <a:t>W</a:t>
              </a:r>
              <a:r>
                <a:rPr lang="ko-KR" altLang="en-US" sz="1200" dirty="0"/>
                <a:t>와 </a:t>
              </a:r>
              <a:r>
                <a:rPr lang="en-US" altLang="ko-KR" sz="1200" dirty="0"/>
                <a:t>b</a:t>
              </a:r>
              <a:r>
                <a:rPr lang="ko-KR" altLang="en-US" sz="1200" dirty="0"/>
                <a:t>에 대해</a:t>
              </a:r>
              <a:br>
                <a:rPr lang="en-US" altLang="ko-KR" sz="1200" dirty="0"/>
              </a:br>
              <a:r>
                <a:rPr lang="ko-KR" altLang="en-US" sz="1200" dirty="0" err="1"/>
                <a:t>편미분을</a:t>
              </a:r>
              <a:r>
                <a:rPr lang="ko-KR" altLang="en-US" sz="1200" dirty="0"/>
                <a:t> 해야 하는데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곱하기는 미분이 불편하므로 양변</a:t>
              </a:r>
              <a:br>
                <a:rPr lang="en-US" altLang="ko-KR" sz="1200" dirty="0"/>
              </a:br>
              <a:r>
                <a:rPr lang="ko-KR" altLang="en-US" sz="1200" dirty="0"/>
                <a:t>에 </a:t>
              </a:r>
              <a:r>
                <a:rPr lang="en-US" altLang="ko-KR" sz="1200" dirty="0"/>
                <a:t>log</a:t>
              </a:r>
              <a:r>
                <a:rPr lang="ko-KR" altLang="en-US" sz="1200" dirty="0"/>
                <a:t>를 취해 덧셈 형태로 바꾸어 주고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함수의 부호를</a:t>
              </a:r>
              <a:br>
                <a:rPr lang="en-US" altLang="ko-KR" sz="1200" dirty="0"/>
              </a:br>
              <a:r>
                <a:rPr lang="ko-KR" altLang="en-US" sz="1200" dirty="0"/>
                <a:t>바꾸어 주면 함수의 최대화 문제는 최소화 문제로 </a:t>
              </a:r>
              <a:r>
                <a:rPr lang="ko-KR" altLang="en-US" sz="1200" dirty="0" err="1"/>
                <a:t>바꿀수</a:t>
              </a:r>
              <a:br>
                <a:rPr lang="en-US" altLang="ko-KR" sz="1200" dirty="0"/>
              </a:br>
              <a:r>
                <a:rPr lang="ko-KR" altLang="en-US" sz="1200" dirty="0"/>
                <a:t>있으므로 다음처럼 나타냄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파라미터 최적화를 위해서는</a:t>
              </a:r>
              <a:br>
                <a:rPr lang="en-US" altLang="ko-KR" sz="1200" dirty="0"/>
              </a:br>
              <a:r>
                <a:rPr lang="ko-KR" altLang="en-US" sz="1200" dirty="0"/>
                <a:t>함수 최소값을 </a:t>
              </a:r>
              <a:r>
                <a:rPr lang="ko-KR" altLang="en-US" sz="1200" dirty="0" err="1"/>
                <a:t>구하는것이</a:t>
              </a:r>
              <a:r>
                <a:rPr lang="ko-KR" altLang="en-US" sz="1200" dirty="0"/>
                <a:t> 일반적임</a:t>
              </a:r>
              <a:r>
                <a:rPr lang="en-US" altLang="ko-KR" sz="1200" dirty="0"/>
                <a:t>)</a:t>
              </a:r>
              <a:endParaRPr lang="ko-KR" altLang="en-US" sz="1200" dirty="0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52FDF4B0-98CD-4545-B235-4F358260AE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6383" y="2289444"/>
              <a:ext cx="7752335" cy="140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E6564FD1-574D-487A-8786-8EA591D60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50418" y="3075946"/>
              <a:ext cx="7752335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6AE215D-C19F-4F86-94CA-183655881177}"/>
                </a:ext>
              </a:extLst>
            </p:cNvPr>
            <p:cNvCxnSpPr>
              <a:cxnSpLocks/>
            </p:cNvCxnSpPr>
            <p:nvPr/>
          </p:nvCxnSpPr>
          <p:spPr>
            <a:xfrm>
              <a:off x="1050417" y="3729925"/>
              <a:ext cx="7752336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2E3469F2-3AB1-4A57-A9D0-B07DDBC8B7BA}"/>
                </a:ext>
              </a:extLst>
            </p:cNvPr>
            <p:cNvCxnSpPr>
              <a:cxnSpLocks/>
            </p:cNvCxnSpPr>
            <p:nvPr/>
          </p:nvCxnSpPr>
          <p:spPr>
            <a:xfrm>
              <a:off x="1032372" y="4870218"/>
              <a:ext cx="7770381" cy="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885D300-EE22-485D-B7E9-49D0A4104F20}"/>
                </a:ext>
              </a:extLst>
            </p:cNvPr>
            <p:cNvSpPr txBox="1"/>
            <p:nvPr/>
          </p:nvSpPr>
          <p:spPr>
            <a:xfrm>
              <a:off x="1159565" y="1825478"/>
              <a:ext cx="324127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/>
                <a:t>p(C=1lx) = y = sigmoid(</a:t>
              </a:r>
              <a:r>
                <a:rPr lang="en-US" altLang="ko-KR" dirty="0" err="1"/>
                <a:t>Wx+b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B53083B-EEFA-4607-A731-14F9AD664C42}"/>
                </a:ext>
              </a:extLst>
            </p:cNvPr>
            <p:cNvSpPr txBox="1"/>
            <p:nvPr/>
          </p:nvSpPr>
          <p:spPr>
            <a:xfrm>
              <a:off x="1159565" y="2536644"/>
              <a:ext cx="323005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dirty="0"/>
                <a:t>p(C=0lx) = 1 – p(C=1lx) =1 - y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F78674-4EF2-4547-A4FB-E8F006E5DB79}"/>
                    </a:ext>
                  </a:extLst>
                </p:cNvPr>
                <p:cNvSpPr txBox="1"/>
                <p:nvPr/>
              </p:nvSpPr>
              <p:spPr>
                <a:xfrm>
                  <a:off x="1119809" y="3256577"/>
                  <a:ext cx="2723630" cy="2832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𝐩</m:t>
                        </m:r>
                        <m:d>
                          <m:d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𝐂</m:t>
                            </m:r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𝐭</m:t>
                            </m:r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d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p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𝐭</m:t>
                            </m:r>
                          </m:sup>
                        </m:sSup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𝐲</m:t>
                        </m:r>
                        <m:sSup>
                          <m:sSup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1" i="0" smtClean="0">
                                <a:latin typeface="Cambria Math" panose="02040503050406030204" pitchFamily="18" charset="0"/>
                              </a:rPr>
                              <m:t>𝐭</m:t>
                            </m:r>
                          </m:sup>
                        </m:sSup>
                      </m:oMath>
                    </m:oMathPara>
                  </a14:m>
                  <a:endParaRPr lang="ko-KR" altLang="en-US" b="1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DAF78674-4EF2-4547-A4FB-E8F006E5DB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9809" y="3256577"/>
                  <a:ext cx="2723630" cy="283219"/>
                </a:xfrm>
                <a:prstGeom prst="rect">
                  <a:avLst/>
                </a:prstGeom>
                <a:blipFill>
                  <a:blip r:embed="rId2"/>
                  <a:stretch>
                    <a:fillRect l="-1345" b="-3617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974E4D7-8DD2-4178-A674-A82DC574CC26}"/>
                </a:ext>
              </a:extLst>
            </p:cNvPr>
            <p:cNvSpPr txBox="1"/>
            <p:nvPr/>
          </p:nvSpPr>
          <p:spPr>
            <a:xfrm>
              <a:off x="1119813" y="3791775"/>
              <a:ext cx="1186543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 err="1">
                  <a:solidFill>
                    <a:srgbClr val="FF0000"/>
                  </a:solidFill>
                </a:rPr>
                <a:t>우도함수란</a:t>
              </a:r>
              <a:r>
                <a:rPr lang="en-US" altLang="ko-KR" sz="800" dirty="0">
                  <a:solidFill>
                    <a:srgbClr val="FF0000"/>
                  </a:solidFill>
                </a:rPr>
                <a:t>, </a:t>
              </a:r>
              <a:r>
                <a:rPr lang="ko-KR" altLang="en-US" sz="800" dirty="0">
                  <a:solidFill>
                    <a:srgbClr val="FF0000"/>
                  </a:solidFill>
                </a:rPr>
                <a:t>입력 </a:t>
              </a:r>
              <a:r>
                <a:rPr lang="en-US" altLang="ko-KR" sz="800" dirty="0">
                  <a:solidFill>
                    <a:srgbClr val="FF0000"/>
                  </a:solidFill>
                </a:rPr>
                <a:t>x </a:t>
              </a:r>
              <a:r>
                <a:rPr lang="ko-KR" altLang="en-US" sz="800" dirty="0">
                  <a:solidFill>
                    <a:srgbClr val="FF0000"/>
                  </a:solidFill>
                </a:rPr>
                <a:t>에</a:t>
              </a:r>
              <a:br>
                <a:rPr lang="en-US" altLang="ko-KR" sz="800" dirty="0">
                  <a:solidFill>
                    <a:srgbClr val="FF0000"/>
                  </a:solidFill>
                </a:rPr>
              </a:br>
              <a:r>
                <a:rPr lang="ko-KR" altLang="en-US" sz="800" dirty="0">
                  <a:solidFill>
                    <a:srgbClr val="FF0000"/>
                  </a:solidFill>
                </a:rPr>
                <a:t>대해 정답 </a:t>
              </a:r>
              <a:r>
                <a:rPr lang="en-US" altLang="ko-KR" sz="800" dirty="0">
                  <a:solidFill>
                    <a:srgbClr val="FF0000"/>
                  </a:solidFill>
                </a:rPr>
                <a:t>t</a:t>
              </a:r>
              <a:r>
                <a:rPr lang="ko-KR" altLang="en-US" sz="800" dirty="0">
                  <a:solidFill>
                    <a:srgbClr val="FF0000"/>
                  </a:solidFill>
                </a:rPr>
                <a:t>가 발생될</a:t>
              </a:r>
              <a:br>
                <a:rPr lang="en-US" altLang="ko-KR" sz="800" dirty="0">
                  <a:solidFill>
                    <a:srgbClr val="FF0000"/>
                  </a:solidFill>
                </a:rPr>
              </a:br>
              <a:r>
                <a:rPr lang="ko-KR" altLang="en-US" sz="800" dirty="0">
                  <a:solidFill>
                    <a:srgbClr val="FF0000"/>
                  </a:solidFill>
                </a:rPr>
                <a:t>확률을 나타낸 함수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5452256-23C8-44D1-A968-BE7BA7F7086F}"/>
                </a:ext>
              </a:extLst>
            </p:cNvPr>
            <p:cNvSpPr txBox="1"/>
            <p:nvPr/>
          </p:nvSpPr>
          <p:spPr>
            <a:xfrm>
              <a:off x="2554510" y="3790000"/>
              <a:ext cx="1460656" cy="4616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rgbClr val="FF0000"/>
                  </a:solidFill>
                </a:rPr>
                <a:t>확률은 독립적이므로</a:t>
              </a:r>
              <a:r>
                <a:rPr lang="en-US" altLang="ko-KR" sz="800" dirty="0">
                  <a:solidFill>
                    <a:srgbClr val="FF0000"/>
                  </a:solidFill>
                </a:rPr>
                <a:t>,</a:t>
              </a:r>
              <a:br>
                <a:rPr lang="en-US" altLang="ko-KR" sz="800" dirty="0">
                  <a:solidFill>
                    <a:srgbClr val="FF0000"/>
                  </a:solidFill>
                </a:rPr>
              </a:br>
              <a:r>
                <a:rPr lang="ko-KR" altLang="en-US" sz="800" dirty="0">
                  <a:solidFill>
                    <a:srgbClr val="FF0000"/>
                  </a:solidFill>
                </a:rPr>
                <a:t>각 입력 데이터의 발생 확률</a:t>
              </a:r>
              <a:br>
                <a:rPr lang="en-US" altLang="ko-KR" sz="800" dirty="0">
                  <a:solidFill>
                    <a:srgbClr val="FF0000"/>
                  </a:solidFill>
                </a:rPr>
              </a:br>
              <a:r>
                <a:rPr lang="ko-KR" altLang="en-US" sz="800" dirty="0">
                  <a:solidFill>
                    <a:srgbClr val="FF0000"/>
                  </a:solidFill>
                </a:rPr>
                <a:t>을 곱해서 </a:t>
              </a:r>
              <a:r>
                <a:rPr lang="ko-KR" altLang="en-US" sz="800" dirty="0" err="1">
                  <a:solidFill>
                    <a:srgbClr val="FF0000"/>
                  </a:solidFill>
                </a:rPr>
                <a:t>우도함수</a:t>
              </a:r>
              <a:r>
                <a:rPr lang="ko-KR" altLang="en-US" sz="800" dirty="0">
                  <a:solidFill>
                    <a:srgbClr val="FF0000"/>
                  </a:solidFill>
                </a:rPr>
                <a:t> 나타냄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DB05B77-C0C9-49A6-AFCC-672529D94915}"/>
                    </a:ext>
                  </a:extLst>
                </p:cNvPr>
                <p:cNvSpPr txBox="1"/>
                <p:nvPr/>
              </p:nvSpPr>
              <p:spPr>
                <a:xfrm>
                  <a:off x="1789040" y="4296613"/>
                  <a:ext cx="2604052" cy="5041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∏"/>
                            <m:ctrlPr>
                              <a:rPr lang="ko-KR" altLang="en-US" sz="1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  <m:d>
                              <m:d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  <m: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∏"/>
                                <m:ctrlP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altLang="ko-KR" sz="12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bSup>
                                <m:r>
                                  <a:rPr lang="en-US" altLang="ko-KR" sz="120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2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DB05B77-C0C9-49A6-AFCC-672529D94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9040" y="4296613"/>
                  <a:ext cx="2604052" cy="504112"/>
                </a:xfrm>
                <a:prstGeom prst="rect">
                  <a:avLst/>
                </a:prstGeom>
                <a:blipFill>
                  <a:blip r:embed="rId3"/>
                  <a:stretch>
                    <a:fillRect l="-19626" t="-122892" r="-5841" b="-1831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3AF3DFB-BCBA-4C68-9402-9E17DEBF91F5}"/>
                </a:ext>
              </a:extLst>
            </p:cNvPr>
            <p:cNvSpPr txBox="1"/>
            <p:nvPr/>
          </p:nvSpPr>
          <p:spPr>
            <a:xfrm>
              <a:off x="1073429" y="4416812"/>
              <a:ext cx="7779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L(</a:t>
              </a:r>
              <a:r>
                <a:rPr lang="en-US" altLang="ko-KR" sz="1200" dirty="0" err="1"/>
                <a:t>W,b</a:t>
              </a:r>
              <a:r>
                <a:rPr lang="en-US" altLang="ko-KR" sz="1200" dirty="0"/>
                <a:t>) =</a:t>
              </a:r>
              <a:endParaRPr lang="ko-KR" altLang="en-US" sz="12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996A829-F75B-4AE8-8101-ED24F0FC7200}"/>
                </a:ext>
              </a:extLst>
            </p:cNvPr>
            <p:cNvSpPr txBox="1"/>
            <p:nvPr/>
          </p:nvSpPr>
          <p:spPr>
            <a:xfrm>
              <a:off x="1146313" y="4977132"/>
              <a:ext cx="20124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E(</a:t>
              </a:r>
              <a:r>
                <a:rPr lang="en-US" altLang="ko-KR" sz="1600" dirty="0" err="1"/>
                <a:t>W,b</a:t>
              </a:r>
              <a:r>
                <a:rPr lang="en-US" altLang="ko-KR" sz="1600" dirty="0"/>
                <a:t>) = -</a:t>
              </a:r>
              <a:r>
                <a:rPr lang="en-US" altLang="ko-KR" sz="1600" dirty="0" err="1"/>
                <a:t>logL</a:t>
              </a:r>
              <a:r>
                <a:rPr lang="en-US" altLang="ko-KR" sz="1600" dirty="0"/>
                <a:t>(</a:t>
              </a:r>
              <a:r>
                <a:rPr lang="en-US" altLang="ko-KR" sz="1600" dirty="0" err="1"/>
                <a:t>W,b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C7CEED1-1C70-4564-A708-7F6332DDF896}"/>
                    </a:ext>
                  </a:extLst>
                </p:cNvPr>
                <p:cNvSpPr txBox="1"/>
                <p:nvPr/>
              </p:nvSpPr>
              <p:spPr>
                <a:xfrm>
                  <a:off x="1806933" y="5542790"/>
                  <a:ext cx="2586990" cy="5041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hr m:val="∑"/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sSub>
                              <m:sSub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</m:nary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C7CEED1-1C70-4564-A708-7F6332DDF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6933" y="5542790"/>
                  <a:ext cx="2586990" cy="504112"/>
                </a:xfrm>
                <a:prstGeom prst="rect">
                  <a:avLst/>
                </a:prstGeom>
                <a:blipFill>
                  <a:blip r:embed="rId4"/>
                  <a:stretch>
                    <a:fillRect l="-9647" t="-121687" r="-1412" b="-18433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612936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200BF6-07D8-4014-8B72-86971A6A907A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Classification </a:t>
            </a:r>
            <a:r>
              <a:rPr lang="ko-KR" altLang="en-US" sz="2400" dirty="0">
                <a:solidFill>
                  <a:srgbClr val="7030A0"/>
                </a:solidFill>
              </a:rPr>
              <a:t>에서의 </a:t>
            </a:r>
            <a:r>
              <a:rPr lang="en-US" altLang="ko-KR" sz="2400" dirty="0">
                <a:solidFill>
                  <a:srgbClr val="7030A0"/>
                </a:solidFill>
              </a:rPr>
              <a:t>[W, b]</a:t>
            </a:r>
            <a:r>
              <a:rPr lang="ko-KR" altLang="en-US" sz="2400" dirty="0">
                <a:solidFill>
                  <a:srgbClr val="7030A0"/>
                </a:solidFill>
              </a:rPr>
              <a:t> 계산 프로세스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DBD89A4-C329-40BD-9DF5-C76F1F1B092D}"/>
              </a:ext>
            </a:extLst>
          </p:cNvPr>
          <p:cNvGrpSpPr/>
          <p:nvPr/>
        </p:nvGrpSpPr>
        <p:grpSpPr>
          <a:xfrm>
            <a:off x="563220" y="1658631"/>
            <a:ext cx="2305878" cy="2382161"/>
            <a:chOff x="563220" y="1658631"/>
            <a:chExt cx="2305878" cy="238216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507F3BE-3377-4222-8302-081D9BEB9781}"/>
                </a:ext>
              </a:extLst>
            </p:cNvPr>
            <p:cNvSpPr/>
            <p:nvPr/>
          </p:nvSpPr>
          <p:spPr>
            <a:xfrm>
              <a:off x="563220" y="1658631"/>
              <a:ext cx="2305878" cy="238216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BF6DB47-EF51-4C48-988A-F696AB1F8379}"/>
                </a:ext>
              </a:extLst>
            </p:cNvPr>
            <p:cNvSpPr/>
            <p:nvPr/>
          </p:nvSpPr>
          <p:spPr>
            <a:xfrm>
              <a:off x="616665" y="1752268"/>
              <a:ext cx="1099933" cy="3614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i="1" dirty="0">
                  <a:solidFill>
                    <a:schemeClr val="tx1"/>
                  </a:solidFill>
                </a:rPr>
                <a:t>입력 </a:t>
              </a:r>
              <a:r>
                <a:rPr lang="en-US" altLang="ko-KR" sz="1400" i="1" dirty="0">
                  <a:solidFill>
                    <a:schemeClr val="tx1"/>
                  </a:solidFill>
                </a:rPr>
                <a:t>(x)</a:t>
              </a:r>
              <a:endParaRPr lang="ko-KR" altLang="en-US" sz="1400" i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416FBF-44F5-4430-809A-B16CFC667C15}"/>
                </a:ext>
              </a:extLst>
            </p:cNvPr>
            <p:cNvSpPr/>
            <p:nvPr/>
          </p:nvSpPr>
          <p:spPr>
            <a:xfrm>
              <a:off x="1719075" y="1754344"/>
              <a:ext cx="1090245" cy="3614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i="1" dirty="0">
                  <a:solidFill>
                    <a:schemeClr val="tx1"/>
                  </a:solidFill>
                </a:rPr>
                <a:t>정답 </a:t>
              </a:r>
              <a:r>
                <a:rPr lang="en-US" altLang="ko-KR" sz="1400" i="1" dirty="0">
                  <a:solidFill>
                    <a:schemeClr val="tx1"/>
                  </a:solidFill>
                </a:rPr>
                <a:t>(t)</a:t>
              </a:r>
              <a:endParaRPr lang="ko-KR" altLang="en-US" sz="1400" i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80D35A3E-F997-48FA-9A9A-BB65BBDFD76F}"/>
                    </a:ext>
                  </a:extLst>
                </p:cNvPr>
                <p:cNvSpPr/>
                <p:nvPr/>
              </p:nvSpPr>
              <p:spPr>
                <a:xfrm>
                  <a:off x="618575" y="2102560"/>
                  <a:ext cx="1097922" cy="37736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80D35A3E-F997-48FA-9A9A-BB65BBDFD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575" y="2102560"/>
                  <a:ext cx="1097922" cy="37736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4E8E174A-1F4E-433D-BFF9-BC2383FA8D17}"/>
                    </a:ext>
                  </a:extLst>
                </p:cNvPr>
                <p:cNvSpPr/>
                <p:nvPr/>
              </p:nvSpPr>
              <p:spPr>
                <a:xfrm>
                  <a:off x="1713793" y="2108461"/>
                  <a:ext cx="1093920" cy="364487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4E8E174A-1F4E-433D-BFF9-BC2383FA8D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3793" y="2108461"/>
                  <a:ext cx="1093920" cy="3644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F42285CF-6C18-430F-AE43-0E4E563A6587}"/>
                    </a:ext>
                  </a:extLst>
                </p:cNvPr>
                <p:cNvSpPr/>
                <p:nvPr/>
              </p:nvSpPr>
              <p:spPr>
                <a:xfrm>
                  <a:off x="613950" y="2477851"/>
                  <a:ext cx="1093214" cy="36141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F42285CF-6C18-430F-AE43-0E4E563A65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950" y="2477851"/>
                  <a:ext cx="1093214" cy="36141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F5B0D96-6568-4284-8EC2-9D014784A39B}"/>
                    </a:ext>
                  </a:extLst>
                </p:cNvPr>
                <p:cNvSpPr/>
                <p:nvPr/>
              </p:nvSpPr>
              <p:spPr>
                <a:xfrm>
                  <a:off x="1713456" y="2474706"/>
                  <a:ext cx="1097922" cy="36770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6F5B0D96-6568-4284-8EC2-9D014784A3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3456" y="2474706"/>
                  <a:ext cx="1097922" cy="36770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839E67-06C1-4CBC-BF57-6CCF5CD291BA}"/>
                </a:ext>
              </a:extLst>
            </p:cNvPr>
            <p:cNvSpPr/>
            <p:nvPr/>
          </p:nvSpPr>
          <p:spPr>
            <a:xfrm>
              <a:off x="618569" y="2827356"/>
              <a:ext cx="1095923" cy="361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…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E621C85-2A42-4017-910E-BE70B7710C8A}"/>
                </a:ext>
              </a:extLst>
            </p:cNvPr>
            <p:cNvSpPr/>
            <p:nvPr/>
          </p:nvSpPr>
          <p:spPr>
            <a:xfrm>
              <a:off x="1711441" y="2830501"/>
              <a:ext cx="1099933" cy="361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…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DF1473-8345-4089-877A-F6EABD188E0F}"/>
                </a:ext>
              </a:extLst>
            </p:cNvPr>
            <p:cNvSpPr/>
            <p:nvPr/>
          </p:nvSpPr>
          <p:spPr>
            <a:xfrm>
              <a:off x="616564" y="3180003"/>
              <a:ext cx="1099933" cy="3614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…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962930F-9FD9-4E65-B396-7DFA49634EAF}"/>
                </a:ext>
              </a:extLst>
            </p:cNvPr>
            <p:cNvSpPr/>
            <p:nvPr/>
          </p:nvSpPr>
          <p:spPr>
            <a:xfrm>
              <a:off x="1711437" y="3183148"/>
              <a:ext cx="1095316" cy="36663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…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FAC9DA8D-A076-4D9C-BAA9-76C7F528E160}"/>
                    </a:ext>
                  </a:extLst>
                </p:cNvPr>
                <p:cNvSpPr/>
                <p:nvPr/>
              </p:nvSpPr>
              <p:spPr>
                <a:xfrm>
                  <a:off x="618569" y="3542099"/>
                  <a:ext cx="1093922" cy="37046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FAC9DA8D-A076-4D9C-BAA9-76C7F528E1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569" y="3542099"/>
                  <a:ext cx="1093922" cy="3704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1CD58795-B7AE-40E8-8DD3-762871C9492C}"/>
                    </a:ext>
                  </a:extLst>
                </p:cNvPr>
                <p:cNvSpPr/>
                <p:nvPr/>
              </p:nvSpPr>
              <p:spPr>
                <a:xfrm>
                  <a:off x="1709440" y="3545244"/>
                  <a:ext cx="1101934" cy="361413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oMath>
                    </m:oMathPara>
                  </a14:m>
                  <a:endParaRPr lang="ko-KR" alt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1CD58795-B7AE-40E8-8DD3-762871C949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9440" y="3545244"/>
                  <a:ext cx="1101934" cy="3614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96ACA8-A339-4DC2-AACD-D52393469CF5}"/>
              </a:ext>
            </a:extLst>
          </p:cNvPr>
          <p:cNvSpPr/>
          <p:nvPr/>
        </p:nvSpPr>
        <p:spPr>
          <a:xfrm>
            <a:off x="4074663" y="2729310"/>
            <a:ext cx="3637986" cy="974983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화살표: 아래로 구부러짐 22">
            <a:extLst>
              <a:ext uri="{FF2B5EF4-FFF2-40B4-BE49-F238E27FC236}">
                <a16:creationId xmlns:a16="http://schemas.microsoft.com/office/drawing/2014/main" id="{9E56F8C3-621C-4D40-8192-FF5E863E6147}"/>
              </a:ext>
            </a:extLst>
          </p:cNvPr>
          <p:cNvSpPr/>
          <p:nvPr/>
        </p:nvSpPr>
        <p:spPr>
          <a:xfrm>
            <a:off x="4843607" y="2163727"/>
            <a:ext cx="1384853" cy="399041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58D60D-827E-4646-8CFF-8E0D8ADE16FE}"/>
              </a:ext>
            </a:extLst>
          </p:cNvPr>
          <p:cNvSpPr txBox="1"/>
          <p:nvPr/>
        </p:nvSpPr>
        <p:spPr>
          <a:xfrm>
            <a:off x="4804139" y="1473965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C00CC"/>
                </a:solidFill>
              </a:rPr>
              <a:t>②</a:t>
            </a:r>
            <a:r>
              <a:rPr lang="en-US" altLang="ko-KR" sz="1400" dirty="0">
                <a:solidFill>
                  <a:srgbClr val="CC00CC"/>
                </a:solidFill>
              </a:rPr>
              <a:t> learning</a:t>
            </a:r>
          </a:p>
          <a:p>
            <a:pPr algn="ctr"/>
            <a:r>
              <a:rPr lang="en-US" altLang="ko-KR" sz="1400" dirty="0">
                <a:solidFill>
                  <a:srgbClr val="CC00CC"/>
                </a:solidFill>
              </a:rPr>
              <a:t>(</a:t>
            </a:r>
            <a:r>
              <a:rPr lang="ko-KR" altLang="en-US" sz="1400" dirty="0">
                <a:solidFill>
                  <a:srgbClr val="CC00CC"/>
                </a:solidFill>
              </a:rPr>
              <a:t>손실함수 계산</a:t>
            </a:r>
            <a:r>
              <a:rPr lang="en-US" altLang="ko-KR" sz="1400" dirty="0">
                <a:solidFill>
                  <a:srgbClr val="CC00CC"/>
                </a:solidFill>
              </a:rPr>
              <a:t>)</a:t>
            </a:r>
            <a:endParaRPr lang="ko-KR" altLang="en-US" sz="1400" dirty="0">
              <a:solidFill>
                <a:srgbClr val="CC00CC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C52216-D36F-4423-ADFE-651C104C1ED5}"/>
              </a:ext>
            </a:extLst>
          </p:cNvPr>
          <p:cNvSpPr txBox="1"/>
          <p:nvPr/>
        </p:nvSpPr>
        <p:spPr>
          <a:xfrm>
            <a:off x="3000182" y="2799361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CC00CC"/>
                </a:solidFill>
              </a:rPr>
              <a:t>①</a:t>
            </a:r>
            <a:r>
              <a:rPr lang="en-US" altLang="ko-KR" sz="1400" dirty="0">
                <a:solidFill>
                  <a:srgbClr val="CC00CC"/>
                </a:solidFill>
              </a:rPr>
              <a:t> input</a:t>
            </a:r>
            <a:endParaRPr lang="ko-KR" altLang="en-US" sz="1400" dirty="0">
              <a:solidFill>
                <a:srgbClr val="CC00CC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C7E03D0-9394-4C31-9CDD-172AAE32EA9C}"/>
              </a:ext>
            </a:extLst>
          </p:cNvPr>
          <p:cNvSpPr/>
          <p:nvPr/>
        </p:nvSpPr>
        <p:spPr>
          <a:xfrm>
            <a:off x="3051829" y="3049959"/>
            <a:ext cx="919608" cy="282307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888F35-00FC-43F9-AC64-C21B8C94A11A}"/>
              </a:ext>
            </a:extLst>
          </p:cNvPr>
          <p:cNvSpPr txBox="1"/>
          <p:nvPr/>
        </p:nvSpPr>
        <p:spPr>
          <a:xfrm>
            <a:off x="946250" y="4193720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training data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A8C7B1-DC04-47ED-94B6-CF97E7CB7F49}"/>
              </a:ext>
            </a:extLst>
          </p:cNvPr>
          <p:cNvSpPr txBox="1"/>
          <p:nvPr/>
        </p:nvSpPr>
        <p:spPr>
          <a:xfrm>
            <a:off x="7721138" y="2767682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CC00CC"/>
                </a:solidFill>
              </a:rPr>
              <a:t>③</a:t>
            </a:r>
            <a:r>
              <a:rPr lang="en-US" altLang="ko-KR" sz="1400" dirty="0">
                <a:solidFill>
                  <a:srgbClr val="CC00CC"/>
                </a:solidFill>
              </a:rPr>
              <a:t> </a:t>
            </a:r>
            <a:r>
              <a:rPr lang="ko-KR" altLang="en-US" sz="1400" dirty="0">
                <a:solidFill>
                  <a:srgbClr val="CC00CC"/>
                </a:solidFill>
              </a:rPr>
              <a:t>손실함수 값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3C8F3FAF-B558-438F-B0F8-7006F8AF10F3}"/>
              </a:ext>
            </a:extLst>
          </p:cNvPr>
          <p:cNvSpPr/>
          <p:nvPr/>
        </p:nvSpPr>
        <p:spPr>
          <a:xfrm>
            <a:off x="7931810" y="3046967"/>
            <a:ext cx="919608" cy="282307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8DD46B0-DD45-405F-B191-1818D6135C7E}"/>
              </a:ext>
            </a:extLst>
          </p:cNvPr>
          <p:cNvSpPr/>
          <p:nvPr/>
        </p:nvSpPr>
        <p:spPr>
          <a:xfrm>
            <a:off x="9083415" y="2722093"/>
            <a:ext cx="1001490" cy="974983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최소값 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16ABA47B-232D-4607-BB58-4AC9648CC077}"/>
              </a:ext>
            </a:extLst>
          </p:cNvPr>
          <p:cNvSpPr/>
          <p:nvPr/>
        </p:nvSpPr>
        <p:spPr>
          <a:xfrm>
            <a:off x="10297782" y="3043488"/>
            <a:ext cx="443392" cy="282307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15BF452-1BD8-4C91-AFA7-643265FE1E14}"/>
              </a:ext>
            </a:extLst>
          </p:cNvPr>
          <p:cNvSpPr/>
          <p:nvPr/>
        </p:nvSpPr>
        <p:spPr>
          <a:xfrm>
            <a:off x="10833652" y="2722093"/>
            <a:ext cx="866340" cy="974983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학습종료</a:t>
            </a:r>
          </a:p>
        </p:txBody>
      </p:sp>
      <p:sp>
        <p:nvSpPr>
          <p:cNvPr id="33" name="화살표: 아래로 구부러짐 32">
            <a:extLst>
              <a:ext uri="{FF2B5EF4-FFF2-40B4-BE49-F238E27FC236}">
                <a16:creationId xmlns:a16="http://schemas.microsoft.com/office/drawing/2014/main" id="{EB8A57B7-1419-4FC2-88CF-1446BED74C1D}"/>
              </a:ext>
            </a:extLst>
          </p:cNvPr>
          <p:cNvSpPr/>
          <p:nvPr/>
        </p:nvSpPr>
        <p:spPr>
          <a:xfrm rot="10800000">
            <a:off x="3894417" y="3718836"/>
            <a:ext cx="4762775" cy="924851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1E14941-8C3F-42F0-B2CB-3DDCA68F203E}"/>
              </a:ext>
            </a:extLst>
          </p:cNvPr>
          <p:cNvGrpSpPr/>
          <p:nvPr/>
        </p:nvGrpSpPr>
        <p:grpSpPr>
          <a:xfrm>
            <a:off x="6506055" y="990309"/>
            <a:ext cx="4472282" cy="1015864"/>
            <a:chOff x="6506055" y="990309"/>
            <a:chExt cx="4472282" cy="10158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B12DA2F-4396-4B22-888B-CFE3D5A6D3E6}"/>
                    </a:ext>
                  </a:extLst>
                </p:cNvPr>
                <p:cNvSpPr txBox="1"/>
                <p:nvPr/>
              </p:nvSpPr>
              <p:spPr>
                <a:xfrm>
                  <a:off x="6605173" y="1109528"/>
                  <a:ext cx="4373164" cy="75623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nary>
                          <m:naryPr>
                            <m:chr m:val="∑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i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ko-K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b="0" i="0" smtClean="0"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B12DA2F-4396-4B22-888B-CFE3D5A6D3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5173" y="1109528"/>
                  <a:ext cx="4373164" cy="75623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3725B37-909D-4AB9-88C7-67283D3CDF91}"/>
                </a:ext>
              </a:extLst>
            </p:cNvPr>
            <p:cNvSpPr/>
            <p:nvPr/>
          </p:nvSpPr>
          <p:spPr>
            <a:xfrm>
              <a:off x="6506055" y="990309"/>
              <a:ext cx="4472282" cy="1015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7EE86C7-639F-4C31-B76E-36B91AB26E18}"/>
                  </a:ext>
                </a:extLst>
              </p:cNvPr>
              <p:cNvSpPr/>
              <p:nvPr/>
            </p:nvSpPr>
            <p:spPr>
              <a:xfrm>
                <a:off x="3952943" y="4986543"/>
                <a:ext cx="2553112" cy="68732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E7EE86C7-639F-4C31-B76E-36B91AB26E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943" y="4986543"/>
                <a:ext cx="2553112" cy="6873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1D2812D-3994-4291-A1B8-0DD633EFE57D}"/>
                  </a:ext>
                </a:extLst>
              </p:cNvPr>
              <p:cNvSpPr/>
              <p:nvPr/>
            </p:nvSpPr>
            <p:spPr>
              <a:xfrm>
                <a:off x="6849990" y="4982500"/>
                <a:ext cx="2553112" cy="68732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1D2812D-3994-4291-A1B8-0DD633EFE5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990" y="4982500"/>
                <a:ext cx="2553112" cy="6873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7A503735-D758-4560-B92D-70A6A899C6C9}"/>
              </a:ext>
            </a:extLst>
          </p:cNvPr>
          <p:cNvSpPr txBox="1"/>
          <p:nvPr/>
        </p:nvSpPr>
        <p:spPr>
          <a:xfrm>
            <a:off x="10231761" y="2749187"/>
            <a:ext cx="443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C00CC"/>
                </a:solidFill>
              </a:rPr>
              <a:t>Yes</a:t>
            </a:r>
            <a:endParaRPr lang="ko-KR" altLang="en-US" sz="1400" dirty="0">
              <a:solidFill>
                <a:srgbClr val="CC00CC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C466E2-2A60-429F-90C6-13D34465AF97}"/>
              </a:ext>
            </a:extLst>
          </p:cNvPr>
          <p:cNvSpPr txBox="1"/>
          <p:nvPr/>
        </p:nvSpPr>
        <p:spPr>
          <a:xfrm>
            <a:off x="8687453" y="3902072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C00CC"/>
                </a:solidFill>
              </a:rPr>
              <a:t>No</a:t>
            </a:r>
            <a:endParaRPr lang="ko-KR" altLang="en-US" sz="1400" dirty="0">
              <a:solidFill>
                <a:srgbClr val="CC00CC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7229E8B-DD6C-4702-8174-8E5311D98405}"/>
              </a:ext>
            </a:extLst>
          </p:cNvPr>
          <p:cNvSpPr txBox="1"/>
          <p:nvPr/>
        </p:nvSpPr>
        <p:spPr>
          <a:xfrm>
            <a:off x="4888886" y="4091743"/>
            <a:ext cx="2420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CC00CC"/>
                </a:solidFill>
              </a:rPr>
              <a:t>④</a:t>
            </a:r>
            <a:r>
              <a:rPr lang="en-US" altLang="ko-KR" sz="1400" dirty="0">
                <a:solidFill>
                  <a:srgbClr val="CC00CC"/>
                </a:solidFill>
              </a:rPr>
              <a:t> update W, b </a:t>
            </a:r>
            <a:r>
              <a:rPr lang="ko-KR" altLang="en-US" sz="1400" b="1" dirty="0">
                <a:solidFill>
                  <a:srgbClr val="CC00CC"/>
                </a:solidFill>
              </a:rPr>
              <a:t>⇒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rgbClr val="CC00CC"/>
                </a:solidFill>
              </a:rPr>
              <a:t>repeat</a:t>
            </a:r>
            <a:r>
              <a:rPr lang="ko-KR" altLang="en-US" sz="1400" dirty="0">
                <a:solidFill>
                  <a:srgbClr val="CC00CC"/>
                </a:solidFill>
              </a:rPr>
              <a:t>①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FD578B-AB66-4712-B46D-4DB03E93D77D}"/>
              </a:ext>
            </a:extLst>
          </p:cNvPr>
          <p:cNvSpPr/>
          <p:nvPr/>
        </p:nvSpPr>
        <p:spPr>
          <a:xfrm>
            <a:off x="4214349" y="2993126"/>
            <a:ext cx="944023" cy="461665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Regression</a:t>
            </a:r>
          </a:p>
          <a:p>
            <a:pPr algn="ctr"/>
            <a:r>
              <a:rPr lang="en-US" altLang="ko-KR" sz="1200" dirty="0" err="1"/>
              <a:t>Wx+b</a:t>
            </a:r>
            <a:endParaRPr lang="ko-KR" altLang="en-US" sz="1200" dirty="0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8D7A1721-138F-4D69-9764-22E7A81E4003}"/>
              </a:ext>
            </a:extLst>
          </p:cNvPr>
          <p:cNvSpPr/>
          <p:nvPr/>
        </p:nvSpPr>
        <p:spPr>
          <a:xfrm>
            <a:off x="5264928" y="3082804"/>
            <a:ext cx="340742" cy="28230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44D63D-E449-471B-8CB9-FE3D333490E8}"/>
              </a:ext>
            </a:extLst>
          </p:cNvPr>
          <p:cNvSpPr/>
          <p:nvPr/>
        </p:nvSpPr>
        <p:spPr>
          <a:xfrm>
            <a:off x="5765533" y="2999233"/>
            <a:ext cx="1801458" cy="461665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Classification</a:t>
            </a:r>
          </a:p>
          <a:p>
            <a:pPr algn="ctr"/>
            <a:r>
              <a:rPr lang="en-US" altLang="ko-KR" sz="1200" dirty="0"/>
              <a:t>sigmoid(</a:t>
            </a:r>
            <a:r>
              <a:rPr lang="en-US" altLang="ko-KR" sz="1200" dirty="0" err="1"/>
              <a:t>Wx+b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451917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8C064-C905-43A9-9A51-931C1A508B8D}"/>
              </a:ext>
            </a:extLst>
          </p:cNvPr>
          <p:cNvSpPr txBox="1"/>
          <p:nvPr/>
        </p:nvSpPr>
        <p:spPr>
          <a:xfrm>
            <a:off x="820614" y="709246"/>
            <a:ext cx="948957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000" dirty="0">
              <a:solidFill>
                <a:srgbClr val="7030A0"/>
              </a:solidFill>
            </a:endParaRPr>
          </a:p>
          <a:p>
            <a:r>
              <a:rPr lang="en-US" altLang="ko-KR" sz="4000" dirty="0">
                <a:solidFill>
                  <a:srgbClr val="7030A0"/>
                </a:solidFill>
              </a:rPr>
              <a:t>Next Time</a:t>
            </a: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600" dirty="0">
                <a:solidFill>
                  <a:srgbClr val="7030A0"/>
                </a:solidFill>
              </a:rPr>
              <a:t> Logistic Regression – Classification </a:t>
            </a:r>
            <a:r>
              <a:rPr lang="ko-KR" altLang="en-US" sz="3600" dirty="0">
                <a:solidFill>
                  <a:srgbClr val="7030A0"/>
                </a:solidFill>
              </a:rPr>
              <a:t>예제</a:t>
            </a:r>
            <a:endParaRPr lang="en-US" altLang="ko-KR" sz="36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8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srgbClr val="7030A0"/>
                </a:solidFill>
              </a:rPr>
              <a:t>simple</a:t>
            </a:r>
            <a:r>
              <a:rPr lang="ko-KR" altLang="en-US" sz="2800" dirty="0">
                <a:solidFill>
                  <a:srgbClr val="7030A0"/>
                </a:solidFill>
              </a:rPr>
              <a:t> </a:t>
            </a:r>
            <a:r>
              <a:rPr lang="en-US" altLang="ko-KR" sz="2800" dirty="0">
                <a:solidFill>
                  <a:srgbClr val="7030A0"/>
                </a:solidFill>
              </a:rPr>
              <a:t>example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srgbClr val="7030A0"/>
                </a:solidFill>
              </a:rPr>
              <a:t>multi-variable example</a:t>
            </a:r>
          </a:p>
          <a:p>
            <a:pPr lvl="1"/>
            <a:endParaRPr lang="en-US" altLang="ko-KR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7899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4F376-6971-48EC-9D63-66185FB00E06}"/>
              </a:ext>
            </a:extLst>
          </p:cNvPr>
          <p:cNvSpPr txBox="1"/>
          <p:nvPr/>
        </p:nvSpPr>
        <p:spPr>
          <a:xfrm>
            <a:off x="2972691" y="1581792"/>
            <a:ext cx="631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/>
                </a:solidFill>
              </a:rPr>
              <a:t>파이썬</a:t>
            </a:r>
            <a:r>
              <a:rPr lang="en-US" altLang="ko-KR" sz="3200" dirty="0">
                <a:solidFill>
                  <a:schemeClr val="accent1"/>
                </a:solidFill>
              </a:rPr>
              <a:t>(Python)</a:t>
            </a:r>
            <a:r>
              <a:rPr lang="ko-KR" altLang="en-US" sz="3200" dirty="0">
                <a:solidFill>
                  <a:schemeClr val="accent1"/>
                </a:solidFill>
              </a:rPr>
              <a:t>으로 구현하는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8784-7E0A-4E44-A9B8-EDF0618EFB50}"/>
              </a:ext>
            </a:extLst>
          </p:cNvPr>
          <p:cNvSpPr txBox="1"/>
          <p:nvPr/>
        </p:nvSpPr>
        <p:spPr>
          <a:xfrm>
            <a:off x="2161722" y="2754519"/>
            <a:ext cx="7855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Logistic Regression (II)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/>
              <p:nvPr/>
            </p:nvSpPr>
            <p:spPr>
              <a:xfrm>
                <a:off x="2989955" y="4373198"/>
                <a:ext cx="621208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rgbClr val="0070C0"/>
                    </a:solidFill>
                  </a:rPr>
                  <a:t>–</a:t>
                </a:r>
                <a:r>
                  <a:rPr lang="ko-KR" alt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sz="2800" dirty="0">
                    <a:solidFill>
                      <a:srgbClr val="0070C0"/>
                    </a:solidFill>
                  </a:rPr>
                  <a:t>simple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</m:oMath>
                </a14:m>
                <a:r>
                  <a:rPr lang="en-US" altLang="ko-KR" sz="2800" dirty="0">
                    <a:solidFill>
                      <a:srgbClr val="0070C0"/>
                    </a:solidFill>
                  </a:rPr>
                  <a:t>multi–variable example –</a:t>
                </a:r>
                <a:endParaRPr lang="ko-KR" alt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955" y="4373198"/>
                <a:ext cx="6212089" cy="523220"/>
              </a:xfrm>
              <a:prstGeom prst="rect">
                <a:avLst/>
              </a:prstGeom>
              <a:blipFill>
                <a:blip r:embed="rId2"/>
                <a:stretch>
                  <a:fillRect l="-1961"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647399D-10DF-4C7C-9411-B984EFADC23E}"/>
              </a:ext>
            </a:extLst>
          </p:cNvPr>
          <p:cNvSpPr txBox="1"/>
          <p:nvPr/>
        </p:nvSpPr>
        <p:spPr>
          <a:xfrm>
            <a:off x="4474515" y="5499434"/>
            <a:ext cx="3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아이엠알</a:t>
            </a:r>
            <a:r>
              <a:rPr lang="ko-KR" altLang="en-US" dirty="0"/>
              <a:t> </a:t>
            </a:r>
            <a:r>
              <a:rPr lang="en-US" altLang="ko-KR" dirty="0"/>
              <a:t>(www.imbiz.co.kr)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ABD77-C639-40B0-9DFB-0D1FEF50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2162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AE019-ACC7-433C-AE5A-40C6899F2158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logistic regression implementation using python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250E505-21EA-4C60-8821-9656D5121BFE}"/>
              </a:ext>
            </a:extLst>
          </p:cNvPr>
          <p:cNvSpPr/>
          <p:nvPr/>
        </p:nvSpPr>
        <p:spPr>
          <a:xfrm>
            <a:off x="2316740" y="845392"/>
            <a:ext cx="7551022" cy="31755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chemeClr val="tx1"/>
                </a:solidFill>
              </a:rPr>
              <a:t>  순서                          데이터 및 수식                                                             </a:t>
            </a:r>
            <a:r>
              <a:rPr lang="en-US" altLang="ko-KR" sz="1000" b="1" dirty="0">
                <a:solidFill>
                  <a:schemeClr val="tx1"/>
                </a:solidFill>
              </a:rPr>
              <a:t>Python </a:t>
            </a:r>
            <a:r>
              <a:rPr lang="ko-KR" altLang="en-US" sz="1000" b="1" dirty="0">
                <a:solidFill>
                  <a:schemeClr val="tx1"/>
                </a:solidFill>
              </a:rPr>
              <a:t>구현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1AC3239-E9B8-4510-BE40-BD0AD05EE644}"/>
              </a:ext>
            </a:extLst>
          </p:cNvPr>
          <p:cNvGrpSpPr/>
          <p:nvPr/>
        </p:nvGrpSpPr>
        <p:grpSpPr>
          <a:xfrm>
            <a:off x="3319213" y="1202057"/>
            <a:ext cx="1953254" cy="1008693"/>
            <a:chOff x="611794" y="1747766"/>
            <a:chExt cx="2199584" cy="2165469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B164B9D0-9928-4E88-BCB3-94A8BB66C5E9}"/>
                </a:ext>
              </a:extLst>
            </p:cNvPr>
            <p:cNvSpPr/>
            <p:nvPr/>
          </p:nvSpPr>
          <p:spPr>
            <a:xfrm>
              <a:off x="616665" y="1752268"/>
              <a:ext cx="1099933" cy="3614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i="1" dirty="0">
                  <a:solidFill>
                    <a:schemeClr val="tx1"/>
                  </a:solidFill>
                </a:rPr>
                <a:t>입력 </a:t>
              </a:r>
              <a:r>
                <a:rPr lang="en-US" altLang="ko-KR" sz="1000" i="1" dirty="0">
                  <a:solidFill>
                    <a:schemeClr val="tx1"/>
                  </a:solidFill>
                </a:rPr>
                <a:t>(x)</a:t>
              </a:r>
              <a:endParaRPr lang="ko-KR" altLang="en-US" sz="1000" i="1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52F1F96-4F23-48D1-8125-194D2F15B786}"/>
                </a:ext>
              </a:extLst>
            </p:cNvPr>
            <p:cNvSpPr/>
            <p:nvPr/>
          </p:nvSpPr>
          <p:spPr>
            <a:xfrm>
              <a:off x="1719075" y="1747766"/>
              <a:ext cx="1090245" cy="3614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i="1" dirty="0">
                  <a:solidFill>
                    <a:schemeClr val="tx1"/>
                  </a:solidFill>
                </a:rPr>
                <a:t>정답 </a:t>
              </a:r>
              <a:r>
                <a:rPr lang="en-US" altLang="ko-KR" sz="1000" i="1" dirty="0">
                  <a:solidFill>
                    <a:schemeClr val="tx1"/>
                  </a:solidFill>
                </a:rPr>
                <a:t>(t)</a:t>
              </a:r>
              <a:endParaRPr lang="ko-KR" altLang="en-US" sz="1000" i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AF87DA2C-3FB8-4C5C-8A21-0F3B8CC3B2C8}"/>
                    </a:ext>
                  </a:extLst>
                </p:cNvPr>
                <p:cNvSpPr/>
                <p:nvPr/>
              </p:nvSpPr>
              <p:spPr>
                <a:xfrm>
                  <a:off x="611800" y="2102560"/>
                  <a:ext cx="1097923" cy="377366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1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직사각형 58">
                  <a:extLst>
                    <a:ext uri="{FF2B5EF4-FFF2-40B4-BE49-F238E27FC236}">
                      <a16:creationId xmlns:a16="http://schemas.microsoft.com/office/drawing/2014/main" id="{AF87DA2C-3FB8-4C5C-8A21-0F3B8CC3B2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800" y="2102560"/>
                  <a:ext cx="1097923" cy="37736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2F9EDEE-1228-4821-935E-75CD2F28B7AB}"/>
                    </a:ext>
                  </a:extLst>
                </p:cNvPr>
                <p:cNvSpPr/>
                <p:nvPr/>
              </p:nvSpPr>
              <p:spPr>
                <a:xfrm>
                  <a:off x="1713793" y="2108461"/>
                  <a:ext cx="1093920" cy="381189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altLang="ko-KR" sz="1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직사각형 59">
                  <a:extLst>
                    <a:ext uri="{FF2B5EF4-FFF2-40B4-BE49-F238E27FC236}">
                      <a16:creationId xmlns:a16="http://schemas.microsoft.com/office/drawing/2014/main" id="{C2F9EDEE-1228-4821-935E-75CD2F28B7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3793" y="2108461"/>
                  <a:ext cx="1093920" cy="38118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3B30E219-AF3A-4B54-BDAF-106E455ED7EA}"/>
                    </a:ext>
                  </a:extLst>
                </p:cNvPr>
                <p:cNvSpPr/>
                <p:nvPr/>
              </p:nvSpPr>
              <p:spPr>
                <a:xfrm>
                  <a:off x="612065" y="2477850"/>
                  <a:ext cx="1095921" cy="36141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1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3B30E219-AF3A-4B54-BDAF-106E455ED7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065" y="2477850"/>
                  <a:ext cx="1095921" cy="361413"/>
                </a:xfrm>
                <a:prstGeom prst="rect">
                  <a:avLst/>
                </a:prstGeom>
                <a:blipFill>
                  <a:blip r:embed="rId4"/>
                  <a:stretch>
                    <a:fillRect b="-333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7A14494E-EDF7-4EE1-ABBD-B1BA4C754D6B}"/>
                    </a:ext>
                  </a:extLst>
                </p:cNvPr>
                <p:cNvSpPr/>
                <p:nvPr/>
              </p:nvSpPr>
              <p:spPr>
                <a:xfrm>
                  <a:off x="1716062" y="2489650"/>
                  <a:ext cx="1095316" cy="352759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a:rPr lang="en-US" altLang="ko-KR" sz="1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7A14494E-EDF7-4EE1-ABBD-B1BA4C754D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6062" y="2489650"/>
                  <a:ext cx="1095316" cy="352759"/>
                </a:xfrm>
                <a:prstGeom prst="rect">
                  <a:avLst/>
                </a:prstGeom>
                <a:blipFill>
                  <a:blip r:embed="rId5"/>
                  <a:stretch>
                    <a:fillRect b="-333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8C83AE6B-3D41-456C-98EF-F80955C99572}"/>
                </a:ext>
              </a:extLst>
            </p:cNvPr>
            <p:cNvSpPr/>
            <p:nvPr/>
          </p:nvSpPr>
          <p:spPr>
            <a:xfrm>
              <a:off x="611794" y="2827356"/>
              <a:ext cx="1102549" cy="3614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…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8725AEFB-3D87-4001-BAEE-FB4D106E1940}"/>
                </a:ext>
              </a:extLst>
            </p:cNvPr>
            <p:cNvSpPr/>
            <p:nvPr/>
          </p:nvSpPr>
          <p:spPr>
            <a:xfrm>
              <a:off x="1711441" y="2830500"/>
              <a:ext cx="1099933" cy="3614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…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ACB928D-675B-4378-81FA-4C76F13D9DC5}"/>
                </a:ext>
              </a:extLst>
            </p:cNvPr>
            <p:cNvSpPr/>
            <p:nvPr/>
          </p:nvSpPr>
          <p:spPr>
            <a:xfrm>
              <a:off x="616564" y="3180003"/>
              <a:ext cx="1099933" cy="36141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…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8552CD5-832A-4FD7-B950-C2F178BE8A62}"/>
                </a:ext>
              </a:extLst>
            </p:cNvPr>
            <p:cNvSpPr/>
            <p:nvPr/>
          </p:nvSpPr>
          <p:spPr>
            <a:xfrm>
              <a:off x="1712069" y="3183149"/>
              <a:ext cx="1095316" cy="3666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…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A62DD446-267A-4454-8720-20BE4E97FDDE}"/>
                    </a:ext>
                  </a:extLst>
                </p:cNvPr>
                <p:cNvSpPr/>
                <p:nvPr/>
              </p:nvSpPr>
              <p:spPr>
                <a:xfrm>
                  <a:off x="611794" y="3542098"/>
                  <a:ext cx="1093922" cy="37046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A62DD446-267A-4454-8720-20BE4E97FD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794" y="3542098"/>
                  <a:ext cx="1093922" cy="37046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D5164A3A-6D92-4C2E-AD79-5EDC9CCC2163}"/>
                    </a:ext>
                  </a:extLst>
                </p:cNvPr>
                <p:cNvSpPr/>
                <p:nvPr/>
              </p:nvSpPr>
              <p:spPr>
                <a:xfrm>
                  <a:off x="1709440" y="3551822"/>
                  <a:ext cx="1101934" cy="361413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oMath>
                    </m:oMathPara>
                  </a14:m>
                  <a:endParaRPr lang="ko-KR" alt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직사각형 67">
                  <a:extLst>
                    <a:ext uri="{FF2B5EF4-FFF2-40B4-BE49-F238E27FC236}">
                      <a16:creationId xmlns:a16="http://schemas.microsoft.com/office/drawing/2014/main" id="{D5164A3A-6D92-4C2E-AD79-5EDC9CCC21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9440" y="3551822"/>
                  <a:ext cx="1101934" cy="36141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74269F3-4368-47B6-A61B-8D470A9ED5D0}"/>
              </a:ext>
            </a:extLst>
          </p:cNvPr>
          <p:cNvGrpSpPr/>
          <p:nvPr/>
        </p:nvGrpSpPr>
        <p:grpSpPr>
          <a:xfrm>
            <a:off x="3250926" y="2953143"/>
            <a:ext cx="2226005" cy="1191051"/>
            <a:chOff x="6506055" y="990308"/>
            <a:chExt cx="3479982" cy="13073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F43B188-F385-40AE-9970-7104E8D7ED02}"/>
                    </a:ext>
                  </a:extLst>
                </p:cNvPr>
                <p:cNvSpPr txBox="1"/>
                <p:nvPr/>
              </p:nvSpPr>
              <p:spPr>
                <a:xfrm>
                  <a:off x="6619959" y="1109528"/>
                  <a:ext cx="3224091" cy="11367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000" b="0" i="0" dirty="0">
                      <a:latin typeface="Cambria Math" panose="02040503050406030204" pitchFamily="18" charset="0"/>
                    </a:rPr>
                    <a:t>z = </a:t>
                  </a:r>
                  <a:r>
                    <a:rPr lang="en-US" altLang="ko-KR" sz="1000" b="0" i="0" dirty="0" err="1">
                      <a:latin typeface="Cambria Math" panose="02040503050406030204" pitchFamily="18" charset="0"/>
                    </a:rPr>
                    <a:t>Wx</a:t>
                  </a:r>
                  <a:r>
                    <a:rPr lang="en-US" altLang="ko-KR" sz="1000" b="0" i="0" dirty="0">
                      <a:latin typeface="Cambria Math" panose="02040503050406030204" pitchFamily="18" charset="0"/>
                    </a:rPr>
                    <a:t> + b,  y = sigmoid(z)</a:t>
                  </a:r>
                </a:p>
                <a:p>
                  <a:pPr algn="ctr"/>
                  <a:endParaRPr lang="en-US" altLang="ko-KR" sz="1000" b="0" i="0" dirty="0">
                    <a:latin typeface="Cambria Math" panose="02040503050406030204" pitchFamily="18" charset="0"/>
                  </a:endParaRPr>
                </a:p>
                <a:p>
                  <a:pPr algn="ctr"/>
                  <a:endParaRPr lang="en-US" altLang="ko-KR" sz="1000" dirty="0">
                    <a:latin typeface="Cambria Math" panose="02040503050406030204" pitchFamily="18" charset="0"/>
                  </a:endParaRPr>
                </a:p>
                <a:p>
                  <a:pPr algn="ctr"/>
                  <a:endParaRPr lang="en-US" altLang="ko-KR" sz="10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000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1000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sz="10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ko-KR" sz="10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hr m:val="∑"/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0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000" i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altLang="ko-KR" sz="10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ko-KR" sz="1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1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1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altLang="ko-KR" sz="1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p>
                                <m:r>
                                  <a:rPr lang="en-US" altLang="ko-KR" sz="1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F43B188-F385-40AE-9970-7104E8D7ED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9959" y="1109528"/>
                  <a:ext cx="3224091" cy="1136793"/>
                </a:xfrm>
                <a:prstGeom prst="rect">
                  <a:avLst/>
                </a:prstGeom>
                <a:blipFill>
                  <a:blip r:embed="rId8"/>
                  <a:stretch>
                    <a:fillRect t="-4118" b="-741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EAAD325-EF1D-4635-8CB3-459F8531C9E4}"/>
                </a:ext>
              </a:extLst>
            </p:cNvPr>
            <p:cNvSpPr/>
            <p:nvPr/>
          </p:nvSpPr>
          <p:spPr>
            <a:xfrm>
              <a:off x="6506055" y="990308"/>
              <a:ext cx="3479982" cy="13073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580B9C1-D150-4CC0-93A9-6A0DF85A4E35}"/>
                  </a:ext>
                </a:extLst>
              </p:cNvPr>
              <p:cNvSpPr/>
              <p:nvPr/>
            </p:nvSpPr>
            <p:spPr>
              <a:xfrm>
                <a:off x="3323786" y="4891084"/>
                <a:ext cx="1803172" cy="5130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2580B9C1-D150-4CC0-93A9-6A0DF85A4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786" y="4891084"/>
                <a:ext cx="1803172" cy="5130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0719EEB-F75F-4FD3-A8A5-3E7424046CCA}"/>
                  </a:ext>
                </a:extLst>
              </p:cNvPr>
              <p:cNvSpPr/>
              <p:nvPr/>
            </p:nvSpPr>
            <p:spPr>
              <a:xfrm>
                <a:off x="3326136" y="5493892"/>
                <a:ext cx="1803173" cy="513015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1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sz="1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sz="1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30719EEB-F75F-4FD3-A8A5-3E7424046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6136" y="5493892"/>
                <a:ext cx="1803173" cy="51301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A39B01-5F33-4AE4-8536-8F1D1782CD2A}"/>
              </a:ext>
            </a:extLst>
          </p:cNvPr>
          <p:cNvSpPr/>
          <p:nvPr/>
        </p:nvSpPr>
        <p:spPr>
          <a:xfrm>
            <a:off x="2316740" y="831538"/>
            <a:ext cx="7551022" cy="5289917"/>
          </a:xfrm>
          <a:prstGeom prst="rect">
            <a:avLst/>
          </a:prstGeom>
          <a:noFill/>
          <a:ln w="34925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F8E4C2A-C336-471E-A718-4FD229FA6F4C}"/>
              </a:ext>
            </a:extLst>
          </p:cNvPr>
          <p:cNvSpPr/>
          <p:nvPr/>
        </p:nvSpPr>
        <p:spPr>
          <a:xfrm>
            <a:off x="2884775" y="832798"/>
            <a:ext cx="2956955" cy="5289917"/>
          </a:xfrm>
          <a:prstGeom prst="rect">
            <a:avLst/>
          </a:prstGeom>
          <a:noFill/>
          <a:ln w="34925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85233C-8939-455C-B1F4-46B4857213B8}"/>
              </a:ext>
            </a:extLst>
          </p:cNvPr>
          <p:cNvSpPr txBox="1"/>
          <p:nvPr/>
        </p:nvSpPr>
        <p:spPr>
          <a:xfrm>
            <a:off x="2465902" y="243314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3F7365-3B53-42DA-9DB6-68B059915516}"/>
              </a:ext>
            </a:extLst>
          </p:cNvPr>
          <p:cNvSpPr txBox="1"/>
          <p:nvPr/>
        </p:nvSpPr>
        <p:spPr>
          <a:xfrm>
            <a:off x="5890248" y="1503383"/>
            <a:ext cx="4171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slicing </a:t>
            </a:r>
            <a:r>
              <a:rPr lang="ko-KR" altLang="en-US" sz="1000" dirty="0"/>
              <a:t>또는 </a:t>
            </a:r>
            <a:r>
              <a:rPr lang="en-US" altLang="ko-KR" sz="1000" dirty="0"/>
              <a:t>list comprehension </a:t>
            </a:r>
            <a:r>
              <a:rPr lang="ko-KR" altLang="en-US" sz="1000" dirty="0"/>
              <a:t>등을 이용하여 입력</a:t>
            </a:r>
            <a:br>
              <a:rPr lang="en-US" altLang="ko-KR" sz="1000" dirty="0"/>
            </a:br>
            <a:r>
              <a:rPr lang="en-US" altLang="ko-KR" sz="1000" dirty="0"/>
              <a:t>x </a:t>
            </a:r>
            <a:r>
              <a:rPr lang="ko-KR" altLang="en-US" sz="1000" dirty="0"/>
              <a:t>와 정답 </a:t>
            </a:r>
            <a:r>
              <a:rPr lang="en-US" altLang="ko-KR" sz="1000" dirty="0"/>
              <a:t>t </a:t>
            </a:r>
            <a:r>
              <a:rPr lang="ko-KR" altLang="en-US" sz="1000" dirty="0"/>
              <a:t>를 </a:t>
            </a:r>
            <a:r>
              <a:rPr lang="en-US" altLang="ko-KR" sz="1000" dirty="0" err="1"/>
              <a:t>numpy</a:t>
            </a:r>
            <a:r>
              <a:rPr lang="en-US" altLang="ko-KR" sz="1000" dirty="0"/>
              <a:t> </a:t>
            </a:r>
            <a:r>
              <a:rPr lang="ko-KR" altLang="en-US" sz="1000" dirty="0"/>
              <a:t>타입으로 분리 </a:t>
            </a:r>
            <a:r>
              <a:rPr lang="en-US" altLang="ko-KR" sz="1000" dirty="0"/>
              <a:t>(t = 0 </a:t>
            </a:r>
            <a:r>
              <a:rPr lang="ko-KR" altLang="en-US" sz="1000" dirty="0"/>
              <a:t>또는 </a:t>
            </a:r>
            <a:r>
              <a:rPr lang="en-US" altLang="ko-KR" sz="1000" dirty="0"/>
              <a:t>1)</a:t>
            </a:r>
            <a:endParaRPr lang="ko-KR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B5F3F0-B0A0-4DCC-ADD6-62A7BE787F46}"/>
              </a:ext>
            </a:extLst>
          </p:cNvPr>
          <p:cNvSpPr txBox="1"/>
          <p:nvPr/>
        </p:nvSpPr>
        <p:spPr>
          <a:xfrm>
            <a:off x="2472259" y="158394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1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2B2E1B-4E65-427C-868E-68E0B14DCEB9}"/>
              </a:ext>
            </a:extLst>
          </p:cNvPr>
          <p:cNvSpPr txBox="1"/>
          <p:nvPr/>
        </p:nvSpPr>
        <p:spPr>
          <a:xfrm>
            <a:off x="2465902" y="3311698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3</a:t>
            </a:r>
            <a:endParaRPr lang="ko-KR" altLang="en-US" sz="1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1DE239-F6B6-42E0-82CC-8CA23728837F}"/>
              </a:ext>
            </a:extLst>
          </p:cNvPr>
          <p:cNvSpPr txBox="1"/>
          <p:nvPr/>
        </p:nvSpPr>
        <p:spPr>
          <a:xfrm>
            <a:off x="2465902" y="4287914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4</a:t>
            </a:r>
            <a:endParaRPr lang="ko-KR" altLang="en-US" sz="1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75C0D3-EDE5-4E81-92CD-18F6D2D872B1}"/>
              </a:ext>
            </a:extLst>
          </p:cNvPr>
          <p:cNvSpPr txBox="1"/>
          <p:nvPr/>
        </p:nvSpPr>
        <p:spPr>
          <a:xfrm>
            <a:off x="2465902" y="5292753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5</a:t>
            </a:r>
            <a:endParaRPr lang="ko-KR" altLang="en-US" sz="1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5910CC0-F7FD-4D65-8C68-F0734BF9D686}"/>
              </a:ext>
            </a:extLst>
          </p:cNvPr>
          <p:cNvSpPr txBox="1"/>
          <p:nvPr/>
        </p:nvSpPr>
        <p:spPr>
          <a:xfrm>
            <a:off x="3671877" y="2406710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z = </a:t>
            </a:r>
            <a:r>
              <a:rPr lang="en-US" altLang="ko-KR" sz="1400" dirty="0" err="1"/>
              <a:t>Wx</a:t>
            </a:r>
            <a:r>
              <a:rPr lang="en-US" altLang="ko-KR" sz="1400" dirty="0"/>
              <a:t> + b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86A2FC-2994-4F0C-ADC4-9C5508EB2B04}"/>
              </a:ext>
            </a:extLst>
          </p:cNvPr>
          <p:cNvSpPr txBox="1"/>
          <p:nvPr/>
        </p:nvSpPr>
        <p:spPr>
          <a:xfrm>
            <a:off x="5852299" y="2331353"/>
            <a:ext cx="180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w = </a:t>
            </a:r>
            <a:r>
              <a:rPr lang="en-US" altLang="ko-KR" sz="1000" dirty="0" err="1"/>
              <a:t>numpy.random.rand</a:t>
            </a:r>
            <a:r>
              <a:rPr lang="en-US" altLang="ko-KR" sz="1000" dirty="0"/>
              <a:t>(…)</a:t>
            </a:r>
          </a:p>
          <a:p>
            <a:r>
              <a:rPr lang="en-US" altLang="ko-KR" sz="1000" dirty="0"/>
              <a:t>b = </a:t>
            </a:r>
            <a:r>
              <a:rPr lang="en-US" altLang="ko-KR" sz="1000" dirty="0" err="1"/>
              <a:t>numpy.random.rand</a:t>
            </a:r>
            <a:r>
              <a:rPr lang="en-US" altLang="ko-KR" sz="1000" dirty="0"/>
              <a:t>(…)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E9332A2-2585-4BBD-A626-EC5CC47081D5}"/>
              </a:ext>
            </a:extLst>
          </p:cNvPr>
          <p:cNvSpPr txBox="1"/>
          <p:nvPr/>
        </p:nvSpPr>
        <p:spPr>
          <a:xfrm>
            <a:off x="5855519" y="2718475"/>
            <a:ext cx="28440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def sigmoid(x):</a:t>
            </a:r>
          </a:p>
          <a:p>
            <a:r>
              <a:rPr lang="en-US" altLang="ko-KR" sz="1000" dirty="0"/>
              <a:t>  return 1 / ( 1+numpy.exp(-x) )</a:t>
            </a:r>
          </a:p>
          <a:p>
            <a:endParaRPr lang="en-US" altLang="ko-KR" sz="1000" dirty="0"/>
          </a:p>
          <a:p>
            <a:r>
              <a:rPr lang="en-US" altLang="ko-KR" sz="1000" dirty="0"/>
              <a:t>def </a:t>
            </a:r>
            <a:r>
              <a:rPr lang="en-US" altLang="ko-KR" sz="1000" dirty="0" err="1"/>
              <a:t>loss_func</a:t>
            </a:r>
            <a:r>
              <a:rPr lang="en-US" altLang="ko-KR" sz="1000" dirty="0"/>
              <a:t>(…):</a:t>
            </a:r>
          </a:p>
          <a:p>
            <a:r>
              <a:rPr lang="en-US" altLang="ko-KR" sz="1000" dirty="0"/>
              <a:t>  delta = 1e-7</a:t>
            </a:r>
          </a:p>
          <a:p>
            <a:r>
              <a:rPr lang="en-US" altLang="ko-KR" sz="1000" dirty="0"/>
              <a:t>  z = numpy.dot(X, W) + b</a:t>
            </a:r>
          </a:p>
          <a:p>
            <a:r>
              <a:rPr lang="en-US" altLang="ko-KR" sz="1000" dirty="0"/>
              <a:t>  y = sigmoid(z)</a:t>
            </a:r>
          </a:p>
          <a:p>
            <a:r>
              <a:rPr lang="en-US" altLang="ko-KR" sz="1000" dirty="0"/>
              <a:t>  return -</a:t>
            </a:r>
            <a:r>
              <a:rPr lang="en-US" altLang="ko-KR" sz="1000" dirty="0" err="1"/>
              <a:t>numpy.sum</a:t>
            </a:r>
            <a:r>
              <a:rPr lang="en-US" altLang="ko-KR" sz="1000" dirty="0"/>
              <a:t>( t*numpy.log(</a:t>
            </a:r>
            <a:r>
              <a:rPr lang="en-US" altLang="ko-KR" sz="1000" dirty="0" err="1"/>
              <a:t>y+delta</a:t>
            </a:r>
            <a:r>
              <a:rPr lang="en-US" altLang="ko-KR" sz="1000" dirty="0"/>
              <a:t>) +</a:t>
            </a:r>
            <a:br>
              <a:rPr lang="en-US" altLang="ko-KR" sz="1000" dirty="0"/>
            </a:br>
            <a:r>
              <a:rPr lang="en-US" altLang="ko-KR" sz="1000" dirty="0"/>
              <a:t>             (1-t)*numpy.log(1-y+delta) )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0428EC3-B942-48FC-851C-ABB30C31BA9E}"/>
              </a:ext>
            </a:extLst>
          </p:cNvPr>
          <p:cNvSpPr txBox="1"/>
          <p:nvPr/>
        </p:nvSpPr>
        <p:spPr>
          <a:xfrm>
            <a:off x="3557733" y="2715298"/>
            <a:ext cx="14750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classification </a:t>
            </a:r>
            <a:r>
              <a:rPr lang="ko-KR" altLang="en-US" sz="1000" dirty="0"/>
              <a:t>손실함수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FF3506-7EAC-448C-B71D-A57ACA5BDE7F}"/>
                  </a:ext>
                </a:extLst>
              </p:cNvPr>
              <p:cNvSpPr txBox="1"/>
              <p:nvPr/>
            </p:nvSpPr>
            <p:spPr>
              <a:xfrm>
                <a:off x="3151249" y="4285247"/>
                <a:ext cx="73443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b="1" dirty="0" err="1"/>
                  <a:t>학습률</a:t>
                </a:r>
                <a:r>
                  <a:rPr lang="ko-KR" altLang="en-US" sz="10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1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ko-KR" altLang="en-US" sz="1000" b="1" dirty="0"/>
                  <a:t> </a:t>
                </a: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5FF3506-7EAC-448C-B71D-A57ACA5BD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249" y="4285247"/>
                <a:ext cx="734432" cy="246221"/>
              </a:xfrm>
              <a:prstGeom prst="rect">
                <a:avLst/>
              </a:prstGeom>
              <a:blipFill>
                <a:blip r:embed="rId11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4102751B-218F-4135-A213-95123767D429}"/>
              </a:ext>
            </a:extLst>
          </p:cNvPr>
          <p:cNvSpPr txBox="1"/>
          <p:nvPr/>
        </p:nvSpPr>
        <p:spPr>
          <a:xfrm>
            <a:off x="5861993" y="4278822"/>
            <a:ext cx="2465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learning_rate</a:t>
            </a:r>
            <a:r>
              <a:rPr lang="ko-KR" altLang="en-US" sz="1000" dirty="0"/>
              <a:t> </a:t>
            </a:r>
            <a:r>
              <a:rPr lang="en-US" altLang="ko-KR" sz="1000" dirty="0"/>
              <a:t>=</a:t>
            </a:r>
            <a:r>
              <a:rPr lang="ko-KR" altLang="en-US" sz="1000" dirty="0"/>
              <a:t> </a:t>
            </a:r>
            <a:r>
              <a:rPr lang="en-US" altLang="ko-KR" sz="1000" dirty="0"/>
              <a:t>1e-3 or 1e-4 or 1e-5 …</a:t>
            </a:r>
            <a:endParaRPr lang="ko-KR" altLang="en-US" sz="1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B12BFF-4353-48AB-8F9D-EE7CA6A3F448}"/>
              </a:ext>
            </a:extLst>
          </p:cNvPr>
          <p:cNvSpPr txBox="1"/>
          <p:nvPr/>
        </p:nvSpPr>
        <p:spPr>
          <a:xfrm>
            <a:off x="6057970" y="4860941"/>
            <a:ext cx="30780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f = lambda x : </a:t>
            </a:r>
            <a:r>
              <a:rPr lang="en-US" altLang="ko-KR" sz="1000" dirty="0" err="1"/>
              <a:t>loss_func</a:t>
            </a:r>
            <a:r>
              <a:rPr lang="en-US" altLang="ko-KR" sz="1000" dirty="0"/>
              <a:t>(…)</a:t>
            </a:r>
          </a:p>
          <a:p>
            <a:endParaRPr lang="en-US" altLang="ko-KR" sz="1000" dirty="0"/>
          </a:p>
          <a:p>
            <a:r>
              <a:rPr lang="en-US" altLang="ko-KR" sz="1000" dirty="0"/>
              <a:t>for step in range(6000): # 6000 </a:t>
            </a:r>
            <a:r>
              <a:rPr lang="ko-KR" altLang="en-US" sz="1000" dirty="0"/>
              <a:t>은 </a:t>
            </a:r>
            <a:r>
              <a:rPr lang="ko-KR" altLang="en-US" sz="1000" dirty="0" err="1"/>
              <a:t>임의값</a:t>
            </a:r>
            <a:endParaRPr lang="en-US" altLang="ko-KR" sz="1000" dirty="0"/>
          </a:p>
          <a:p>
            <a:r>
              <a:rPr lang="en-US" altLang="ko-KR" sz="1000" dirty="0"/>
              <a:t> </a:t>
            </a:r>
          </a:p>
          <a:p>
            <a:r>
              <a:rPr lang="en-US" altLang="ko-KR" sz="1000" dirty="0"/>
              <a:t>    W  -= </a:t>
            </a:r>
            <a:r>
              <a:rPr lang="en-US" altLang="ko-KR" sz="1000" dirty="0" err="1"/>
              <a:t>learing_rate</a:t>
            </a:r>
            <a:r>
              <a:rPr lang="en-US" altLang="ko-KR" sz="1000" dirty="0"/>
              <a:t> * </a:t>
            </a:r>
            <a:r>
              <a:rPr lang="en-US" altLang="ko-KR" sz="1000" dirty="0" err="1"/>
              <a:t>numerical_derivative</a:t>
            </a:r>
            <a:r>
              <a:rPr lang="en-US" altLang="ko-KR" sz="1000" dirty="0"/>
              <a:t>(f, W)</a:t>
            </a:r>
          </a:p>
          <a:p>
            <a:r>
              <a:rPr lang="en-US" altLang="ko-KR" sz="1000" dirty="0"/>
              <a:t>    b  -= </a:t>
            </a:r>
            <a:r>
              <a:rPr lang="en-US" altLang="ko-KR" sz="1000" dirty="0" err="1"/>
              <a:t>learing_rate</a:t>
            </a:r>
            <a:r>
              <a:rPr lang="en-US" altLang="ko-KR" sz="1000" dirty="0"/>
              <a:t> * </a:t>
            </a:r>
            <a:r>
              <a:rPr lang="en-US" altLang="ko-KR" sz="1000" dirty="0" err="1"/>
              <a:t>numerical_derivative</a:t>
            </a:r>
            <a:r>
              <a:rPr lang="en-US" altLang="ko-KR" sz="1000" dirty="0"/>
              <a:t>(f, b)</a:t>
            </a:r>
            <a:endParaRPr lang="ko-KR" altLang="en-US" sz="1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F21A34-29A3-4D08-9A6D-F795A75AD786}"/>
              </a:ext>
            </a:extLst>
          </p:cNvPr>
          <p:cNvSpPr txBox="1"/>
          <p:nvPr/>
        </p:nvSpPr>
        <p:spPr>
          <a:xfrm>
            <a:off x="3505725" y="4634635"/>
            <a:ext cx="1444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가중치 </a:t>
            </a:r>
            <a:r>
              <a:rPr lang="en-US" altLang="ko-KR" sz="1000" dirty="0"/>
              <a:t>W, </a:t>
            </a:r>
            <a:r>
              <a:rPr lang="ko-KR" altLang="en-US" sz="1000" dirty="0"/>
              <a:t>바이어스</a:t>
            </a:r>
            <a:r>
              <a:rPr lang="en-US" altLang="ko-KR" sz="1000" dirty="0"/>
              <a:t> b</a:t>
            </a:r>
            <a:endParaRPr lang="ko-KR" altLang="en-US" sz="1000" dirty="0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59FC6ADC-F284-4824-924E-706823DD68E9}"/>
              </a:ext>
            </a:extLst>
          </p:cNvPr>
          <p:cNvCxnSpPr>
            <a:cxnSpLocks/>
          </p:cNvCxnSpPr>
          <p:nvPr/>
        </p:nvCxnSpPr>
        <p:spPr>
          <a:xfrm>
            <a:off x="2316740" y="4233774"/>
            <a:ext cx="7551022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1273446-9445-4D32-9C35-0587C72F5061}"/>
              </a:ext>
            </a:extLst>
          </p:cNvPr>
          <p:cNvSpPr/>
          <p:nvPr/>
        </p:nvSpPr>
        <p:spPr>
          <a:xfrm>
            <a:off x="8231120" y="4769419"/>
            <a:ext cx="1552945" cy="230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[</a:t>
            </a:r>
            <a:r>
              <a:rPr lang="ko-KR" altLang="en-US" sz="1000" dirty="0" err="1">
                <a:solidFill>
                  <a:srgbClr val="FF0000"/>
                </a:solidFill>
              </a:rPr>
              <a:t>머신러닝</a:t>
            </a:r>
            <a:r>
              <a:rPr lang="ko-KR" altLang="en-US" sz="1000" dirty="0">
                <a:solidFill>
                  <a:srgbClr val="FF0000"/>
                </a:solidFill>
              </a:rPr>
              <a:t> 강의 </a:t>
            </a:r>
            <a:r>
              <a:rPr lang="en-US" altLang="ko-KR" sz="1000" dirty="0">
                <a:solidFill>
                  <a:srgbClr val="FF0000"/>
                </a:solidFill>
              </a:rPr>
              <a:t>10] </a:t>
            </a:r>
            <a:r>
              <a:rPr lang="ko-KR" altLang="en-US" sz="1000" dirty="0">
                <a:solidFill>
                  <a:srgbClr val="FF0000"/>
                </a:solidFill>
              </a:rPr>
              <a:t>참조</a:t>
            </a: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D85E635F-3B35-4F7D-9127-A3BB7B553EF7}"/>
              </a:ext>
            </a:extLst>
          </p:cNvPr>
          <p:cNvCxnSpPr>
            <a:cxnSpLocks/>
          </p:cNvCxnSpPr>
          <p:nvPr/>
        </p:nvCxnSpPr>
        <p:spPr>
          <a:xfrm>
            <a:off x="2323367" y="2756156"/>
            <a:ext cx="754439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85E58640-0DDD-454D-83CE-E559F70887C7}"/>
              </a:ext>
            </a:extLst>
          </p:cNvPr>
          <p:cNvCxnSpPr>
            <a:cxnSpLocks/>
          </p:cNvCxnSpPr>
          <p:nvPr/>
        </p:nvCxnSpPr>
        <p:spPr>
          <a:xfrm>
            <a:off x="2310117" y="2332088"/>
            <a:ext cx="7557645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548D322B-C857-4D85-96CC-EA2AFFFF9622}"/>
              </a:ext>
            </a:extLst>
          </p:cNvPr>
          <p:cNvCxnSpPr>
            <a:cxnSpLocks/>
          </p:cNvCxnSpPr>
          <p:nvPr/>
        </p:nvCxnSpPr>
        <p:spPr>
          <a:xfrm>
            <a:off x="2310115" y="4565077"/>
            <a:ext cx="7557647" cy="0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FFB5B4A-8111-4B71-A82B-12B143CF7931}"/>
              </a:ext>
            </a:extLst>
          </p:cNvPr>
          <p:cNvSpPr/>
          <p:nvPr/>
        </p:nvSpPr>
        <p:spPr>
          <a:xfrm>
            <a:off x="7720910" y="3245931"/>
            <a:ext cx="1841059" cy="4425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FF0000"/>
                </a:solidFill>
              </a:rPr>
              <a:t>log </a:t>
            </a:r>
            <a:r>
              <a:rPr lang="ko-KR" altLang="en-US" sz="1000" dirty="0">
                <a:solidFill>
                  <a:srgbClr val="FF0000"/>
                </a:solidFill>
              </a:rPr>
              <a:t>무한대를 방지하기 위해</a:t>
            </a:r>
            <a:br>
              <a:rPr lang="en-US" altLang="ko-KR" sz="1000" dirty="0">
                <a:solidFill>
                  <a:srgbClr val="FF0000"/>
                </a:solidFill>
              </a:rPr>
            </a:br>
            <a:r>
              <a:rPr lang="en-US" altLang="ko-KR" sz="1000" dirty="0">
                <a:solidFill>
                  <a:srgbClr val="FF0000"/>
                </a:solidFill>
              </a:rPr>
              <a:t>delta </a:t>
            </a:r>
            <a:r>
              <a:rPr lang="ko-KR" altLang="en-US" sz="1000" dirty="0">
                <a:solidFill>
                  <a:srgbClr val="FF0000"/>
                </a:solidFill>
              </a:rPr>
              <a:t>정의하고 </a:t>
            </a:r>
            <a:r>
              <a:rPr lang="ko-KR" altLang="en-US" sz="1000" dirty="0" err="1">
                <a:solidFill>
                  <a:srgbClr val="FF0000"/>
                </a:solidFill>
              </a:rPr>
              <a:t>더해줌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2087EE22-10CC-4B78-9773-6E4E463EDF31}"/>
              </a:ext>
            </a:extLst>
          </p:cNvPr>
          <p:cNvCxnSpPr/>
          <p:nvPr/>
        </p:nvCxnSpPr>
        <p:spPr>
          <a:xfrm flipH="1">
            <a:off x="6939032" y="3452454"/>
            <a:ext cx="715363" cy="0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C4B894D1-C5E1-4057-874A-AB44FDEF85E0}"/>
              </a:ext>
            </a:extLst>
          </p:cNvPr>
          <p:cNvCxnSpPr>
            <a:cxnSpLocks/>
          </p:cNvCxnSpPr>
          <p:nvPr/>
        </p:nvCxnSpPr>
        <p:spPr>
          <a:xfrm>
            <a:off x="8327734" y="3688454"/>
            <a:ext cx="0" cy="154941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7823E5D7-0F6A-4F64-9BC3-2532597C942C}"/>
              </a:ext>
            </a:extLst>
          </p:cNvPr>
          <p:cNvCxnSpPr>
            <a:cxnSpLocks/>
          </p:cNvCxnSpPr>
          <p:nvPr/>
        </p:nvCxnSpPr>
        <p:spPr>
          <a:xfrm flipH="1">
            <a:off x="8664434" y="5036561"/>
            <a:ext cx="832334" cy="45193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9526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A06C3-9963-43DB-8E04-03E94EBAF609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simple logistic regression (classification) – overview 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465AB0-C806-4C94-8DAF-1575312FF2C5}"/>
              </a:ext>
            </a:extLst>
          </p:cNvPr>
          <p:cNvSpPr txBox="1"/>
          <p:nvPr/>
        </p:nvSpPr>
        <p:spPr>
          <a:xfrm>
            <a:off x="5341709" y="837985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classification</a:t>
            </a:r>
            <a:endParaRPr lang="ko-KR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D41B4F4-AA8D-40FC-B81C-66D21487187F}"/>
                  </a:ext>
                </a:extLst>
              </p:cNvPr>
              <p:cNvSpPr/>
              <p:nvPr/>
            </p:nvSpPr>
            <p:spPr>
              <a:xfrm>
                <a:off x="4450047" y="1517621"/>
                <a:ext cx="1325217" cy="596103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X</a:t>
                </a:r>
                <a:r>
                  <a:rPr lang="en-US" altLang="ko-KR" sz="18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</m:oMath>
                </a14:m>
                <a:r>
                  <a:rPr lang="en-US" altLang="ko-KR" dirty="0" err="1">
                    <a:solidFill>
                      <a:schemeClr val="tx1"/>
                    </a:solidFill>
                  </a:rPr>
                  <a:t>W+b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D41B4F4-AA8D-40FC-B81C-66D2148718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047" y="1517621"/>
                <a:ext cx="1325217" cy="5961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B2ED3A9-CA90-482A-A914-616B5BAD7FCD}"/>
              </a:ext>
            </a:extLst>
          </p:cNvPr>
          <p:cNvSpPr txBox="1"/>
          <p:nvPr/>
        </p:nvSpPr>
        <p:spPr>
          <a:xfrm>
            <a:off x="3494025" y="1626228"/>
            <a:ext cx="30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05723B9-8EDF-4EE2-B45E-472AA689F565}"/>
              </a:ext>
            </a:extLst>
          </p:cNvPr>
          <p:cNvCxnSpPr>
            <a:cxnSpLocks/>
          </p:cNvCxnSpPr>
          <p:nvPr/>
        </p:nvCxnSpPr>
        <p:spPr>
          <a:xfrm>
            <a:off x="3847073" y="1810894"/>
            <a:ext cx="496957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0FA37E-3BB4-409D-81F2-7B0300AF0425}"/>
              </a:ext>
            </a:extLst>
          </p:cNvPr>
          <p:cNvSpPr/>
          <p:nvPr/>
        </p:nvSpPr>
        <p:spPr>
          <a:xfrm>
            <a:off x="3918725" y="1277398"/>
            <a:ext cx="4175669" cy="100219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EDA04E-2C6D-4762-99A7-73B10979C2C4}"/>
              </a:ext>
            </a:extLst>
          </p:cNvPr>
          <p:cNvSpPr txBox="1"/>
          <p:nvPr/>
        </p:nvSpPr>
        <p:spPr>
          <a:xfrm>
            <a:off x="3945531" y="1394315"/>
            <a:ext cx="30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C386DE1-C578-4511-B634-4476F6C6D79B}"/>
              </a:ext>
            </a:extLst>
          </p:cNvPr>
          <p:cNvCxnSpPr>
            <a:cxnSpLocks/>
          </p:cNvCxnSpPr>
          <p:nvPr/>
        </p:nvCxnSpPr>
        <p:spPr>
          <a:xfrm>
            <a:off x="5861855" y="1810894"/>
            <a:ext cx="542887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6981B1-ACEF-4723-A45A-D90F25BBD23D}"/>
              </a:ext>
            </a:extLst>
          </p:cNvPr>
          <p:cNvSpPr txBox="1"/>
          <p:nvPr/>
        </p:nvSpPr>
        <p:spPr>
          <a:xfrm>
            <a:off x="5966489" y="1387933"/>
            <a:ext cx="30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Z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BDFB30-268A-472F-B2AC-F036F455039C}"/>
              </a:ext>
            </a:extLst>
          </p:cNvPr>
          <p:cNvSpPr/>
          <p:nvPr/>
        </p:nvSpPr>
        <p:spPr>
          <a:xfrm>
            <a:off x="6484261" y="1510997"/>
            <a:ext cx="1325217" cy="596103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sigmoid(Z)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9021AFB-7274-4438-BDE6-715385C5C40A}"/>
              </a:ext>
            </a:extLst>
          </p:cNvPr>
          <p:cNvCxnSpPr>
            <a:cxnSpLocks/>
          </p:cNvCxnSpPr>
          <p:nvPr/>
        </p:nvCxnSpPr>
        <p:spPr>
          <a:xfrm>
            <a:off x="7882818" y="1810896"/>
            <a:ext cx="496957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2DAC36-68B5-48E2-8F14-7A05A3FF8A16}"/>
              </a:ext>
            </a:extLst>
          </p:cNvPr>
          <p:cNvSpPr txBox="1"/>
          <p:nvPr/>
        </p:nvSpPr>
        <p:spPr>
          <a:xfrm>
            <a:off x="8463602" y="1626230"/>
            <a:ext cx="30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A26739-625F-420E-B2B8-7D0988A0DD8C}"/>
              </a:ext>
            </a:extLst>
          </p:cNvPr>
          <p:cNvSpPr txBox="1"/>
          <p:nvPr/>
        </p:nvSpPr>
        <p:spPr>
          <a:xfrm>
            <a:off x="752516" y="2368613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training data</a:t>
            </a:r>
            <a:endParaRPr lang="ko-KR" altLang="en-US" dirty="0">
              <a:solidFill>
                <a:srgbClr val="7030A0"/>
              </a:solidFill>
            </a:endParaRPr>
          </a:p>
        </p:txBody>
      </p:sp>
      <p:graphicFrame>
        <p:nvGraphicFramePr>
          <p:cNvPr id="18" name="표 18">
            <a:extLst>
              <a:ext uri="{FF2B5EF4-FFF2-40B4-BE49-F238E27FC236}">
                <a16:creationId xmlns:a16="http://schemas.microsoft.com/office/drawing/2014/main" id="{68A8DA5E-9621-4C0A-BF07-33F19C89A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156463"/>
              </p:ext>
            </p:extLst>
          </p:nvPr>
        </p:nvGraphicFramePr>
        <p:xfrm>
          <a:off x="667024" y="2791903"/>
          <a:ext cx="1744870" cy="27143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2435">
                  <a:extLst>
                    <a:ext uri="{9D8B030D-6E8A-4147-A177-3AD203B41FA5}">
                      <a16:colId xmlns:a16="http://schemas.microsoft.com/office/drawing/2014/main" val="783231179"/>
                    </a:ext>
                  </a:extLst>
                </a:gridCol>
                <a:gridCol w="872435">
                  <a:extLst>
                    <a:ext uri="{9D8B030D-6E8A-4147-A177-3AD203B41FA5}">
                      <a16:colId xmlns:a16="http://schemas.microsoft.com/office/drawing/2014/main" val="3250081544"/>
                    </a:ext>
                  </a:extLst>
                </a:gridCol>
              </a:tblGrid>
              <a:tr h="246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공부시간</a:t>
                      </a:r>
                      <a:r>
                        <a:rPr lang="en-US" altLang="ko-KR" sz="1000" dirty="0"/>
                        <a:t>(x)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Fail/Pass(t)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431164"/>
                  </a:ext>
                </a:extLst>
              </a:tr>
              <a:tr h="24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298996"/>
                  </a:ext>
                </a:extLst>
              </a:tr>
              <a:tr h="24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90333"/>
                  </a:ext>
                </a:extLst>
              </a:tr>
              <a:tr h="24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47145"/>
                  </a:ext>
                </a:extLst>
              </a:tr>
              <a:tr h="24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196624"/>
                  </a:ext>
                </a:extLst>
              </a:tr>
              <a:tr h="24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844602"/>
                  </a:ext>
                </a:extLst>
              </a:tr>
              <a:tr h="24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04249"/>
                  </a:ext>
                </a:extLst>
              </a:tr>
              <a:tr h="24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14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134964"/>
                  </a:ext>
                </a:extLst>
              </a:tr>
              <a:tr h="24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16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108483"/>
                  </a:ext>
                </a:extLst>
              </a:tr>
              <a:tr h="24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18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342644"/>
                  </a:ext>
                </a:extLst>
              </a:tr>
              <a:tr h="24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15187"/>
                  </a:ext>
                </a:extLst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id="{1CB07F7D-B7A8-462F-95EA-A279A98086E5}"/>
              </a:ext>
            </a:extLst>
          </p:cNvPr>
          <p:cNvSpPr/>
          <p:nvPr/>
        </p:nvSpPr>
        <p:spPr>
          <a:xfrm>
            <a:off x="2842592" y="2766748"/>
            <a:ext cx="8275982" cy="353596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BC95CC-66AA-4560-AE21-97C2574326FE}"/>
                  </a:ext>
                </a:extLst>
              </p:cNvPr>
              <p:cNvSpPr txBox="1"/>
              <p:nvPr/>
            </p:nvSpPr>
            <p:spPr>
              <a:xfrm>
                <a:off x="3278472" y="2930619"/>
                <a:ext cx="688330" cy="250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ko-KR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4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16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ko-KR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  <m: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8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20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BC95CC-66AA-4560-AE21-97C257432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472" y="2930619"/>
                <a:ext cx="688330" cy="25094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3E3A064-82E4-48DF-B2C8-7253C0696386}"/>
              </a:ext>
            </a:extLst>
          </p:cNvPr>
          <p:cNvSpPr txBox="1"/>
          <p:nvPr/>
        </p:nvSpPr>
        <p:spPr>
          <a:xfrm>
            <a:off x="3177208" y="5479781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7030A0"/>
                </a:solidFill>
              </a:rPr>
              <a:t>입력행렬 </a:t>
            </a:r>
            <a:r>
              <a:rPr lang="en-US" altLang="ko-KR" sz="1400" dirty="0">
                <a:solidFill>
                  <a:srgbClr val="7030A0"/>
                </a:solidFill>
              </a:rPr>
              <a:t>X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FE71EE-B304-4499-BB21-66BB91B157EC}"/>
                  </a:ext>
                </a:extLst>
              </p:cNvPr>
              <p:cNvSpPr txBox="1"/>
              <p:nvPr/>
            </p:nvSpPr>
            <p:spPr>
              <a:xfrm>
                <a:off x="3144078" y="5877339"/>
                <a:ext cx="34932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( 10 X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1)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( 1 X 1 ) = ( 10 X 1 )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FE71EE-B304-4499-BB21-66BB91B15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078" y="5877339"/>
                <a:ext cx="3493264" cy="369332"/>
              </a:xfrm>
              <a:prstGeom prst="rect">
                <a:avLst/>
              </a:prstGeom>
              <a:blipFill>
                <a:blip r:embed="rId4"/>
                <a:stretch>
                  <a:fillRect l="-1571" t="-8197" r="-52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59C880-03F3-460C-88B4-A3B334917CFB}"/>
                  </a:ext>
                </a:extLst>
              </p:cNvPr>
              <p:cNvSpPr txBox="1"/>
              <p:nvPr/>
            </p:nvSpPr>
            <p:spPr>
              <a:xfrm>
                <a:off x="5715308" y="2930620"/>
                <a:ext cx="738215" cy="24610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ko-KR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7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8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ko-KR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ko-KR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ko-KR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𝑧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ko-KR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9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ko-KR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ko-KR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𝑧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ko-KR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10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59C880-03F3-460C-88B4-A3B334917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308" y="2930620"/>
                <a:ext cx="738215" cy="2461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C693592-C940-4355-B784-DEB43FB151B1}"/>
                  </a:ext>
                </a:extLst>
              </p:cNvPr>
              <p:cNvSpPr txBox="1"/>
              <p:nvPr/>
            </p:nvSpPr>
            <p:spPr>
              <a:xfrm>
                <a:off x="9575313" y="2930620"/>
                <a:ext cx="560090" cy="2465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ko-KR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ko-KR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C693592-C940-4355-B784-DEB43FB15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313" y="2930620"/>
                <a:ext cx="560090" cy="246529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4FD7262-4252-45B9-95B2-E719CB2A4E1F}"/>
                  </a:ext>
                </a:extLst>
              </p:cNvPr>
              <p:cNvSpPr txBox="1"/>
              <p:nvPr/>
            </p:nvSpPr>
            <p:spPr>
              <a:xfrm>
                <a:off x="7732130" y="2930620"/>
                <a:ext cx="754501" cy="24749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ko-KR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7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8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ko-KR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ko-KR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ko-KR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ko-KR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9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altLang="ko-KR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altLang="ko-KR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𝑦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altLang="ko-KR" b="0" i="1" smtClean="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10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4FD7262-4252-45B9-95B2-E719CB2A4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130" y="2930620"/>
                <a:ext cx="754501" cy="24749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0FB547-8977-4C7B-9036-12BDE777989C}"/>
                  </a:ext>
                </a:extLst>
              </p:cNvPr>
              <p:cNvSpPr txBox="1"/>
              <p:nvPr/>
            </p:nvSpPr>
            <p:spPr>
              <a:xfrm>
                <a:off x="4028665" y="3916017"/>
                <a:ext cx="1015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dirty="0"/>
                  <a:t> W + b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50FB547-8977-4C7B-9036-12BDE7779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65" y="3916017"/>
                <a:ext cx="1015021" cy="369332"/>
              </a:xfrm>
              <a:prstGeom prst="rect">
                <a:avLst/>
              </a:prstGeom>
              <a:blipFill>
                <a:blip r:embed="rId8"/>
                <a:stretch>
                  <a:fillRect t="-8197" r="-4819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19A4B8C3-1E8C-4436-9885-865F9736618B}"/>
              </a:ext>
            </a:extLst>
          </p:cNvPr>
          <p:cNvSpPr/>
          <p:nvPr/>
        </p:nvSpPr>
        <p:spPr>
          <a:xfrm>
            <a:off x="5089062" y="3973904"/>
            <a:ext cx="483478" cy="296205"/>
          </a:xfrm>
          <a:prstGeom prst="rightArrow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3C02E5B1-5F23-4E69-A7E1-83A5464E63F5}"/>
              </a:ext>
            </a:extLst>
          </p:cNvPr>
          <p:cNvSpPr/>
          <p:nvPr/>
        </p:nvSpPr>
        <p:spPr>
          <a:xfrm>
            <a:off x="6533552" y="3973906"/>
            <a:ext cx="1106326" cy="296205"/>
          </a:xfrm>
          <a:prstGeom prst="rightArrow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C97673-2290-48F8-B926-AC041C596416}"/>
              </a:ext>
            </a:extLst>
          </p:cNvPr>
          <p:cNvSpPr txBox="1"/>
          <p:nvPr/>
        </p:nvSpPr>
        <p:spPr>
          <a:xfrm>
            <a:off x="7557056" y="5877341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( 10 X</a:t>
            </a:r>
            <a:r>
              <a:rPr lang="ko-KR" altLang="en-US" dirty="0"/>
              <a:t> 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192693-95ED-4A6B-AA58-F41A56598FDD}"/>
              </a:ext>
            </a:extLst>
          </p:cNvPr>
          <p:cNvSpPr txBox="1"/>
          <p:nvPr/>
        </p:nvSpPr>
        <p:spPr>
          <a:xfrm>
            <a:off x="9266590" y="5877343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( 10 X</a:t>
            </a:r>
            <a:r>
              <a:rPr lang="ko-KR" altLang="en-US" dirty="0"/>
              <a:t> </a:t>
            </a:r>
            <a:r>
              <a:rPr lang="en-US" altLang="ko-KR" dirty="0"/>
              <a:t>1)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7583BE-133A-420E-AC9D-BA05B64A79C5}"/>
              </a:ext>
            </a:extLst>
          </p:cNvPr>
          <p:cNvSpPr txBox="1"/>
          <p:nvPr/>
        </p:nvSpPr>
        <p:spPr>
          <a:xfrm>
            <a:off x="9299721" y="5473157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7030A0"/>
                </a:solidFill>
              </a:rPr>
              <a:t>정답행렬 </a:t>
            </a:r>
            <a:r>
              <a:rPr lang="en-US" altLang="ko-KR" sz="1400" dirty="0">
                <a:solidFill>
                  <a:srgbClr val="7030A0"/>
                </a:solidFill>
              </a:rPr>
              <a:t>T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9F9DCA-A574-4F80-873A-E286E1E8B808}"/>
              </a:ext>
            </a:extLst>
          </p:cNvPr>
          <p:cNvSpPr txBox="1"/>
          <p:nvPr/>
        </p:nvSpPr>
        <p:spPr>
          <a:xfrm>
            <a:off x="5502971" y="5393645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030A0"/>
                </a:solidFill>
              </a:rPr>
              <a:t>regression</a:t>
            </a:r>
            <a:br>
              <a:rPr lang="en-US" altLang="ko-KR" sz="1400" dirty="0">
                <a:solidFill>
                  <a:srgbClr val="7030A0"/>
                </a:solidFill>
              </a:rPr>
            </a:br>
            <a:r>
              <a:rPr lang="ko-KR" altLang="en-US" sz="1400" dirty="0">
                <a:solidFill>
                  <a:srgbClr val="7030A0"/>
                </a:solidFill>
              </a:rPr>
              <a:t>출력 행렬 </a:t>
            </a:r>
            <a:r>
              <a:rPr lang="en-US" altLang="ko-KR" sz="1400" dirty="0">
                <a:solidFill>
                  <a:srgbClr val="7030A0"/>
                </a:solidFill>
              </a:rPr>
              <a:t>Z</a:t>
            </a:r>
            <a:r>
              <a:rPr lang="ko-KR" altLang="en-US" sz="1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768F80-29BF-4426-976A-0EE41286DCE9}"/>
              </a:ext>
            </a:extLst>
          </p:cNvPr>
          <p:cNvSpPr txBox="1"/>
          <p:nvPr/>
        </p:nvSpPr>
        <p:spPr>
          <a:xfrm>
            <a:off x="7543810" y="5393647"/>
            <a:ext cx="1207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030A0"/>
                </a:solidFill>
              </a:rPr>
              <a:t>classification</a:t>
            </a:r>
            <a:br>
              <a:rPr lang="en-US" altLang="ko-KR" sz="1400" dirty="0">
                <a:solidFill>
                  <a:srgbClr val="7030A0"/>
                </a:solidFill>
              </a:rPr>
            </a:br>
            <a:r>
              <a:rPr lang="ko-KR" altLang="en-US" sz="1400" dirty="0">
                <a:solidFill>
                  <a:srgbClr val="7030A0"/>
                </a:solidFill>
              </a:rPr>
              <a:t>결과 행렬 </a:t>
            </a:r>
            <a:r>
              <a:rPr lang="en-US" altLang="ko-KR" sz="1400" dirty="0">
                <a:solidFill>
                  <a:srgbClr val="7030A0"/>
                </a:solidFill>
              </a:rPr>
              <a:t>Y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39" name="화살표: 왼쪽/오른쪽 38">
            <a:extLst>
              <a:ext uri="{FF2B5EF4-FFF2-40B4-BE49-F238E27FC236}">
                <a16:creationId xmlns:a16="http://schemas.microsoft.com/office/drawing/2014/main" id="{61B07C12-F434-4B6D-A918-93F85C993E01}"/>
              </a:ext>
            </a:extLst>
          </p:cNvPr>
          <p:cNvSpPr/>
          <p:nvPr/>
        </p:nvSpPr>
        <p:spPr>
          <a:xfrm>
            <a:off x="8604604" y="4011692"/>
            <a:ext cx="811441" cy="258417"/>
          </a:xfrm>
          <a:prstGeom prst="leftRightArrow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5EE5BA-AD28-444D-A3E6-52BC1CE7CE47}"/>
              </a:ext>
            </a:extLst>
          </p:cNvPr>
          <p:cNvSpPr txBox="1"/>
          <p:nvPr/>
        </p:nvSpPr>
        <p:spPr>
          <a:xfrm>
            <a:off x="5039599" y="3586211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/>
              <a:t>행렬곱</a:t>
            </a:r>
            <a:endParaRPr lang="en-US" altLang="ko-KR" sz="1000" dirty="0"/>
          </a:p>
          <a:p>
            <a:pPr algn="ctr"/>
            <a:r>
              <a:rPr lang="ko-KR" altLang="en-US" sz="1000" dirty="0"/>
              <a:t>계산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02B127-0C4A-4D0D-9257-E7B5397ED2C5}"/>
              </a:ext>
            </a:extLst>
          </p:cNvPr>
          <p:cNvSpPr txBox="1"/>
          <p:nvPr/>
        </p:nvSpPr>
        <p:spPr>
          <a:xfrm>
            <a:off x="6555694" y="3769995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/>
              <a:t>sigmoid </a:t>
            </a:r>
            <a:r>
              <a:rPr lang="ko-KR" altLang="en-US" sz="1000" dirty="0"/>
              <a:t>계산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CC4C1D-9B31-41E1-B2C4-B723B76D3B06}"/>
              </a:ext>
            </a:extLst>
          </p:cNvPr>
          <p:cNvSpPr txBox="1"/>
          <p:nvPr/>
        </p:nvSpPr>
        <p:spPr>
          <a:xfrm>
            <a:off x="8616865" y="3783142"/>
            <a:ext cx="811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y </a:t>
            </a:r>
            <a:r>
              <a:rPr lang="ko-KR" altLang="en-US" sz="1000" dirty="0"/>
              <a:t>와 </a:t>
            </a:r>
            <a:r>
              <a:rPr lang="en-US" altLang="ko-KR" sz="1000" dirty="0"/>
              <a:t>t </a:t>
            </a:r>
            <a:r>
              <a:rPr lang="ko-KR" altLang="en-US" sz="1000" dirty="0"/>
              <a:t>비교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B9CFA91-EA91-4EDC-97B9-150F508D8B20}"/>
              </a:ext>
            </a:extLst>
          </p:cNvPr>
          <p:cNvSpPr/>
          <p:nvPr/>
        </p:nvSpPr>
        <p:spPr>
          <a:xfrm>
            <a:off x="3889513" y="5877339"/>
            <a:ext cx="813005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440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16909D-B938-4DF7-A90B-B417ACB49111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Install – Python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C62C9-026D-453F-B733-56CFB541F038}"/>
              </a:ext>
            </a:extLst>
          </p:cNvPr>
          <p:cNvSpPr txBox="1"/>
          <p:nvPr/>
        </p:nvSpPr>
        <p:spPr>
          <a:xfrm>
            <a:off x="422031" y="849923"/>
            <a:ext cx="93907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아나콘다 </a:t>
            </a:r>
            <a:r>
              <a:rPr lang="ko-KR" altLang="en-US" dirty="0" err="1"/>
              <a:t>배포판</a:t>
            </a:r>
            <a:r>
              <a:rPr lang="ko-KR" altLang="en-US" dirty="0"/>
              <a:t> 설치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https://www.anaconda.com/download/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파이썬은</a:t>
            </a:r>
            <a:r>
              <a:rPr lang="ko-KR" altLang="en-US" dirty="0"/>
              <a:t> 인기가 많은 언어이므로 다양한 배포판이 존재함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가장 많이 사용되는 아나콘다</a:t>
            </a:r>
            <a:r>
              <a:rPr lang="en-US" altLang="ko-KR" dirty="0"/>
              <a:t>(Anaconda) </a:t>
            </a:r>
            <a:r>
              <a:rPr lang="ko-KR" altLang="en-US" dirty="0" err="1"/>
              <a:t>배포판</a:t>
            </a:r>
            <a:r>
              <a:rPr lang="ko-KR" altLang="en-US" dirty="0"/>
              <a:t> 설치함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※ </a:t>
            </a:r>
            <a:r>
              <a:rPr lang="ko-KR" altLang="en-US" dirty="0"/>
              <a:t>배포판은 사용자가 한번의 클릭만으로 기본적이고 다양한 분야의 라이브러리와</a:t>
            </a:r>
            <a:br>
              <a:rPr lang="en-US" altLang="ko-KR" dirty="0"/>
            </a:br>
            <a:r>
              <a:rPr lang="ko-KR" altLang="en-US" dirty="0"/>
              <a:t>필요한 파일등을 자동으로 설치해줌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F2EEA6-3CE7-409D-9AF2-C7E3B7621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3039255"/>
            <a:ext cx="9624646" cy="304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341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AD2DA4-1451-4C9D-8058-8D8578DC0AB1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simple logistic regression (classification) – example 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CCCACA-35A1-4CFF-ADF9-6C97B87C5378}"/>
              </a:ext>
            </a:extLst>
          </p:cNvPr>
          <p:cNvSpPr txBox="1"/>
          <p:nvPr/>
        </p:nvSpPr>
        <p:spPr>
          <a:xfrm>
            <a:off x="563217" y="762000"/>
            <a:ext cx="296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[1] </a:t>
            </a:r>
            <a:r>
              <a:rPr lang="ko-KR" altLang="en-US" sz="1400" dirty="0"/>
              <a:t>학습데이터</a:t>
            </a:r>
            <a:r>
              <a:rPr lang="en-US" altLang="ko-KR" sz="1400" dirty="0"/>
              <a:t>(Training Data) </a:t>
            </a:r>
            <a:r>
              <a:rPr lang="ko-KR" altLang="en-US" sz="1400" dirty="0"/>
              <a:t>준비</a:t>
            </a:r>
          </a:p>
        </p:txBody>
      </p:sp>
      <p:graphicFrame>
        <p:nvGraphicFramePr>
          <p:cNvPr id="5" name="표 18">
            <a:extLst>
              <a:ext uri="{FF2B5EF4-FFF2-40B4-BE49-F238E27FC236}">
                <a16:creationId xmlns:a16="http://schemas.microsoft.com/office/drawing/2014/main" id="{DDEC9F03-B2AF-4624-88F5-F2BD96164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594618"/>
              </p:ext>
            </p:extLst>
          </p:nvPr>
        </p:nvGraphicFramePr>
        <p:xfrm>
          <a:off x="1124745" y="1086704"/>
          <a:ext cx="1856994" cy="17427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8497">
                  <a:extLst>
                    <a:ext uri="{9D8B030D-6E8A-4147-A177-3AD203B41FA5}">
                      <a16:colId xmlns:a16="http://schemas.microsoft.com/office/drawing/2014/main" val="783231179"/>
                    </a:ext>
                  </a:extLst>
                </a:gridCol>
                <a:gridCol w="928497">
                  <a:extLst>
                    <a:ext uri="{9D8B030D-6E8A-4147-A177-3AD203B41FA5}">
                      <a16:colId xmlns:a16="http://schemas.microsoft.com/office/drawing/2014/main" val="3250081544"/>
                    </a:ext>
                  </a:extLst>
                </a:gridCol>
              </a:tblGrid>
              <a:tr h="140350">
                <a:tc>
                  <a:txBody>
                    <a:bodyPr/>
                    <a:lstStyle/>
                    <a:p>
                      <a:pPr algn="ctr" latinLnBrk="1">
                        <a:lnSpc>
                          <a:spcPts val="500"/>
                        </a:lnSpc>
                      </a:pPr>
                      <a:r>
                        <a:rPr lang="ko-KR" altLang="en-US" sz="700" dirty="0"/>
                        <a:t>공부시간</a:t>
                      </a:r>
                      <a:r>
                        <a:rPr lang="en-US" altLang="ko-KR" sz="700" dirty="0"/>
                        <a:t>(x)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500"/>
                        </a:lnSpc>
                      </a:pPr>
                      <a:r>
                        <a:rPr lang="en-US" altLang="ko-KR" sz="700" dirty="0"/>
                        <a:t>Fail/Pass(t)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431164"/>
                  </a:ext>
                </a:extLst>
              </a:tr>
              <a:tr h="140350">
                <a:tc>
                  <a:txBody>
                    <a:bodyPr/>
                    <a:lstStyle/>
                    <a:p>
                      <a:pPr algn="ctr" latinLnBrk="1">
                        <a:lnSpc>
                          <a:spcPts val="500"/>
                        </a:lnSpc>
                      </a:pPr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500"/>
                        </a:lnSpc>
                      </a:pPr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298996"/>
                  </a:ext>
                </a:extLst>
              </a:tr>
              <a:tr h="140350">
                <a:tc>
                  <a:txBody>
                    <a:bodyPr/>
                    <a:lstStyle/>
                    <a:p>
                      <a:pPr algn="ctr" latinLnBrk="1">
                        <a:lnSpc>
                          <a:spcPts val="500"/>
                        </a:lnSpc>
                      </a:pPr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500"/>
                        </a:lnSpc>
                      </a:pPr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90333"/>
                  </a:ext>
                </a:extLst>
              </a:tr>
              <a:tr h="140350">
                <a:tc>
                  <a:txBody>
                    <a:bodyPr/>
                    <a:lstStyle/>
                    <a:p>
                      <a:pPr algn="ctr" latinLnBrk="1">
                        <a:lnSpc>
                          <a:spcPts val="500"/>
                        </a:lnSpc>
                      </a:pPr>
                      <a:r>
                        <a:rPr lang="en-US" altLang="ko-KR" sz="700" dirty="0"/>
                        <a:t>6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500"/>
                        </a:lnSpc>
                      </a:pPr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47145"/>
                  </a:ext>
                </a:extLst>
              </a:tr>
              <a:tr h="140350">
                <a:tc>
                  <a:txBody>
                    <a:bodyPr/>
                    <a:lstStyle/>
                    <a:p>
                      <a:pPr algn="ctr" latinLnBrk="1">
                        <a:lnSpc>
                          <a:spcPts val="500"/>
                        </a:lnSpc>
                      </a:pPr>
                      <a:r>
                        <a:rPr lang="en-US" altLang="ko-KR" sz="700" dirty="0"/>
                        <a:t>8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500"/>
                        </a:lnSpc>
                      </a:pPr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196624"/>
                  </a:ext>
                </a:extLst>
              </a:tr>
              <a:tr h="140350">
                <a:tc>
                  <a:txBody>
                    <a:bodyPr/>
                    <a:lstStyle/>
                    <a:p>
                      <a:pPr algn="ctr" latinLnBrk="1">
                        <a:lnSpc>
                          <a:spcPts val="500"/>
                        </a:lnSpc>
                      </a:pPr>
                      <a:r>
                        <a:rPr lang="en-US" altLang="ko-KR" sz="700" dirty="0"/>
                        <a:t>10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500"/>
                        </a:lnSpc>
                      </a:pPr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844602"/>
                  </a:ext>
                </a:extLst>
              </a:tr>
              <a:tr h="140350">
                <a:tc>
                  <a:txBody>
                    <a:bodyPr/>
                    <a:lstStyle/>
                    <a:p>
                      <a:pPr algn="ctr" latinLnBrk="1">
                        <a:lnSpc>
                          <a:spcPts val="500"/>
                        </a:lnSpc>
                      </a:pPr>
                      <a:r>
                        <a:rPr lang="en-US" altLang="ko-KR" sz="700" dirty="0"/>
                        <a:t>12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500"/>
                        </a:lnSpc>
                      </a:pPr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04249"/>
                  </a:ext>
                </a:extLst>
              </a:tr>
              <a:tr h="140350">
                <a:tc>
                  <a:txBody>
                    <a:bodyPr/>
                    <a:lstStyle/>
                    <a:p>
                      <a:pPr algn="ctr" latinLnBrk="1">
                        <a:lnSpc>
                          <a:spcPts val="500"/>
                        </a:lnSpc>
                      </a:pPr>
                      <a:r>
                        <a:rPr lang="en-US" altLang="ko-KR" sz="700" dirty="0"/>
                        <a:t>14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500"/>
                        </a:lnSpc>
                      </a:pPr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134964"/>
                  </a:ext>
                </a:extLst>
              </a:tr>
              <a:tr h="140350">
                <a:tc>
                  <a:txBody>
                    <a:bodyPr/>
                    <a:lstStyle/>
                    <a:p>
                      <a:pPr algn="ctr" latinLnBrk="1">
                        <a:lnSpc>
                          <a:spcPts val="500"/>
                        </a:lnSpc>
                      </a:pPr>
                      <a:r>
                        <a:rPr lang="en-US" altLang="ko-KR" sz="700" dirty="0"/>
                        <a:t>16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500"/>
                        </a:lnSpc>
                      </a:pPr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108483"/>
                  </a:ext>
                </a:extLst>
              </a:tr>
              <a:tr h="140350">
                <a:tc>
                  <a:txBody>
                    <a:bodyPr/>
                    <a:lstStyle/>
                    <a:p>
                      <a:pPr algn="ctr" latinLnBrk="1">
                        <a:lnSpc>
                          <a:spcPts val="500"/>
                        </a:lnSpc>
                      </a:pPr>
                      <a:r>
                        <a:rPr lang="en-US" altLang="ko-KR" sz="700" dirty="0"/>
                        <a:t>18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500"/>
                        </a:lnSpc>
                      </a:pPr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342644"/>
                  </a:ext>
                </a:extLst>
              </a:tr>
              <a:tr h="140350">
                <a:tc>
                  <a:txBody>
                    <a:bodyPr/>
                    <a:lstStyle/>
                    <a:p>
                      <a:pPr algn="ctr" latinLnBrk="1">
                        <a:lnSpc>
                          <a:spcPts val="500"/>
                        </a:lnSpc>
                      </a:pPr>
                      <a:r>
                        <a:rPr lang="en-US" altLang="ko-KR" sz="700" dirty="0"/>
                        <a:t>20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500"/>
                        </a:lnSpc>
                      </a:pPr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715187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3F8CA912-29C2-47C1-BBB1-B23307366CF6}"/>
              </a:ext>
            </a:extLst>
          </p:cNvPr>
          <p:cNvSpPr/>
          <p:nvPr/>
        </p:nvSpPr>
        <p:spPr>
          <a:xfrm>
            <a:off x="4068424" y="1395383"/>
            <a:ext cx="4837042" cy="958137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00B050"/>
                </a:solidFill>
              </a:rPr>
              <a:t>import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numpy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rgbClr val="00B050"/>
                </a:solidFill>
              </a:rPr>
              <a:t>as</a:t>
            </a:r>
            <a:r>
              <a:rPr lang="en-US" altLang="ko-KR" sz="1200" dirty="0">
                <a:solidFill>
                  <a:schemeClr val="tx1"/>
                </a:solidFill>
              </a:rPr>
              <a:t> np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err="1">
                <a:solidFill>
                  <a:schemeClr val="tx1"/>
                </a:solidFill>
              </a:rPr>
              <a:t>x_data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np.array</a:t>
            </a:r>
            <a:r>
              <a:rPr lang="en-US" altLang="ko-KR" sz="1200" dirty="0">
                <a:solidFill>
                  <a:schemeClr val="tx1"/>
                </a:solidFill>
              </a:rPr>
              <a:t>( [</a:t>
            </a:r>
            <a:r>
              <a:rPr lang="en-US" altLang="ko-KR" sz="1200" dirty="0">
                <a:solidFill>
                  <a:srgbClr val="00B050"/>
                </a:solidFill>
              </a:rPr>
              <a:t>2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4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6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7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10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12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14</a:t>
            </a:r>
            <a:r>
              <a:rPr lang="en-US" altLang="ko-KR" sz="1200" dirty="0">
                <a:solidFill>
                  <a:schemeClr val="tx1"/>
                </a:solidFill>
              </a:rPr>
              <a:t> ,</a:t>
            </a:r>
            <a:r>
              <a:rPr lang="en-US" altLang="ko-KR" sz="1200" dirty="0">
                <a:solidFill>
                  <a:srgbClr val="00B050"/>
                </a:solidFill>
              </a:rPr>
              <a:t>16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18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20</a:t>
            </a:r>
            <a:r>
              <a:rPr lang="en-US" altLang="ko-KR" sz="1200" dirty="0">
                <a:solidFill>
                  <a:schemeClr val="tx1"/>
                </a:solidFill>
              </a:rPr>
              <a:t>] ).reshape(</a:t>
            </a:r>
            <a:r>
              <a:rPr lang="en-US" altLang="ko-KR" sz="1200" dirty="0">
                <a:solidFill>
                  <a:srgbClr val="00B050"/>
                </a:solidFill>
              </a:rPr>
              <a:t>10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200" dirty="0" err="1">
                <a:solidFill>
                  <a:schemeClr val="tx1"/>
                </a:solidFill>
              </a:rPr>
              <a:t>t_data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np.array</a:t>
            </a:r>
            <a:r>
              <a:rPr lang="en-US" altLang="ko-KR" sz="1200" dirty="0">
                <a:solidFill>
                  <a:schemeClr val="tx1"/>
                </a:solidFill>
              </a:rPr>
              <a:t>( [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  <a:r>
              <a:rPr lang="en-US" altLang="ko-KR" sz="1200" dirty="0">
                <a:solidFill>
                  <a:schemeClr val="tx1"/>
                </a:solidFill>
              </a:rPr>
              <a:t>,   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  <a:r>
              <a:rPr lang="en-US" altLang="ko-KR" sz="1200" dirty="0">
                <a:solidFill>
                  <a:schemeClr val="tx1"/>
                </a:solidFill>
              </a:rPr>
              <a:t>,   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  <a:r>
              <a:rPr lang="en-US" altLang="ko-KR" sz="1200" dirty="0">
                <a:solidFill>
                  <a:schemeClr val="tx1"/>
                </a:solidFill>
              </a:rPr>
              <a:t>,   </a:t>
            </a:r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r>
              <a:rPr lang="en-US" altLang="ko-KR" sz="1200" dirty="0">
                <a:solidFill>
                  <a:schemeClr val="tx1"/>
                </a:solidFill>
              </a:rPr>
              <a:t>,  </a:t>
            </a:r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r>
              <a:rPr lang="en-US" altLang="ko-KR" sz="1200" dirty="0">
                <a:solidFill>
                  <a:schemeClr val="tx1"/>
                </a:solidFill>
              </a:rPr>
              <a:t>,  </a:t>
            </a:r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r>
              <a:rPr lang="en-US" altLang="ko-KR" sz="1200" dirty="0">
                <a:solidFill>
                  <a:schemeClr val="tx1"/>
                </a:solidFill>
              </a:rPr>
              <a:t>,  </a:t>
            </a:r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r>
              <a:rPr lang="en-US" altLang="ko-KR" sz="1200" dirty="0">
                <a:solidFill>
                  <a:schemeClr val="tx1"/>
                </a:solidFill>
              </a:rPr>
              <a:t>] ).reshape(</a:t>
            </a:r>
            <a:r>
              <a:rPr lang="en-US" altLang="ko-KR" sz="1200" dirty="0">
                <a:solidFill>
                  <a:srgbClr val="00B050"/>
                </a:solidFill>
              </a:rPr>
              <a:t>10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3ED4B-D049-4B2C-818F-701A25CCC016}"/>
              </a:ext>
            </a:extLst>
          </p:cNvPr>
          <p:cNvSpPr txBox="1"/>
          <p:nvPr/>
        </p:nvSpPr>
        <p:spPr>
          <a:xfrm>
            <a:off x="563217" y="3106032"/>
            <a:ext cx="657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[2] </a:t>
            </a:r>
            <a:r>
              <a:rPr lang="ko-KR" altLang="en-US" sz="1400" dirty="0"/>
              <a:t>임의의 직선 </a:t>
            </a:r>
            <a:r>
              <a:rPr lang="en-US" altLang="ko-KR" sz="1400" dirty="0"/>
              <a:t>y = </a:t>
            </a:r>
            <a:r>
              <a:rPr lang="en-US" altLang="ko-KR" sz="1400" dirty="0" err="1"/>
              <a:t>Wx</a:t>
            </a:r>
            <a:r>
              <a:rPr lang="en-US" altLang="ko-KR" sz="1400" dirty="0"/>
              <a:t> + b </a:t>
            </a:r>
            <a:r>
              <a:rPr lang="ko-KR" altLang="en-US" sz="1400" dirty="0"/>
              <a:t>정의 </a:t>
            </a:r>
            <a:r>
              <a:rPr lang="en-US" altLang="ko-KR" sz="1400" dirty="0"/>
              <a:t>(</a:t>
            </a:r>
            <a:r>
              <a:rPr lang="ko-KR" altLang="en-US" sz="1400" dirty="0"/>
              <a:t>임의의 값으로 가중치 </a:t>
            </a:r>
            <a:r>
              <a:rPr lang="en-US" altLang="ko-KR" sz="1400" dirty="0"/>
              <a:t>W, </a:t>
            </a:r>
            <a:r>
              <a:rPr lang="ko-KR" altLang="en-US" sz="1400" dirty="0"/>
              <a:t>바이어스 </a:t>
            </a:r>
            <a:r>
              <a:rPr lang="en-US" altLang="ko-KR" sz="1400" dirty="0"/>
              <a:t>b </a:t>
            </a:r>
            <a:r>
              <a:rPr lang="ko-KR" altLang="en-US" sz="1400" dirty="0"/>
              <a:t>초기화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02A961-6C84-41B9-8E3B-7BEA71190B6D}"/>
              </a:ext>
            </a:extLst>
          </p:cNvPr>
          <p:cNvSpPr txBox="1"/>
          <p:nvPr/>
        </p:nvSpPr>
        <p:spPr>
          <a:xfrm>
            <a:off x="1124745" y="3596095"/>
            <a:ext cx="1919218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z = </a:t>
            </a:r>
            <a:r>
              <a:rPr lang="en-US" altLang="ko-KR" sz="2400" dirty="0" err="1"/>
              <a:t>Wx</a:t>
            </a:r>
            <a:r>
              <a:rPr lang="en-US" altLang="ko-KR" sz="2400" dirty="0"/>
              <a:t> + b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0FB84B-F146-40EC-AE19-3921EB2CC475}"/>
              </a:ext>
            </a:extLst>
          </p:cNvPr>
          <p:cNvSpPr txBox="1"/>
          <p:nvPr/>
        </p:nvSpPr>
        <p:spPr>
          <a:xfrm>
            <a:off x="560382" y="4483670"/>
            <a:ext cx="2167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[3] </a:t>
            </a:r>
            <a:r>
              <a:rPr lang="ko-KR" altLang="en-US" sz="1400" dirty="0"/>
              <a:t>손실함수 </a:t>
            </a:r>
            <a:r>
              <a:rPr lang="en-US" altLang="ko-KR" sz="1400" dirty="0"/>
              <a:t>E(</a:t>
            </a:r>
            <a:r>
              <a:rPr lang="en-US" altLang="ko-KR" sz="1400" dirty="0" err="1"/>
              <a:t>W,b</a:t>
            </a:r>
            <a:r>
              <a:rPr lang="en-US" altLang="ko-KR" sz="1400" dirty="0"/>
              <a:t>) </a:t>
            </a:r>
            <a:r>
              <a:rPr lang="ko-KR" altLang="en-US" sz="1400" dirty="0"/>
              <a:t>정의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0F9D74-B069-4B0C-8DCB-7D818CFAD4A6}"/>
              </a:ext>
            </a:extLst>
          </p:cNvPr>
          <p:cNvGrpSpPr/>
          <p:nvPr/>
        </p:nvGrpSpPr>
        <p:grpSpPr>
          <a:xfrm>
            <a:off x="1124746" y="4949708"/>
            <a:ext cx="1919218" cy="1191051"/>
            <a:chOff x="6506055" y="990308"/>
            <a:chExt cx="3479982" cy="13073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70F3CED-83E5-4CEB-8239-44989116997A}"/>
                    </a:ext>
                  </a:extLst>
                </p:cNvPr>
                <p:cNvSpPr txBox="1"/>
                <p:nvPr/>
              </p:nvSpPr>
              <p:spPr>
                <a:xfrm>
                  <a:off x="6619959" y="1109528"/>
                  <a:ext cx="3224091" cy="11367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000" b="0" i="0" dirty="0">
                      <a:latin typeface="Cambria Math" panose="02040503050406030204" pitchFamily="18" charset="0"/>
                    </a:rPr>
                    <a:t>z = </a:t>
                  </a:r>
                  <a:r>
                    <a:rPr lang="en-US" altLang="ko-KR" sz="1000" b="0" i="0" dirty="0" err="1">
                      <a:latin typeface="Cambria Math" panose="02040503050406030204" pitchFamily="18" charset="0"/>
                    </a:rPr>
                    <a:t>Wx</a:t>
                  </a:r>
                  <a:r>
                    <a:rPr lang="en-US" altLang="ko-KR" sz="1000" b="0" i="0" dirty="0">
                      <a:latin typeface="Cambria Math" panose="02040503050406030204" pitchFamily="18" charset="0"/>
                    </a:rPr>
                    <a:t> + b,  y = sigmoid(z)</a:t>
                  </a:r>
                </a:p>
                <a:p>
                  <a:pPr algn="ctr"/>
                  <a:endParaRPr lang="en-US" altLang="ko-KR" sz="1000" b="0" i="0" dirty="0">
                    <a:latin typeface="Cambria Math" panose="02040503050406030204" pitchFamily="18" charset="0"/>
                  </a:endParaRPr>
                </a:p>
                <a:p>
                  <a:pPr algn="ctr"/>
                  <a:endParaRPr lang="en-US" altLang="ko-KR" sz="1000" dirty="0">
                    <a:latin typeface="Cambria Math" panose="02040503050406030204" pitchFamily="18" charset="0"/>
                  </a:endParaRPr>
                </a:p>
                <a:p>
                  <a:pPr algn="ctr"/>
                  <a:endParaRPr lang="en-US" altLang="ko-KR" sz="10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000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1000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sz="10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ko-KR" sz="10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hr m:val="∑"/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0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000" i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altLang="ko-KR" sz="1000" i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W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ko-KR" sz="1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ko-KR" sz="1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ko-KR" sz="1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  <m:sSup>
                              <m:sSupPr>
                                <m:ctrlPr>
                                  <a:rPr lang="en-US" altLang="ko-KR" sz="1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  <m:sup>
                                <m:r>
                                  <a:rPr lang="en-US" altLang="ko-KR" sz="1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70F3CED-83E5-4CEB-8239-4498911699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9959" y="1109528"/>
                  <a:ext cx="3224091" cy="1136793"/>
                </a:xfrm>
                <a:prstGeom prst="rect">
                  <a:avLst/>
                </a:prstGeom>
                <a:blipFill>
                  <a:blip r:embed="rId2"/>
                  <a:stretch>
                    <a:fillRect t="-4118" b="-741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0B59062-0B29-4766-8D7B-7E9388B88008}"/>
                </a:ext>
              </a:extLst>
            </p:cNvPr>
            <p:cNvSpPr/>
            <p:nvPr/>
          </p:nvSpPr>
          <p:spPr>
            <a:xfrm>
              <a:off x="6506055" y="990308"/>
              <a:ext cx="3479982" cy="13073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3F11B24-9966-4377-8B68-AA4A8F694539}"/>
              </a:ext>
            </a:extLst>
          </p:cNvPr>
          <p:cNvGrpSpPr/>
          <p:nvPr/>
        </p:nvGrpSpPr>
        <p:grpSpPr>
          <a:xfrm>
            <a:off x="4081675" y="3483453"/>
            <a:ext cx="4837042" cy="803629"/>
            <a:chOff x="5029200" y="3523067"/>
            <a:chExt cx="5247861" cy="94448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295DC81-9D01-423A-B60A-5A9CB6D7B82F}"/>
                </a:ext>
              </a:extLst>
            </p:cNvPr>
            <p:cNvSpPr/>
            <p:nvPr/>
          </p:nvSpPr>
          <p:spPr>
            <a:xfrm>
              <a:off x="5029200" y="3523067"/>
              <a:ext cx="5247861" cy="684482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dirty="0">
                  <a:solidFill>
                    <a:schemeClr val="tx1"/>
                  </a:solidFill>
                </a:rPr>
                <a:t>W =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np.random.rand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,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b =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np,random.rand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05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“W= “</a:t>
              </a:r>
              <a:r>
                <a:rPr lang="en-US" altLang="ko-KR" sz="1050" dirty="0">
                  <a:solidFill>
                    <a:schemeClr val="tx1"/>
                  </a:solidFill>
                </a:rPr>
                <a:t>, W, 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“, </a:t>
              </a:r>
              <a:r>
                <a:rPr lang="en-US" altLang="ko-KR" sz="1050" dirty="0" err="1">
                  <a:solidFill>
                    <a:schemeClr val="accent2">
                      <a:lumMod val="75000"/>
                    </a:schemeClr>
                  </a:solidFill>
                </a:rPr>
                <a:t>W.shape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 = “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W.shape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“, b =“</a:t>
              </a:r>
              <a:r>
                <a:rPr lang="en-US" altLang="ko-KR" sz="1050" dirty="0">
                  <a:solidFill>
                    <a:schemeClr val="tx1"/>
                  </a:solidFill>
                </a:rPr>
                <a:t>, b, 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“, </a:t>
              </a:r>
              <a:r>
                <a:rPr lang="en-US" altLang="ko-KR" sz="1050" dirty="0" err="1">
                  <a:solidFill>
                    <a:schemeClr val="accent2">
                      <a:lumMod val="75000"/>
                    </a:schemeClr>
                  </a:solidFill>
                </a:rPr>
                <a:t>b.shape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 = “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b.shape</a:t>
              </a:r>
              <a:endParaRPr lang="en-US" altLang="ko-KR" sz="1050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C6B0AD-B464-46CA-BA96-AA8B465651D9}"/>
                </a:ext>
              </a:extLst>
            </p:cNvPr>
            <p:cNvSpPr txBox="1"/>
            <p:nvPr/>
          </p:nvSpPr>
          <p:spPr>
            <a:xfrm>
              <a:off x="5029200" y="4205943"/>
              <a:ext cx="5247861" cy="26161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W = [[0.89991601]] , </a:t>
              </a:r>
              <a:r>
                <a:rPr lang="en-US" altLang="ko-KR" sz="1050" dirty="0" err="1"/>
                <a:t>W.shape</a:t>
              </a:r>
              <a:r>
                <a:rPr lang="en-US" altLang="ko-KR" sz="1050" dirty="0"/>
                <a:t> = (1, 1) , b = [0.88775392] , </a:t>
              </a:r>
              <a:r>
                <a:rPr lang="en-US" altLang="ko-KR" sz="1050" dirty="0" err="1"/>
                <a:t>b.shape</a:t>
              </a:r>
              <a:r>
                <a:rPr lang="en-US" altLang="ko-KR" sz="1050" dirty="0"/>
                <a:t> = (1,) </a:t>
              </a:r>
              <a:endParaRPr lang="ko-KR" altLang="en-US" sz="1050" dirty="0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AAC0D3-FE79-46C5-8076-1F085FFCCE60}"/>
              </a:ext>
            </a:extLst>
          </p:cNvPr>
          <p:cNvSpPr/>
          <p:nvPr/>
        </p:nvSpPr>
        <p:spPr>
          <a:xfrm>
            <a:off x="4068424" y="4477551"/>
            <a:ext cx="3816625" cy="1909997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00B050"/>
                </a:solidFill>
              </a:rPr>
              <a:t>def </a:t>
            </a:r>
            <a:r>
              <a:rPr lang="en-US" altLang="ko-KR" sz="1000" dirty="0">
                <a:solidFill>
                  <a:srgbClr val="0070C0"/>
                </a:solidFill>
              </a:rPr>
              <a:t>sigmoid</a:t>
            </a:r>
            <a:r>
              <a:rPr lang="en-US" altLang="ko-KR" sz="1000" dirty="0">
                <a:solidFill>
                  <a:schemeClr val="tx1"/>
                </a:solidFill>
              </a:rPr>
              <a:t>(x):</a:t>
            </a:r>
          </a:p>
          <a:p>
            <a:r>
              <a:rPr lang="en-US" altLang="ko-KR" sz="1000" dirty="0">
                <a:solidFill>
                  <a:srgbClr val="00B050"/>
                </a:solidFill>
              </a:rPr>
              <a:t>     return 1 </a:t>
            </a:r>
            <a:r>
              <a:rPr lang="en-US" altLang="ko-KR" sz="1000" dirty="0">
                <a:solidFill>
                  <a:srgbClr val="7030A0"/>
                </a:solidFill>
              </a:rPr>
              <a:t>/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en-US" altLang="ko-KR" sz="1000" dirty="0">
                <a:solidFill>
                  <a:srgbClr val="00B050"/>
                </a:solidFill>
              </a:rPr>
              <a:t>1</a:t>
            </a:r>
            <a:r>
              <a:rPr lang="en-US" altLang="ko-KR" sz="1000" dirty="0">
                <a:solidFill>
                  <a:srgbClr val="7030A0"/>
                </a:solidFill>
              </a:rPr>
              <a:t>+</a:t>
            </a:r>
            <a:r>
              <a:rPr lang="en-US" altLang="ko-KR" sz="1000" dirty="0">
                <a:solidFill>
                  <a:schemeClr val="tx1"/>
                </a:solidFill>
              </a:rPr>
              <a:t>np.exp(</a:t>
            </a:r>
            <a:r>
              <a:rPr lang="en-US" altLang="ko-KR" sz="1000" dirty="0">
                <a:solidFill>
                  <a:srgbClr val="7030A0"/>
                </a:solidFill>
              </a:rPr>
              <a:t>-</a:t>
            </a:r>
            <a:r>
              <a:rPr lang="en-US" altLang="ko-KR" sz="1000" dirty="0">
                <a:solidFill>
                  <a:schemeClr val="tx1"/>
                </a:solidFill>
              </a:rPr>
              <a:t>x))</a:t>
            </a:r>
          </a:p>
          <a:p>
            <a:endParaRPr lang="en-US" altLang="ko-KR" sz="1000" dirty="0">
              <a:solidFill>
                <a:srgbClr val="00B050"/>
              </a:solidFill>
            </a:endParaRPr>
          </a:p>
          <a:p>
            <a:r>
              <a:rPr lang="en-US" altLang="ko-KR" sz="1000" dirty="0">
                <a:solidFill>
                  <a:srgbClr val="00B050"/>
                </a:solidFill>
              </a:rPr>
              <a:t>def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err="1">
                <a:solidFill>
                  <a:srgbClr val="0070C0"/>
                </a:solidFill>
              </a:rPr>
              <a:t>loss_func</a:t>
            </a:r>
            <a:r>
              <a:rPr lang="en-US" altLang="ko-KR" sz="1000" dirty="0">
                <a:solidFill>
                  <a:schemeClr val="tx1"/>
                </a:solidFill>
              </a:rPr>
              <a:t>(x, t):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 delta = </a:t>
            </a:r>
            <a:r>
              <a:rPr lang="en-US" altLang="ko-KR" sz="1000" dirty="0">
                <a:solidFill>
                  <a:srgbClr val="00B050"/>
                </a:solidFill>
              </a:rPr>
              <a:t>1e-7</a:t>
            </a:r>
            <a:r>
              <a:rPr lang="en-US" altLang="ko-KR" sz="1000" dirty="0">
                <a:solidFill>
                  <a:schemeClr val="tx1"/>
                </a:solidFill>
              </a:rPr>
              <a:t>   </a:t>
            </a:r>
            <a:r>
              <a:rPr lang="en-US" altLang="ko-KR" sz="1000" i="1" dirty="0">
                <a:solidFill>
                  <a:srgbClr val="00B0F0"/>
                </a:solidFill>
              </a:rPr>
              <a:t># log </a:t>
            </a:r>
            <a:r>
              <a:rPr lang="ko-KR" altLang="en-US" sz="1000" i="1" dirty="0">
                <a:solidFill>
                  <a:srgbClr val="00B0F0"/>
                </a:solidFill>
              </a:rPr>
              <a:t>무한대 발산 방지</a:t>
            </a:r>
            <a:endParaRPr lang="en-US" altLang="ko-KR" sz="1000" i="1" dirty="0">
              <a:solidFill>
                <a:srgbClr val="00B0F0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  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 z = np.dot(</a:t>
            </a:r>
            <a:r>
              <a:rPr lang="en-US" altLang="ko-KR" sz="1000" dirty="0" err="1">
                <a:solidFill>
                  <a:schemeClr val="tx1"/>
                </a:solidFill>
              </a:rPr>
              <a:t>x,W</a:t>
            </a:r>
            <a:r>
              <a:rPr lang="en-US" altLang="ko-KR" sz="1000" dirty="0">
                <a:solidFill>
                  <a:schemeClr val="tx1"/>
                </a:solidFill>
              </a:rPr>
              <a:t>) </a:t>
            </a:r>
            <a:r>
              <a:rPr lang="en-US" altLang="ko-KR" sz="1000" dirty="0">
                <a:solidFill>
                  <a:srgbClr val="7030A0"/>
                </a:solidFill>
              </a:rPr>
              <a:t>+</a:t>
            </a:r>
            <a:r>
              <a:rPr lang="en-US" altLang="ko-KR" sz="1000" dirty="0">
                <a:solidFill>
                  <a:schemeClr val="tx1"/>
                </a:solidFill>
              </a:rPr>
              <a:t> b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 y = sigmoid(z)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 </a:t>
            </a:r>
          </a:p>
          <a:p>
            <a:r>
              <a:rPr lang="en-US" altLang="ko-KR" sz="1000" i="1" dirty="0">
                <a:solidFill>
                  <a:srgbClr val="00B0F0"/>
                </a:solidFill>
              </a:rPr>
              <a:t>     # cross-entropy</a:t>
            </a:r>
          </a:p>
          <a:p>
            <a:r>
              <a:rPr lang="en-US" altLang="ko-KR" sz="1000" dirty="0">
                <a:solidFill>
                  <a:srgbClr val="00B050"/>
                </a:solidFill>
              </a:rPr>
              <a:t>     return</a:t>
            </a:r>
            <a:r>
              <a:rPr lang="en-US" altLang="ko-KR" sz="1000" dirty="0">
                <a:solidFill>
                  <a:schemeClr val="tx1"/>
                </a:solidFill>
              </a:rPr>
              <a:t> ( </a:t>
            </a:r>
            <a:r>
              <a:rPr lang="en-US" altLang="ko-KR" sz="1000" dirty="0" err="1">
                <a:solidFill>
                  <a:schemeClr val="tx1"/>
                </a:solidFill>
              </a:rPr>
              <a:t>np.</a:t>
            </a:r>
            <a:r>
              <a:rPr lang="en-US" altLang="ko-KR" sz="1000" dirty="0" err="1">
                <a:solidFill>
                  <a:srgbClr val="00B050"/>
                </a:solidFill>
              </a:rPr>
              <a:t>sum</a:t>
            </a:r>
            <a:r>
              <a:rPr lang="en-US" altLang="ko-KR" sz="1000" dirty="0">
                <a:solidFill>
                  <a:schemeClr val="tx1"/>
                </a:solidFill>
              </a:rPr>
              <a:t>( (t –y )</a:t>
            </a:r>
            <a:r>
              <a:rPr lang="en-US" altLang="ko-KR" sz="1000" dirty="0">
                <a:solidFill>
                  <a:srgbClr val="7030A0"/>
                </a:solidFill>
              </a:rPr>
              <a:t>**</a:t>
            </a:r>
            <a:r>
              <a:rPr lang="en-US" altLang="ko-KR" sz="1000" dirty="0">
                <a:solidFill>
                  <a:srgbClr val="00B050"/>
                </a:solidFill>
              </a:rPr>
              <a:t>2</a:t>
            </a:r>
            <a:r>
              <a:rPr lang="en-US" altLang="ko-KR" sz="1000" dirty="0">
                <a:solidFill>
                  <a:schemeClr val="tx1"/>
                </a:solidFill>
              </a:rPr>
              <a:t> ) ) </a:t>
            </a:r>
            <a:r>
              <a:rPr lang="en-US" altLang="ko-KR" sz="1000" dirty="0">
                <a:solidFill>
                  <a:srgbClr val="7030A0"/>
                </a:solidFill>
              </a:rPr>
              <a:t>/</a:t>
            </a:r>
            <a:r>
              <a:rPr lang="en-US" altLang="ko-KR" sz="1000" dirty="0">
                <a:solidFill>
                  <a:schemeClr val="tx1"/>
                </a:solidFill>
              </a:rPr>
              <a:t> ( </a:t>
            </a:r>
            <a:r>
              <a:rPr lang="en-US" altLang="ko-KR" sz="1000" dirty="0" err="1">
                <a:solidFill>
                  <a:srgbClr val="00B050"/>
                </a:solidFill>
              </a:rPr>
              <a:t>len</a:t>
            </a:r>
            <a:r>
              <a:rPr lang="en-US" altLang="ko-KR" sz="1000" dirty="0">
                <a:solidFill>
                  <a:schemeClr val="tx1"/>
                </a:solidFill>
              </a:rPr>
              <a:t>(x) )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78CE7AB-03B5-442E-9361-368E6A0955FF}"/>
              </a:ext>
            </a:extLst>
          </p:cNvPr>
          <p:cNvSpPr/>
          <p:nvPr/>
        </p:nvSpPr>
        <p:spPr>
          <a:xfrm>
            <a:off x="3226905" y="1734525"/>
            <a:ext cx="702365" cy="35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11E91578-F641-47D1-916C-3A1B15471DA0}"/>
              </a:ext>
            </a:extLst>
          </p:cNvPr>
          <p:cNvSpPr/>
          <p:nvPr/>
        </p:nvSpPr>
        <p:spPr>
          <a:xfrm>
            <a:off x="3226905" y="3655636"/>
            <a:ext cx="702365" cy="35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BDC7DE2-617E-4320-91BE-AC62E722F733}"/>
              </a:ext>
            </a:extLst>
          </p:cNvPr>
          <p:cNvSpPr/>
          <p:nvPr/>
        </p:nvSpPr>
        <p:spPr>
          <a:xfrm>
            <a:off x="3226905" y="5368543"/>
            <a:ext cx="702365" cy="35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1741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D07DD9-CBFB-4645-A03A-B53FAE8CE59C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simple logistic regression (classification) – example 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48C6F-A890-401E-B266-9751C46C8C10}"/>
              </a:ext>
            </a:extLst>
          </p:cNvPr>
          <p:cNvSpPr txBox="1"/>
          <p:nvPr/>
        </p:nvSpPr>
        <p:spPr>
          <a:xfrm>
            <a:off x="384314" y="674565"/>
            <a:ext cx="5709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[4] </a:t>
            </a:r>
            <a:r>
              <a:rPr lang="ko-KR" altLang="en-US" dirty="0" err="1"/>
              <a:t>수치미분</a:t>
            </a:r>
            <a:r>
              <a:rPr lang="ko-KR" altLang="en-US" dirty="0"/>
              <a:t> </a:t>
            </a:r>
            <a:r>
              <a:rPr lang="en-US" altLang="ko-KR" dirty="0" err="1"/>
              <a:t>numerical_derivative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utility </a:t>
            </a:r>
            <a:r>
              <a:rPr lang="ko-KR" altLang="en-US" dirty="0"/>
              <a:t>함수 정의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1BAFCF4-BC4E-4292-B276-7BE6A00565D2}"/>
              </a:ext>
            </a:extLst>
          </p:cNvPr>
          <p:cNvGrpSpPr/>
          <p:nvPr/>
        </p:nvGrpSpPr>
        <p:grpSpPr>
          <a:xfrm>
            <a:off x="904017" y="1127398"/>
            <a:ext cx="3873392" cy="2530197"/>
            <a:chOff x="737920" y="4960384"/>
            <a:chExt cx="6332115" cy="132746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42AC42A-24B4-492C-8EC5-C8FEDD97C30A}"/>
                </a:ext>
              </a:extLst>
            </p:cNvPr>
            <p:cNvSpPr/>
            <p:nvPr/>
          </p:nvSpPr>
          <p:spPr>
            <a:xfrm>
              <a:off x="737920" y="4966320"/>
              <a:ext cx="6332115" cy="132152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800" dirty="0">
                  <a:solidFill>
                    <a:srgbClr val="00B050"/>
                  </a:solidFill>
                </a:rPr>
                <a:t>def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rgbClr val="0070C0"/>
                  </a:solidFill>
                </a:rPr>
                <a:t>numerical_derivative</a:t>
              </a:r>
              <a:r>
                <a:rPr lang="en-US" altLang="ko-KR" sz="800" dirty="0">
                  <a:solidFill>
                    <a:schemeClr val="tx1"/>
                  </a:solidFill>
                </a:rPr>
                <a:t>(f , x):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delta_x</a:t>
              </a:r>
              <a:r>
                <a:rPr lang="en-US" altLang="ko-KR" sz="800" dirty="0">
                  <a:solidFill>
                    <a:schemeClr val="tx1"/>
                  </a:solidFill>
                </a:rPr>
                <a:t> = </a:t>
              </a:r>
              <a:r>
                <a:rPr lang="en-US" altLang="ko-KR" sz="800" dirty="0">
                  <a:solidFill>
                    <a:srgbClr val="00B050"/>
                  </a:solidFill>
                </a:rPr>
                <a:t>1e-4	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0. 001</a:t>
              </a: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   </a:t>
              </a:r>
              <a:r>
                <a:rPr lang="en-US" altLang="ko-KR" sz="800" dirty="0">
                  <a:solidFill>
                    <a:schemeClr val="tx1"/>
                  </a:solidFill>
                </a:rPr>
                <a:t>  grad 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np.zeros_like</a:t>
              </a:r>
              <a:r>
                <a:rPr lang="en-US" altLang="ko-KR" sz="800" dirty="0">
                  <a:solidFill>
                    <a:schemeClr val="tx1"/>
                  </a:solidFill>
                </a:rPr>
                <a:t>(x)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   </a:t>
              </a:r>
              <a:r>
                <a:rPr lang="en-US" altLang="ko-KR" sz="800" dirty="0">
                  <a:solidFill>
                    <a:schemeClr val="tx1"/>
                  </a:solidFill>
                </a:rPr>
                <a:t>  it 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np.nditer</a:t>
              </a:r>
              <a:r>
                <a:rPr lang="en-US" altLang="ko-KR" sz="800" dirty="0">
                  <a:solidFill>
                    <a:schemeClr val="tx1"/>
                  </a:solidFill>
                </a:rPr>
                <a:t>(x, flags=[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800" dirty="0" err="1">
                  <a:solidFill>
                    <a:schemeClr val="accent2">
                      <a:lumMod val="75000"/>
                    </a:schemeClr>
                  </a:solidFill>
                </a:rPr>
                <a:t>multi_index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800" dirty="0">
                  <a:solidFill>
                    <a:schemeClr val="tx1"/>
                  </a:solidFill>
                </a:rPr>
                <a:t>],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op_flags</a:t>
              </a:r>
              <a:r>
                <a:rPr lang="en-US" altLang="ko-KR" sz="800" dirty="0">
                  <a:solidFill>
                    <a:schemeClr val="tx1"/>
                  </a:solidFill>
                </a:rPr>
                <a:t>=[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800" dirty="0" err="1">
                  <a:solidFill>
                    <a:schemeClr val="accent2">
                      <a:lumMod val="75000"/>
                    </a:schemeClr>
                  </a:solidFill>
                </a:rPr>
                <a:t>readwrite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8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while not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it.finished</a:t>
              </a:r>
              <a:r>
                <a:rPr lang="en-US" altLang="ko-KR" sz="8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 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it.multi_index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  <a:r>
                <a:rPr lang="ko-KR" altLang="en-US" sz="800" dirty="0">
                  <a:solidFill>
                    <a:schemeClr val="tx1"/>
                  </a:solidFill>
                </a:rPr>
                <a:t>   </a:t>
              </a:r>
              <a:r>
                <a:rPr lang="en-US" altLang="ko-KR" sz="800" dirty="0">
                  <a:solidFill>
                    <a:schemeClr val="tx1"/>
                  </a:solidFill>
                </a:rPr>
                <a:t>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 = x[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= </a:t>
              </a:r>
              <a:r>
                <a:rPr lang="en-US" altLang="ko-KR" sz="800" dirty="0">
                  <a:solidFill>
                    <a:srgbClr val="00B050"/>
                  </a:solidFill>
                </a:rPr>
                <a:t>float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) </a:t>
              </a:r>
              <a:r>
                <a:rPr lang="en-US" altLang="ko-KR" sz="800" dirty="0">
                  <a:solidFill>
                    <a:srgbClr val="7030A0"/>
                  </a:solidFill>
                </a:rPr>
                <a:t>+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delta_x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fx1 = f(x)	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f(</a:t>
              </a:r>
              <a:r>
                <a:rPr lang="en-US" altLang="ko-KR" sz="800" i="1" dirty="0" err="1">
                  <a:solidFill>
                    <a:srgbClr val="00B0F0"/>
                  </a:solidFill>
                </a:rPr>
                <a:t>x+delta_x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                                                        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7030A0"/>
                  </a:solidFill>
                </a:rPr>
                <a:t>–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delta_x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fx2 = f(x)	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f(x–</a:t>
              </a:r>
              <a:r>
                <a:rPr lang="en-US" altLang="ko-KR" sz="800" i="1" dirty="0" err="1">
                  <a:solidFill>
                    <a:srgbClr val="00B0F0"/>
                  </a:solidFill>
                </a:rPr>
                <a:t>delta_x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altLang="ko-KR" sz="800" dirty="0">
                  <a:solidFill>
                    <a:srgbClr val="7030A0"/>
                  </a:solidFill>
                </a:rPr>
                <a:t>          </a:t>
              </a:r>
              <a:r>
                <a:rPr lang="en-US" altLang="ko-KR" sz="800" dirty="0">
                  <a:solidFill>
                    <a:schemeClr val="tx1"/>
                  </a:solidFill>
                </a:rPr>
                <a:t>grad[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= (fx1 </a:t>
              </a:r>
              <a:r>
                <a:rPr lang="en-US" altLang="ko-KR" sz="800" dirty="0">
                  <a:solidFill>
                    <a:srgbClr val="7030A0"/>
                  </a:solidFill>
                </a:rPr>
                <a:t>– </a:t>
              </a:r>
              <a:r>
                <a:rPr lang="en-US" altLang="ko-KR" sz="800" dirty="0">
                  <a:solidFill>
                    <a:schemeClr val="tx1"/>
                  </a:solidFill>
                </a:rPr>
                <a:t>fx2) </a:t>
              </a:r>
              <a:r>
                <a:rPr lang="en-US" altLang="ko-KR" sz="800" dirty="0">
                  <a:solidFill>
                    <a:srgbClr val="7030A0"/>
                  </a:solidFill>
                </a:rPr>
                <a:t>/</a:t>
              </a:r>
              <a:r>
                <a:rPr lang="en-US" altLang="ko-KR" sz="800" dirty="0">
                  <a:solidFill>
                    <a:schemeClr val="tx1"/>
                  </a:solidFill>
                </a:rPr>
                <a:t> (</a:t>
              </a:r>
              <a:r>
                <a:rPr lang="en-US" altLang="ko-KR" sz="800" dirty="0">
                  <a:solidFill>
                    <a:srgbClr val="00B050"/>
                  </a:solidFill>
                </a:rPr>
                <a:t>2</a:t>
              </a:r>
              <a:r>
                <a:rPr lang="en-US" altLang="ko-KR" sz="800" dirty="0">
                  <a:solidFill>
                    <a:srgbClr val="7030A0"/>
                  </a:solidFill>
                </a:rPr>
                <a:t>*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delta_x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tmp_val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it.iternext</a:t>
              </a:r>
              <a:r>
                <a:rPr lang="en-US" altLang="ko-KR" sz="800" dirty="0">
                  <a:solidFill>
                    <a:schemeClr val="tx1"/>
                  </a:solidFill>
                </a:rPr>
                <a:t>()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return</a:t>
              </a:r>
              <a:r>
                <a:rPr lang="en-US" altLang="ko-KR" sz="800" dirty="0">
                  <a:solidFill>
                    <a:schemeClr val="tx1"/>
                  </a:solidFill>
                </a:rPr>
                <a:t> grad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6279084-3E02-492B-928D-9268D61FD38D}"/>
                </a:ext>
              </a:extLst>
            </p:cNvPr>
            <p:cNvSpPr/>
            <p:nvPr/>
          </p:nvSpPr>
          <p:spPr>
            <a:xfrm>
              <a:off x="737920" y="4960384"/>
              <a:ext cx="6332115" cy="132746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425A45-8053-4811-8E14-55C166A26B6C}"/>
              </a:ext>
            </a:extLst>
          </p:cNvPr>
          <p:cNvSpPr/>
          <p:nvPr/>
        </p:nvSpPr>
        <p:spPr>
          <a:xfrm>
            <a:off x="5867223" y="1138714"/>
            <a:ext cx="4227443" cy="2518876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00B050"/>
                </a:solidFill>
              </a:rPr>
              <a:t>def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err="1">
                <a:solidFill>
                  <a:srgbClr val="0070C0"/>
                </a:solidFill>
              </a:rPr>
              <a:t>error_val</a:t>
            </a:r>
            <a:r>
              <a:rPr lang="en-US" altLang="ko-KR" sz="800" dirty="0">
                <a:solidFill>
                  <a:schemeClr val="tx1"/>
                </a:solidFill>
              </a:rPr>
              <a:t>(x, t):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 delta = </a:t>
            </a:r>
            <a:r>
              <a:rPr lang="en-US" altLang="ko-KR" sz="800" dirty="0">
                <a:solidFill>
                  <a:srgbClr val="00B050"/>
                </a:solidFill>
              </a:rPr>
              <a:t>1e-7</a:t>
            </a:r>
            <a:r>
              <a:rPr lang="en-US" altLang="ko-KR" sz="800" dirty="0">
                <a:solidFill>
                  <a:schemeClr val="tx1"/>
                </a:solidFill>
              </a:rPr>
              <a:t>  </a:t>
            </a:r>
            <a:r>
              <a:rPr lang="en-US" altLang="ko-KR" sz="800" i="1" dirty="0">
                <a:solidFill>
                  <a:srgbClr val="00B0F0"/>
                </a:solidFill>
              </a:rPr>
              <a:t># log </a:t>
            </a:r>
            <a:r>
              <a:rPr lang="ko-KR" altLang="en-US" sz="800" i="1" dirty="0">
                <a:solidFill>
                  <a:srgbClr val="00B0F0"/>
                </a:solidFill>
              </a:rPr>
              <a:t>무한대 발산 방지</a:t>
            </a:r>
            <a:r>
              <a:rPr lang="en-US" altLang="ko-KR" sz="800" i="1" dirty="0">
                <a:solidFill>
                  <a:srgbClr val="00B0F0"/>
                </a:solidFill>
              </a:rPr>
              <a:t>     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 z = np.dot(</a:t>
            </a:r>
            <a:r>
              <a:rPr lang="en-US" altLang="ko-KR" sz="800" dirty="0" err="1">
                <a:solidFill>
                  <a:schemeClr val="tx1"/>
                </a:solidFill>
              </a:rPr>
              <a:t>x,W</a:t>
            </a:r>
            <a:r>
              <a:rPr lang="en-US" altLang="ko-KR" sz="800" dirty="0">
                <a:solidFill>
                  <a:schemeClr val="tx1"/>
                </a:solidFill>
              </a:rPr>
              <a:t>) </a:t>
            </a:r>
            <a:r>
              <a:rPr lang="en-US" altLang="ko-KR" sz="800" dirty="0">
                <a:solidFill>
                  <a:srgbClr val="7030A0"/>
                </a:solidFill>
              </a:rPr>
              <a:t>+</a:t>
            </a:r>
            <a:r>
              <a:rPr lang="en-US" altLang="ko-KR" sz="800" dirty="0">
                <a:solidFill>
                  <a:schemeClr val="tx1"/>
                </a:solidFill>
              </a:rPr>
              <a:t> b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 y = sigmoid(z)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 </a:t>
            </a:r>
            <a:r>
              <a:rPr lang="en-US" altLang="ko-KR" sz="800" i="1" dirty="0">
                <a:solidFill>
                  <a:srgbClr val="00B0F0"/>
                </a:solidFill>
              </a:rPr>
              <a:t># cross-entropy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 </a:t>
            </a:r>
            <a:r>
              <a:rPr lang="en-US" altLang="ko-KR" sz="800" dirty="0">
                <a:solidFill>
                  <a:srgbClr val="00B050"/>
                </a:solidFill>
              </a:rPr>
              <a:t>return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rgbClr val="7030A0"/>
                </a:solidFill>
              </a:rPr>
              <a:t>-</a:t>
            </a:r>
            <a:r>
              <a:rPr lang="en-US" altLang="ko-KR" sz="800" dirty="0" err="1">
                <a:solidFill>
                  <a:schemeClr val="tx1"/>
                </a:solidFill>
              </a:rPr>
              <a:t>np.</a:t>
            </a:r>
            <a:r>
              <a:rPr lang="en-US" altLang="ko-KR" sz="800" dirty="0" err="1">
                <a:solidFill>
                  <a:srgbClr val="00B050"/>
                </a:solidFill>
              </a:rPr>
              <a:t>sum</a:t>
            </a:r>
            <a:r>
              <a:rPr lang="en-US" altLang="ko-KR" sz="800" dirty="0">
                <a:solidFill>
                  <a:schemeClr val="tx1"/>
                </a:solidFill>
              </a:rPr>
              <a:t>( t</a:t>
            </a:r>
            <a:r>
              <a:rPr lang="en-US" altLang="ko-KR" sz="800" dirty="0">
                <a:solidFill>
                  <a:srgbClr val="7030A0"/>
                </a:solidFill>
              </a:rPr>
              <a:t>*</a:t>
            </a:r>
            <a:r>
              <a:rPr lang="en-US" altLang="ko-KR" sz="800" dirty="0">
                <a:solidFill>
                  <a:schemeClr val="tx1"/>
                </a:solidFill>
              </a:rPr>
              <a:t>np.log(y </a:t>
            </a:r>
            <a:r>
              <a:rPr lang="en-US" altLang="ko-KR" sz="800" dirty="0">
                <a:solidFill>
                  <a:srgbClr val="7030A0"/>
                </a:solidFill>
              </a:rPr>
              <a:t>+</a:t>
            </a:r>
            <a:r>
              <a:rPr lang="en-US" altLang="ko-KR" sz="800" dirty="0">
                <a:solidFill>
                  <a:schemeClr val="tx1"/>
                </a:solidFill>
              </a:rPr>
              <a:t> delta) </a:t>
            </a:r>
            <a:r>
              <a:rPr lang="en-US" altLang="ko-KR" sz="800" dirty="0">
                <a:solidFill>
                  <a:srgbClr val="7030A0"/>
                </a:solidFill>
              </a:rPr>
              <a:t>+</a:t>
            </a:r>
            <a:r>
              <a:rPr lang="en-US" altLang="ko-KR" sz="800" dirty="0">
                <a:solidFill>
                  <a:schemeClr val="tx1"/>
                </a:solidFill>
              </a:rPr>
              <a:t> (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rgbClr val="7030A0"/>
                </a:solidFill>
              </a:rPr>
              <a:t>-</a:t>
            </a:r>
            <a:r>
              <a:rPr lang="en-US" altLang="ko-KR" sz="800" dirty="0">
                <a:solidFill>
                  <a:schemeClr val="tx1"/>
                </a:solidFill>
              </a:rPr>
              <a:t>t)</a:t>
            </a:r>
            <a:r>
              <a:rPr lang="en-US" altLang="ko-KR" sz="800" dirty="0">
                <a:solidFill>
                  <a:srgbClr val="7030A0"/>
                </a:solidFill>
              </a:rPr>
              <a:t>*</a:t>
            </a:r>
            <a:r>
              <a:rPr lang="en-US" altLang="ko-KR" sz="800" dirty="0">
                <a:solidFill>
                  <a:schemeClr val="tx1"/>
                </a:solidFill>
              </a:rPr>
              <a:t>np.log((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rgbClr val="7030A0"/>
                </a:solidFill>
              </a:rPr>
              <a:t>-</a:t>
            </a:r>
            <a:r>
              <a:rPr lang="en-US" altLang="ko-KR" sz="800" dirty="0">
                <a:solidFill>
                  <a:schemeClr val="tx1"/>
                </a:solidFill>
              </a:rPr>
              <a:t> y)</a:t>
            </a:r>
            <a:r>
              <a:rPr lang="en-US" altLang="ko-KR" sz="800" dirty="0">
                <a:solidFill>
                  <a:srgbClr val="7030A0"/>
                </a:solidFill>
              </a:rPr>
              <a:t>+</a:t>
            </a:r>
            <a:r>
              <a:rPr lang="en-US" altLang="ko-KR" sz="800" dirty="0">
                <a:solidFill>
                  <a:schemeClr val="tx1"/>
                </a:solidFill>
              </a:rPr>
              <a:t>delta ) )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rgbClr val="00B050"/>
                </a:solidFill>
              </a:rPr>
              <a:t>def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rgbClr val="0070C0"/>
                </a:solidFill>
              </a:rPr>
              <a:t>predict</a:t>
            </a:r>
            <a:r>
              <a:rPr lang="en-US" altLang="ko-KR" sz="800" dirty="0">
                <a:solidFill>
                  <a:schemeClr val="tx1"/>
                </a:solidFill>
              </a:rPr>
              <a:t>(x):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z = np.dot(</a:t>
            </a:r>
            <a:r>
              <a:rPr lang="en-US" altLang="ko-KR" sz="800" dirty="0" err="1">
                <a:solidFill>
                  <a:schemeClr val="tx1"/>
                </a:solidFill>
              </a:rPr>
              <a:t>x,W</a:t>
            </a:r>
            <a:r>
              <a:rPr lang="en-US" altLang="ko-KR" sz="800" dirty="0">
                <a:solidFill>
                  <a:schemeClr val="tx1"/>
                </a:solidFill>
              </a:rPr>
              <a:t>) </a:t>
            </a:r>
            <a:r>
              <a:rPr lang="en-US" altLang="ko-KR" sz="800" dirty="0">
                <a:solidFill>
                  <a:srgbClr val="7030A0"/>
                </a:solidFill>
              </a:rPr>
              <a:t>+</a:t>
            </a:r>
            <a:r>
              <a:rPr lang="en-US" altLang="ko-KR" sz="800" dirty="0">
                <a:solidFill>
                  <a:schemeClr val="tx1"/>
                </a:solidFill>
              </a:rPr>
              <a:t> b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y = sigmoid(Z)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</a:t>
            </a:r>
            <a:r>
              <a:rPr lang="en-US" altLang="ko-KR" sz="800" dirty="0">
                <a:solidFill>
                  <a:srgbClr val="00B050"/>
                </a:solidFill>
              </a:rPr>
              <a:t>if</a:t>
            </a:r>
            <a:r>
              <a:rPr lang="en-US" altLang="ko-KR" sz="800" dirty="0">
                <a:solidFill>
                  <a:schemeClr val="tx1"/>
                </a:solidFill>
              </a:rPr>
              <a:t> y </a:t>
            </a:r>
            <a:r>
              <a:rPr lang="en-US" altLang="ko-KR" sz="800" dirty="0">
                <a:solidFill>
                  <a:srgbClr val="7030A0"/>
                </a:solidFill>
              </a:rPr>
              <a:t>&gt;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r>
              <a:rPr lang="en-US" altLang="ko-KR" sz="800" dirty="0">
                <a:solidFill>
                  <a:srgbClr val="00B050"/>
                </a:solidFill>
              </a:rPr>
              <a:t>5</a:t>
            </a:r>
            <a:r>
              <a:rPr lang="en-US" altLang="ko-KR" sz="8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    result =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i="1" dirty="0">
                <a:solidFill>
                  <a:srgbClr val="00B0F0"/>
                </a:solidFill>
              </a:rPr>
              <a:t># True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</a:t>
            </a:r>
            <a:r>
              <a:rPr lang="en-US" altLang="ko-KR" sz="800" dirty="0">
                <a:solidFill>
                  <a:srgbClr val="00B050"/>
                </a:solidFill>
              </a:rPr>
              <a:t>else</a:t>
            </a:r>
            <a:r>
              <a:rPr lang="en-US" altLang="ko-KR" sz="8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    result =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i="1" dirty="0">
                <a:solidFill>
                  <a:srgbClr val="00B0F0"/>
                </a:solidFill>
              </a:rPr>
              <a:t># False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 </a:t>
            </a:r>
            <a:r>
              <a:rPr lang="en-US" altLang="ko-KR" sz="800" dirty="0">
                <a:solidFill>
                  <a:srgbClr val="00B050"/>
                </a:solidFill>
              </a:rPr>
              <a:t>return</a:t>
            </a:r>
            <a:r>
              <a:rPr lang="en-US" altLang="ko-KR" sz="800" dirty="0">
                <a:solidFill>
                  <a:schemeClr val="tx1"/>
                </a:solidFill>
              </a:rPr>
              <a:t> y, result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8CF723-3A7C-4758-8D2F-EE6AF6577219}"/>
              </a:ext>
            </a:extLst>
          </p:cNvPr>
          <p:cNvSpPr txBox="1"/>
          <p:nvPr/>
        </p:nvSpPr>
        <p:spPr>
          <a:xfrm>
            <a:off x="384314" y="3819132"/>
            <a:ext cx="852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[5] </a:t>
            </a:r>
            <a:r>
              <a:rPr lang="ko-KR" altLang="en-US" dirty="0" err="1"/>
              <a:t>학습율</a:t>
            </a:r>
            <a:r>
              <a:rPr lang="ko-KR" altLang="en-US" dirty="0"/>
              <a:t> </a:t>
            </a:r>
            <a:r>
              <a:rPr lang="en-US" altLang="ko-KR" dirty="0"/>
              <a:t>(learning rate) </a:t>
            </a:r>
            <a:r>
              <a:rPr lang="ko-KR" altLang="en-US" dirty="0"/>
              <a:t>초기화 및 손실함수가 최소가 될 때까지 </a:t>
            </a:r>
            <a:r>
              <a:rPr lang="en-US" altLang="ko-KR" dirty="0"/>
              <a:t>W, b </a:t>
            </a:r>
            <a:r>
              <a:rPr lang="ko-KR" altLang="en-US" dirty="0"/>
              <a:t>업데이트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9478522-E73C-4968-9195-A5F55985C134}"/>
                  </a:ext>
                </a:extLst>
              </p:cNvPr>
              <p:cNvSpPr/>
              <p:nvPr/>
            </p:nvSpPr>
            <p:spPr>
              <a:xfrm>
                <a:off x="1490870" y="4611762"/>
                <a:ext cx="2209961" cy="5734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19478522-E73C-4968-9195-A5F55985C1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870" y="4611762"/>
                <a:ext cx="2209961" cy="5734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6ADB0AA-210D-451A-BFB2-32C032DE6D83}"/>
                  </a:ext>
                </a:extLst>
              </p:cNvPr>
              <p:cNvSpPr/>
              <p:nvPr/>
            </p:nvSpPr>
            <p:spPr>
              <a:xfrm>
                <a:off x="1488519" y="5399549"/>
                <a:ext cx="2212312" cy="5734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6ADB0AA-210D-451A-BFB2-32C032DE6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19" y="5399549"/>
                <a:ext cx="2212312" cy="573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AA1DC65-DB34-484E-B4E5-C9267D850CF5}"/>
              </a:ext>
            </a:extLst>
          </p:cNvPr>
          <p:cNvSpPr/>
          <p:nvPr/>
        </p:nvSpPr>
        <p:spPr>
          <a:xfrm>
            <a:off x="3975653" y="5106193"/>
            <a:ext cx="702365" cy="35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A30262B-1C16-4369-A841-0EDC5E573A63}"/>
              </a:ext>
            </a:extLst>
          </p:cNvPr>
          <p:cNvGrpSpPr/>
          <p:nvPr/>
        </p:nvGrpSpPr>
        <p:grpSpPr>
          <a:xfrm>
            <a:off x="5421573" y="4334658"/>
            <a:ext cx="5463653" cy="1896447"/>
            <a:chOff x="737920" y="4960384"/>
            <a:chExt cx="6332115" cy="132746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61FFCA6-B515-406B-A63F-52D4A876B3EA}"/>
                </a:ext>
              </a:extLst>
            </p:cNvPr>
            <p:cNvSpPr/>
            <p:nvPr/>
          </p:nvSpPr>
          <p:spPr>
            <a:xfrm>
              <a:off x="737920" y="4966325"/>
              <a:ext cx="6332115" cy="132152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800" dirty="0" err="1">
                  <a:solidFill>
                    <a:schemeClr val="tx1"/>
                  </a:solidFill>
                </a:rPr>
                <a:t>learning_rate</a:t>
              </a:r>
              <a:r>
                <a:rPr lang="en-US" altLang="ko-KR" sz="800" dirty="0">
                  <a:solidFill>
                    <a:schemeClr val="tx1"/>
                  </a:solidFill>
                </a:rPr>
                <a:t> = </a:t>
              </a:r>
              <a:r>
                <a:rPr lang="en-US" altLang="ko-KR" sz="800" dirty="0">
                  <a:solidFill>
                    <a:srgbClr val="00B050"/>
                  </a:solidFill>
                </a:rPr>
                <a:t>1e-2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800" i="1" dirty="0">
                  <a:solidFill>
                    <a:srgbClr val="00B0F0"/>
                  </a:solidFill>
                </a:rPr>
                <a:t>발산하는 경우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, 1e-3 ~ 1e-6 </a:t>
              </a:r>
              <a:r>
                <a:rPr lang="ko-KR" altLang="en-US" sz="800" i="1" dirty="0">
                  <a:solidFill>
                    <a:srgbClr val="00B0F0"/>
                  </a:solidFill>
                </a:rPr>
                <a:t>등으로 바꾸어서 실행</a:t>
              </a:r>
              <a:endParaRPr lang="en-US" altLang="ko-KR" sz="800" i="1" dirty="0">
                <a:solidFill>
                  <a:srgbClr val="00B0F0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f = </a:t>
              </a:r>
              <a:r>
                <a:rPr lang="en-US" altLang="ko-KR" sz="800" dirty="0">
                  <a:solidFill>
                    <a:srgbClr val="00B050"/>
                  </a:solidFill>
                </a:rPr>
                <a:t>lambda</a:t>
              </a:r>
              <a:r>
                <a:rPr lang="en-US" altLang="ko-KR" sz="800" dirty="0">
                  <a:solidFill>
                    <a:schemeClr val="tx1"/>
                  </a:solidFill>
                </a:rPr>
                <a:t> x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loss_func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)    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f(x) = </a:t>
              </a:r>
              <a:r>
                <a:rPr lang="en-US" altLang="ko-KR" sz="800" i="1" dirty="0" err="1">
                  <a:solidFill>
                    <a:srgbClr val="00B0F0"/>
                  </a:solidFill>
                </a:rPr>
                <a:t>loss_func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(</a:t>
              </a:r>
              <a:r>
                <a:rPr lang="en-US" altLang="ko-KR" sz="800" i="1" dirty="0" err="1">
                  <a:solidFill>
                    <a:srgbClr val="00B0F0"/>
                  </a:solidFill>
                </a:rPr>
                <a:t>x_data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, </a:t>
              </a:r>
              <a:r>
                <a:rPr lang="en-US" altLang="ko-KR" sz="800" i="1" dirty="0" err="1">
                  <a:solidFill>
                    <a:srgbClr val="00B0F0"/>
                  </a:solidFill>
                </a:rPr>
                <a:t>t_data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“Initial error value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error_val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),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“Initial W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W,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“\n”</a:t>
              </a:r>
              <a:r>
                <a:rPr lang="en-US" altLang="ko-KR" sz="800" dirty="0">
                  <a:solidFill>
                    <a:schemeClr val="tx1"/>
                  </a:solidFill>
                </a:rPr>
                <a:t>,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 “, b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b 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rgbClr val="00B050"/>
                  </a:solidFill>
                </a:rPr>
                <a:t>for</a:t>
              </a:r>
              <a:r>
                <a:rPr lang="en-US" altLang="ko-KR" sz="800" dirty="0">
                  <a:solidFill>
                    <a:schemeClr val="tx1"/>
                  </a:solidFill>
                </a:rPr>
                <a:t> step </a:t>
              </a:r>
              <a:r>
                <a:rPr lang="en-US" altLang="ko-KR" sz="800" dirty="0">
                  <a:solidFill>
                    <a:srgbClr val="00B050"/>
                  </a:solidFill>
                </a:rPr>
                <a:t>in range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>
                  <a:solidFill>
                    <a:srgbClr val="00B050"/>
                  </a:solidFill>
                </a:rPr>
                <a:t>10001</a:t>
              </a:r>
              <a:r>
                <a:rPr lang="en-US" altLang="ko-KR" sz="800" dirty="0">
                  <a:solidFill>
                    <a:schemeClr val="tx1"/>
                  </a:solidFill>
                </a:rPr>
                <a:t>):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W -=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learning_rate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7030A0"/>
                  </a:solidFill>
                </a:rPr>
                <a:t>*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numerical_derivative</a:t>
              </a:r>
              <a:r>
                <a:rPr lang="en-US" altLang="ko-KR" sz="800" dirty="0">
                  <a:solidFill>
                    <a:schemeClr val="tx1"/>
                  </a:solidFill>
                </a:rPr>
                <a:t>(f, W)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b -=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learning_rate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7030A0"/>
                  </a:solidFill>
                </a:rPr>
                <a:t>*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numerical_derivative</a:t>
              </a:r>
              <a:r>
                <a:rPr lang="en-US" altLang="ko-KR" sz="800" dirty="0">
                  <a:solidFill>
                    <a:schemeClr val="tx1"/>
                  </a:solidFill>
                </a:rPr>
                <a:t>(f, b)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if</a:t>
              </a:r>
              <a:r>
                <a:rPr lang="en-US" altLang="ko-KR" sz="800" dirty="0">
                  <a:solidFill>
                    <a:schemeClr val="tx1"/>
                  </a:solidFill>
                </a:rPr>
                <a:t> (step </a:t>
              </a:r>
              <a:r>
                <a:rPr lang="en-US" altLang="ko-KR" sz="800" dirty="0">
                  <a:solidFill>
                    <a:srgbClr val="7030A0"/>
                  </a:solidFill>
                </a:rPr>
                <a:t>%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00B050"/>
                  </a:solidFill>
                </a:rPr>
                <a:t>400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30A0"/>
                  </a:solidFill>
                </a:rPr>
                <a:t>==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00B050"/>
                  </a:solidFill>
                </a:rPr>
                <a:t>0</a:t>
              </a:r>
              <a:r>
                <a:rPr lang="en-US" altLang="ko-KR" sz="800" dirty="0">
                  <a:solidFill>
                    <a:schemeClr val="tx1"/>
                  </a:solidFill>
                </a:rPr>
                <a:t>):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“step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step,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“error value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error_val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),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“W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W,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“, b=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,b ) 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845396B-88E0-422F-99EF-B3E4A757537D}"/>
                </a:ext>
              </a:extLst>
            </p:cNvPr>
            <p:cNvSpPr/>
            <p:nvPr/>
          </p:nvSpPr>
          <p:spPr>
            <a:xfrm>
              <a:off x="737920" y="4960384"/>
              <a:ext cx="6332115" cy="132746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52596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FA1596-ACAC-416F-8DD0-727278CE0AAE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simple logistic regression (classification) – example 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F4D5D-3919-40D2-AC91-759B02F09D30}"/>
              </a:ext>
            </a:extLst>
          </p:cNvPr>
          <p:cNvSpPr txBox="1"/>
          <p:nvPr/>
        </p:nvSpPr>
        <p:spPr>
          <a:xfrm>
            <a:off x="563217" y="762000"/>
            <a:ext cx="9288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[6] </a:t>
            </a:r>
            <a:r>
              <a:rPr lang="ko-KR" altLang="en-US" dirty="0"/>
              <a:t>학습 결과 </a:t>
            </a:r>
            <a:r>
              <a:rPr lang="en-US" altLang="ko-KR" dirty="0"/>
              <a:t>(</a:t>
            </a:r>
            <a:r>
              <a:rPr lang="ko-KR" altLang="en-US" dirty="0"/>
              <a:t>오차 함수 값 감소 확인</a:t>
            </a:r>
            <a:r>
              <a:rPr lang="en-US" altLang="ko-KR" dirty="0"/>
              <a:t>) </a:t>
            </a:r>
            <a:r>
              <a:rPr lang="ko-KR" altLang="en-US" dirty="0"/>
              <a:t>및 </a:t>
            </a:r>
            <a:r>
              <a:rPr lang="en-US" altLang="ko-KR" dirty="0"/>
              <a:t>3</a:t>
            </a:r>
            <a:r>
              <a:rPr lang="ko-KR" altLang="en-US" dirty="0"/>
              <a:t>시간</a:t>
            </a:r>
            <a:r>
              <a:rPr lang="en-US" altLang="ko-KR" dirty="0"/>
              <a:t>, 17</a:t>
            </a:r>
            <a:r>
              <a:rPr lang="ko-KR" altLang="en-US" dirty="0"/>
              <a:t>시간에 대한 미래 값 </a:t>
            </a:r>
            <a:r>
              <a:rPr lang="en-US" altLang="ko-KR" dirty="0"/>
              <a:t>Fail / Pass </a:t>
            </a:r>
            <a:r>
              <a:rPr lang="ko-KR" altLang="en-US" dirty="0"/>
              <a:t>예측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687248-856B-464F-A2CC-D6FE64A1F716}"/>
              </a:ext>
            </a:extLst>
          </p:cNvPr>
          <p:cNvSpPr/>
          <p:nvPr/>
        </p:nvSpPr>
        <p:spPr>
          <a:xfrm>
            <a:off x="1196007" y="1156948"/>
            <a:ext cx="4422740" cy="328270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</a:rPr>
              <a:t>step = 0 error value = 25.536384032569956 W = [[0.48341446]] , b = [0.83002958]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400 error value = 2.836559345023459 W = [[0.27556358]] , b = [-4.08265047]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800 error value = 1.7868245496545063 W = [[0.45257282]] , b = [-5.63052857]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1200 error value = 1.5197018369509306 W = [[0.53010552]] , b = [-6.66295462]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1600 error value = 1.3536204067152684 W = [[0.59147126]] , b = [-7.47786268]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2000 error value = 1.2368337686586899 W = [[0.64305797]] , b = [-8.16140924]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2400 error value = 1.1484801870526067 W = [[0.68801019]] , b = [-8.75598634]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2800 error value = 1.0783212136203029 W = [[0.72812535]] , b = [-9.28580415]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3200 error value = 1.0206609487469689 W = [[0.76453508]] , b = [-9.76608854]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3600 error value = 0.9720412122601726 W = [[0.79800183]] , b = [-10.20708674]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4000 error value = 0.9302223339656082 W = [[0.82906586]] , b = [-10.61605159]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4400 error value = 0.8936798164784363 W = [[0.85812516]] , b = [-10.99832041]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4800 error value = 0.8613341254585899 W = [[0.88548219]] , b = [-11.35794466]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5200 error value = 0.8323958163548411 W = [[0.91137263]] , b = [-11.69807862]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5600 error value = 0.8062719524510953 W = [[0.93598405]] , b = [-12.02123026]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6000 error value = 0.7825070402369488 W = [[0.95946842]] , b = [-12.32942952]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6400 error value = 0.7607443619652774 W = [[0.98195071]] , b = [-12.62434456]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6800 error value = 0.7406998604919448 W = [[1.00353507]] , b = [-12.90736448]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7200 error value = 0.7221440214084223 W = [[1.0243093]] , b = [-13.1796594]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7600 error value = 0.7048890057028173 W = [[1.04434816]] , b = [-13.44222508]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8000 error value = 0.6887793212694522 W = [[1.06371591]] , b = [-13.69591654]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8400 error value = 0.6736849354506804 W = [[1.08246818]] , b = [-13.94147397]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8800 error value = 0.6594961063489078 W = [[1.10065352]] , b = [-14.1795428]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9200 error value = 0.6461194468295698 W = [[1.11831459]] , b = [-14.41068954]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9600 error value = 0.6334748873658479 W = [[1.13548904]] , b = [-14.63541445]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10000 error value = 0.6214933041892633 W = [[1.15221034]] , b = [-14.85416169]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0648C9C-CB6E-47E2-A997-47FB3A364360}"/>
              </a:ext>
            </a:extLst>
          </p:cNvPr>
          <p:cNvSpPr/>
          <p:nvPr/>
        </p:nvSpPr>
        <p:spPr>
          <a:xfrm>
            <a:off x="1110218" y="3651497"/>
            <a:ext cx="4568687" cy="78815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1479521-3EFA-468F-9CDB-434C6E12B2D5}"/>
              </a:ext>
            </a:extLst>
          </p:cNvPr>
          <p:cNvCxnSpPr/>
          <p:nvPr/>
        </p:nvCxnSpPr>
        <p:spPr>
          <a:xfrm>
            <a:off x="276726" y="4680284"/>
            <a:ext cx="1169469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4550EC-C75F-4973-B9A3-4016B780F578}"/>
              </a:ext>
            </a:extLst>
          </p:cNvPr>
          <p:cNvGrpSpPr/>
          <p:nvPr/>
        </p:nvGrpSpPr>
        <p:grpSpPr>
          <a:xfrm>
            <a:off x="1212148" y="5053574"/>
            <a:ext cx="2180758" cy="834951"/>
            <a:chOff x="5029200" y="3523067"/>
            <a:chExt cx="5247861" cy="98129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8B67557-3191-4088-9AF5-9D48C756AF4A}"/>
                </a:ext>
              </a:extLst>
            </p:cNvPr>
            <p:cNvSpPr/>
            <p:nvPr/>
          </p:nvSpPr>
          <p:spPr>
            <a:xfrm>
              <a:off x="5029200" y="3523067"/>
              <a:ext cx="5247861" cy="684482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real_val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logical_val</a:t>
              </a:r>
              <a:r>
                <a:rPr lang="en-US" altLang="ko-KR" sz="1050" dirty="0">
                  <a:solidFill>
                    <a:schemeClr val="tx1"/>
                  </a:solidFill>
                </a:rPr>
                <a:t>) = predict(</a:t>
              </a:r>
              <a:r>
                <a:rPr lang="en-US" altLang="ko-KR" sz="1050" dirty="0">
                  <a:solidFill>
                    <a:srgbClr val="00B050"/>
                  </a:solidFill>
                </a:rPr>
                <a:t>3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real_val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logical_val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206E561-DB0B-4483-A009-64FC3E6ECC8C}"/>
                </a:ext>
              </a:extLst>
            </p:cNvPr>
            <p:cNvSpPr txBox="1"/>
            <p:nvPr/>
          </p:nvSpPr>
          <p:spPr>
            <a:xfrm>
              <a:off x="5029200" y="4205944"/>
              <a:ext cx="5247861" cy="2984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[[1.12150565e-05]] 0</a:t>
              </a:r>
              <a:endParaRPr lang="ko-KR" altLang="en-US" sz="1050" dirty="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D20909F-0F34-4142-B14B-BBDDA7498CFE}"/>
              </a:ext>
            </a:extLst>
          </p:cNvPr>
          <p:cNvGrpSpPr/>
          <p:nvPr/>
        </p:nvGrpSpPr>
        <p:grpSpPr>
          <a:xfrm>
            <a:off x="6297495" y="5053574"/>
            <a:ext cx="2311099" cy="834951"/>
            <a:chOff x="5029200" y="3523067"/>
            <a:chExt cx="5247861" cy="98129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A362D03-0BD8-4D08-89B0-B0EC984DC934}"/>
                </a:ext>
              </a:extLst>
            </p:cNvPr>
            <p:cNvSpPr/>
            <p:nvPr/>
          </p:nvSpPr>
          <p:spPr>
            <a:xfrm>
              <a:off x="5029200" y="3523067"/>
              <a:ext cx="5247861" cy="684482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real_val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logical_val</a:t>
              </a:r>
              <a:r>
                <a:rPr lang="en-US" altLang="ko-KR" sz="1050" dirty="0">
                  <a:solidFill>
                    <a:schemeClr val="tx1"/>
                  </a:solidFill>
                </a:rPr>
                <a:t>) = predict(</a:t>
              </a:r>
              <a:r>
                <a:rPr lang="en-US" altLang="ko-KR" sz="1050" dirty="0">
                  <a:solidFill>
                    <a:srgbClr val="00B050"/>
                  </a:solidFill>
                </a:rPr>
                <a:t>17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real_val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logical_val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FACC28-E780-4A89-8014-6CF83C860317}"/>
                </a:ext>
              </a:extLst>
            </p:cNvPr>
            <p:cNvSpPr txBox="1"/>
            <p:nvPr/>
          </p:nvSpPr>
          <p:spPr>
            <a:xfrm>
              <a:off x="5029200" y="4205944"/>
              <a:ext cx="5247861" cy="2984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[[0.9912827]] 1</a:t>
              </a:r>
              <a:endParaRPr lang="ko-KR" altLang="en-US" sz="1050" dirty="0"/>
            </a:p>
          </p:txBody>
        </p:sp>
      </p:grp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6A58A022-AC27-4CF0-80AF-EE1258866E21}"/>
              </a:ext>
            </a:extLst>
          </p:cNvPr>
          <p:cNvSpPr/>
          <p:nvPr/>
        </p:nvSpPr>
        <p:spPr>
          <a:xfrm rot="5400000">
            <a:off x="5992550" y="3848089"/>
            <a:ext cx="164716" cy="394973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2AE9FF-1FDB-4334-A913-D869654FC491}"/>
              </a:ext>
            </a:extLst>
          </p:cNvPr>
          <p:cNvSpPr txBox="1"/>
          <p:nvPr/>
        </p:nvSpPr>
        <p:spPr>
          <a:xfrm>
            <a:off x="6470911" y="3725960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손실함수 값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W, b </a:t>
            </a:r>
            <a:r>
              <a:rPr lang="ko-KR" altLang="en-US" sz="1400" dirty="0">
                <a:solidFill>
                  <a:srgbClr val="FF0000"/>
                </a:solidFill>
              </a:rPr>
              <a:t>확인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E33FDB-7DB0-46B2-8E95-5ABAD2B1D99D}"/>
              </a:ext>
            </a:extLst>
          </p:cNvPr>
          <p:cNvSpPr txBox="1"/>
          <p:nvPr/>
        </p:nvSpPr>
        <p:spPr>
          <a:xfrm>
            <a:off x="3603384" y="5439442"/>
            <a:ext cx="1144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3</a:t>
            </a:r>
            <a:r>
              <a:rPr lang="ko-KR" altLang="en-US" sz="1400" dirty="0">
                <a:solidFill>
                  <a:srgbClr val="FF0000"/>
                </a:solidFill>
              </a:rPr>
              <a:t>시간 입력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ko-KR" altLang="en-US" sz="1400" dirty="0" err="1">
                <a:solidFill>
                  <a:srgbClr val="FF0000"/>
                </a:solidFill>
              </a:rPr>
              <a:t>미래값</a:t>
            </a:r>
            <a:r>
              <a:rPr lang="ko-KR" altLang="en-US" sz="1400" dirty="0">
                <a:solidFill>
                  <a:srgbClr val="FF0000"/>
                </a:solidFill>
              </a:rPr>
              <a:t> 예측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F46B1D-5FE5-4FCD-9C6E-0C4E204A7B63}"/>
              </a:ext>
            </a:extLst>
          </p:cNvPr>
          <p:cNvSpPr txBox="1"/>
          <p:nvPr/>
        </p:nvSpPr>
        <p:spPr>
          <a:xfrm>
            <a:off x="9012975" y="5439442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17</a:t>
            </a:r>
            <a:r>
              <a:rPr lang="ko-KR" altLang="en-US" sz="1400" dirty="0">
                <a:solidFill>
                  <a:srgbClr val="FF0000"/>
                </a:solidFill>
              </a:rPr>
              <a:t>시간 입력</a:t>
            </a:r>
            <a:br>
              <a:rPr lang="en-US" altLang="ko-KR" sz="1400" dirty="0">
                <a:solidFill>
                  <a:srgbClr val="FF0000"/>
                </a:solidFill>
              </a:rPr>
            </a:br>
            <a:r>
              <a:rPr lang="ko-KR" altLang="en-US" sz="1400" dirty="0" err="1">
                <a:solidFill>
                  <a:srgbClr val="FF0000"/>
                </a:solidFill>
              </a:rPr>
              <a:t>미래값</a:t>
            </a:r>
            <a:r>
              <a:rPr lang="ko-KR" altLang="en-US" sz="1400" dirty="0">
                <a:solidFill>
                  <a:srgbClr val="FF0000"/>
                </a:solidFill>
              </a:rPr>
              <a:t> 예측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B763239-65C1-4C58-B5E7-874D50C934CD}"/>
              </a:ext>
            </a:extLst>
          </p:cNvPr>
          <p:cNvCxnSpPr>
            <a:cxnSpLocks/>
          </p:cNvCxnSpPr>
          <p:nvPr/>
        </p:nvCxnSpPr>
        <p:spPr>
          <a:xfrm flipH="1" flipV="1">
            <a:off x="3439202" y="5162246"/>
            <a:ext cx="278556" cy="22188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A3B185C-D8CC-4BEE-944F-A188ED048414}"/>
              </a:ext>
            </a:extLst>
          </p:cNvPr>
          <p:cNvCxnSpPr>
            <a:cxnSpLocks/>
          </p:cNvCxnSpPr>
          <p:nvPr/>
        </p:nvCxnSpPr>
        <p:spPr>
          <a:xfrm flipH="1" flipV="1">
            <a:off x="8734419" y="5162246"/>
            <a:ext cx="278556" cy="221886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695215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220EA-45B8-49FA-83D6-D70FFB65C8D3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multi – variable logistic regression (classification) – overview 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03ACC7-7D0E-49AE-B828-9D3FC8A650FA}"/>
              </a:ext>
            </a:extLst>
          </p:cNvPr>
          <p:cNvSpPr txBox="1"/>
          <p:nvPr/>
        </p:nvSpPr>
        <p:spPr>
          <a:xfrm>
            <a:off x="5497144" y="837985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classification</a:t>
            </a:r>
            <a:endParaRPr lang="ko-KR" alt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684E541-2D50-4BB8-A9C6-A2B2795A6875}"/>
                  </a:ext>
                </a:extLst>
              </p:cNvPr>
              <p:cNvSpPr/>
              <p:nvPr/>
            </p:nvSpPr>
            <p:spPr>
              <a:xfrm>
                <a:off x="4605482" y="1517621"/>
                <a:ext cx="1325217" cy="596103"/>
              </a:xfrm>
              <a:prstGeom prst="rect">
                <a:avLst/>
              </a:prstGeom>
              <a:solidFill>
                <a:srgbClr val="92D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X</a:t>
                </a:r>
                <a:r>
                  <a:rPr lang="en-US" altLang="ko-KR" sz="18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</m:oMath>
                </a14:m>
                <a:r>
                  <a:rPr lang="en-US" altLang="ko-KR" dirty="0" err="1">
                    <a:solidFill>
                      <a:schemeClr val="tx1"/>
                    </a:solidFill>
                  </a:rPr>
                  <a:t>W+b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684E541-2D50-4BB8-A9C6-A2B2795A6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482" y="1517621"/>
                <a:ext cx="1325217" cy="5961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C971A59-852B-478B-960E-9266DECAD300}"/>
              </a:ext>
            </a:extLst>
          </p:cNvPr>
          <p:cNvSpPr txBox="1"/>
          <p:nvPr/>
        </p:nvSpPr>
        <p:spPr>
          <a:xfrm>
            <a:off x="3649460" y="1626228"/>
            <a:ext cx="30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X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F2C69FF-2B5B-42F2-852C-5CDEE7A8DF56}"/>
              </a:ext>
            </a:extLst>
          </p:cNvPr>
          <p:cNvCxnSpPr>
            <a:cxnSpLocks/>
          </p:cNvCxnSpPr>
          <p:nvPr/>
        </p:nvCxnSpPr>
        <p:spPr>
          <a:xfrm>
            <a:off x="4002508" y="1810894"/>
            <a:ext cx="496957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E207AD-A818-4E0A-BF58-88E5263FCE3C}"/>
              </a:ext>
            </a:extLst>
          </p:cNvPr>
          <p:cNvSpPr/>
          <p:nvPr/>
        </p:nvSpPr>
        <p:spPr>
          <a:xfrm>
            <a:off x="4074160" y="1277398"/>
            <a:ext cx="4175669" cy="100219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A66D49-C828-4A67-AB67-B234AED3403B}"/>
              </a:ext>
            </a:extLst>
          </p:cNvPr>
          <p:cNvSpPr txBox="1"/>
          <p:nvPr/>
        </p:nvSpPr>
        <p:spPr>
          <a:xfrm>
            <a:off x="4100966" y="1394315"/>
            <a:ext cx="30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26B00AE-6FFF-4949-816B-EC1B485E4F05}"/>
              </a:ext>
            </a:extLst>
          </p:cNvPr>
          <p:cNvCxnSpPr>
            <a:cxnSpLocks/>
          </p:cNvCxnSpPr>
          <p:nvPr/>
        </p:nvCxnSpPr>
        <p:spPr>
          <a:xfrm>
            <a:off x="6017290" y="1810894"/>
            <a:ext cx="542887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5C8067E-3E61-498D-879D-B50C79C84866}"/>
              </a:ext>
            </a:extLst>
          </p:cNvPr>
          <p:cNvSpPr txBox="1"/>
          <p:nvPr/>
        </p:nvSpPr>
        <p:spPr>
          <a:xfrm>
            <a:off x="6121924" y="1387933"/>
            <a:ext cx="30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Z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DDF55F-D691-40A9-8C73-CB1A6E52A925}"/>
              </a:ext>
            </a:extLst>
          </p:cNvPr>
          <p:cNvSpPr/>
          <p:nvPr/>
        </p:nvSpPr>
        <p:spPr>
          <a:xfrm>
            <a:off x="6639696" y="1510997"/>
            <a:ext cx="1325217" cy="596103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sigmoid(Z)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5B384D6-C086-4B37-86F9-BEA89BBC5578}"/>
              </a:ext>
            </a:extLst>
          </p:cNvPr>
          <p:cNvCxnSpPr>
            <a:cxnSpLocks/>
          </p:cNvCxnSpPr>
          <p:nvPr/>
        </p:nvCxnSpPr>
        <p:spPr>
          <a:xfrm>
            <a:off x="8038253" y="1810896"/>
            <a:ext cx="496957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772844D-A64B-45D7-81E2-277D684FDFB4}"/>
              </a:ext>
            </a:extLst>
          </p:cNvPr>
          <p:cNvSpPr txBox="1"/>
          <p:nvPr/>
        </p:nvSpPr>
        <p:spPr>
          <a:xfrm>
            <a:off x="8619037" y="1626230"/>
            <a:ext cx="300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63CABF-1C45-48A5-A193-921CB771F632}"/>
              </a:ext>
            </a:extLst>
          </p:cNvPr>
          <p:cNvSpPr txBox="1"/>
          <p:nvPr/>
        </p:nvSpPr>
        <p:spPr>
          <a:xfrm>
            <a:off x="752516" y="2368613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training data</a:t>
            </a:r>
            <a:endParaRPr lang="ko-KR" altLang="en-US" dirty="0">
              <a:solidFill>
                <a:srgbClr val="7030A0"/>
              </a:solidFill>
            </a:endParaRPr>
          </a:p>
        </p:txBody>
      </p:sp>
      <p:graphicFrame>
        <p:nvGraphicFramePr>
          <p:cNvPr id="17" name="표 18">
            <a:extLst>
              <a:ext uri="{FF2B5EF4-FFF2-40B4-BE49-F238E27FC236}">
                <a16:creationId xmlns:a16="http://schemas.microsoft.com/office/drawing/2014/main" id="{054F8410-8D9B-4785-AC6E-A96DA10E6F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424376"/>
              </p:ext>
            </p:extLst>
          </p:nvPr>
        </p:nvGraphicFramePr>
        <p:xfrm>
          <a:off x="142840" y="2748765"/>
          <a:ext cx="2575425" cy="2467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8475">
                  <a:extLst>
                    <a:ext uri="{9D8B030D-6E8A-4147-A177-3AD203B41FA5}">
                      <a16:colId xmlns:a16="http://schemas.microsoft.com/office/drawing/2014/main" val="783231179"/>
                    </a:ext>
                  </a:extLst>
                </a:gridCol>
                <a:gridCol w="858475">
                  <a:extLst>
                    <a:ext uri="{9D8B030D-6E8A-4147-A177-3AD203B41FA5}">
                      <a16:colId xmlns:a16="http://schemas.microsoft.com/office/drawing/2014/main" val="3439085345"/>
                    </a:ext>
                  </a:extLst>
                </a:gridCol>
                <a:gridCol w="858475">
                  <a:extLst>
                    <a:ext uri="{9D8B030D-6E8A-4147-A177-3AD203B41FA5}">
                      <a16:colId xmlns:a16="http://schemas.microsoft.com/office/drawing/2014/main" val="3250081544"/>
                    </a:ext>
                  </a:extLst>
                </a:gridCol>
              </a:tblGrid>
              <a:tr h="246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예습시간</a:t>
                      </a:r>
                      <a:r>
                        <a:rPr lang="en-US" altLang="ko-KR" sz="1000" dirty="0"/>
                        <a:t>(x1)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복습시간</a:t>
                      </a:r>
                      <a:r>
                        <a:rPr lang="en-US" altLang="ko-KR" sz="1000" dirty="0"/>
                        <a:t>(x2)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Fail/Pass(t)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431164"/>
                  </a:ext>
                </a:extLst>
              </a:tr>
              <a:tr h="24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298996"/>
                  </a:ext>
                </a:extLst>
              </a:tr>
              <a:tr h="24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90333"/>
                  </a:ext>
                </a:extLst>
              </a:tr>
              <a:tr h="24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47145"/>
                  </a:ext>
                </a:extLst>
              </a:tr>
              <a:tr h="24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196624"/>
                  </a:ext>
                </a:extLst>
              </a:tr>
              <a:tr h="24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844602"/>
                  </a:ext>
                </a:extLst>
              </a:tr>
              <a:tr h="24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12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16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04249"/>
                  </a:ext>
                </a:extLst>
              </a:tr>
              <a:tr h="24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14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8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134964"/>
                  </a:ext>
                </a:extLst>
              </a:tr>
              <a:tr h="24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16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108483"/>
                  </a:ext>
                </a:extLst>
              </a:tr>
              <a:tr h="24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18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342644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D2CD9889-4DB7-41EB-8669-4883E1EB1CD9}"/>
              </a:ext>
            </a:extLst>
          </p:cNvPr>
          <p:cNvSpPr/>
          <p:nvPr/>
        </p:nvSpPr>
        <p:spPr>
          <a:xfrm>
            <a:off x="2842592" y="2766748"/>
            <a:ext cx="8275982" cy="3535969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525784-5D22-440A-9619-BEE7EC9B9CA7}"/>
                  </a:ext>
                </a:extLst>
              </p:cNvPr>
              <p:cNvSpPr txBox="1"/>
              <p:nvPr/>
            </p:nvSpPr>
            <p:spPr>
              <a:xfrm>
                <a:off x="2989285" y="2932839"/>
                <a:ext cx="1111681" cy="22769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  4</m:t>
                                      </m:r>
                                    </m:e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6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</m:e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5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10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7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ko-KR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  12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16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ko-KR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14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8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ko-KR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16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3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2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18</m:t>
                                                        </m:r>
                                                      </m:e>
                                                      <m:e>
                                                        <m:r>
                                                          <a:rPr lang="en-US" altLang="ko-KR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7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525784-5D22-440A-9619-BEE7EC9B9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9285" y="2932839"/>
                <a:ext cx="1111681" cy="2276970"/>
              </a:xfrm>
              <a:prstGeom prst="rect">
                <a:avLst/>
              </a:prstGeom>
              <a:blipFill>
                <a:blip r:embed="rId3"/>
                <a:stretch>
                  <a:fillRect r="-43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0F0A0F6E-CAA1-4483-A65E-B5ADEF98D4EB}"/>
              </a:ext>
            </a:extLst>
          </p:cNvPr>
          <p:cNvSpPr txBox="1"/>
          <p:nvPr/>
        </p:nvSpPr>
        <p:spPr>
          <a:xfrm>
            <a:off x="2870402" y="5443685"/>
            <a:ext cx="1072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7030A0"/>
                </a:solidFill>
              </a:rPr>
              <a:t>입력행렬 </a:t>
            </a:r>
            <a:r>
              <a:rPr lang="en-US" altLang="ko-KR" sz="1400" dirty="0">
                <a:solidFill>
                  <a:srgbClr val="7030A0"/>
                </a:solidFill>
              </a:rPr>
              <a:t>X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6A80E07-6D10-492A-B55B-FB8446EFEAA4}"/>
                  </a:ext>
                </a:extLst>
              </p:cNvPr>
              <p:cNvSpPr txBox="1"/>
              <p:nvPr/>
            </p:nvSpPr>
            <p:spPr>
              <a:xfrm>
                <a:off x="3144078" y="5877339"/>
                <a:ext cx="3239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( 9 X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1)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( 2 X 1 ) = ( 9 X 1 )</a:t>
                </a:r>
                <a:endParaRPr lang="ko-KR" alt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6A80E07-6D10-492A-B55B-FB8446EFE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078" y="5877339"/>
                <a:ext cx="3239990" cy="369332"/>
              </a:xfrm>
              <a:prstGeom prst="rect">
                <a:avLst/>
              </a:prstGeom>
              <a:blipFill>
                <a:blip r:embed="rId4"/>
                <a:stretch>
                  <a:fillRect l="-1695" t="-8197" r="-75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C06D22-1444-4902-8999-E517609C2E11}"/>
                  </a:ext>
                </a:extLst>
              </p:cNvPr>
              <p:cNvSpPr txBox="1"/>
              <p:nvPr/>
            </p:nvSpPr>
            <p:spPr>
              <a:xfrm>
                <a:off x="5715308" y="2930620"/>
                <a:ext cx="645753" cy="2230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ko-KR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7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8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9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AC06D22-1444-4902-8999-E517609C2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308" y="2930620"/>
                <a:ext cx="645753" cy="22304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CC9ED1-3BA7-4F4F-B028-C0D3DF54F82D}"/>
                  </a:ext>
                </a:extLst>
              </p:cNvPr>
              <p:cNvSpPr txBox="1"/>
              <p:nvPr/>
            </p:nvSpPr>
            <p:spPr>
              <a:xfrm>
                <a:off x="9575313" y="2930620"/>
                <a:ext cx="560090" cy="22342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altLang="ko-KR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ko-KR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US" altLang="ko-KR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FCC9ED1-3BA7-4F4F-B028-C0D3DF54F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313" y="2930620"/>
                <a:ext cx="560090" cy="22342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019CB9-67E1-4BFC-9187-008B462BFBE6}"/>
                  </a:ext>
                </a:extLst>
              </p:cNvPr>
              <p:cNvSpPr txBox="1"/>
              <p:nvPr/>
            </p:nvSpPr>
            <p:spPr>
              <a:xfrm>
                <a:off x="7732130" y="2930620"/>
                <a:ext cx="662040" cy="2242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5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6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altLang="ko-KR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7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8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ko-KR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9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7019CB9-67E1-4BFC-9187-008B462BFB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130" y="2930620"/>
                <a:ext cx="662040" cy="2242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6588AA-4568-4092-BF30-E46AD89DBE31}"/>
                  </a:ext>
                </a:extLst>
              </p:cNvPr>
              <p:cNvSpPr txBox="1"/>
              <p:nvPr/>
            </p:nvSpPr>
            <p:spPr>
              <a:xfrm>
                <a:off x="4028665" y="3916017"/>
                <a:ext cx="1015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dirty="0"/>
                  <a:t> W + b</a:t>
                </a:r>
                <a:endParaRPr lang="ko-KR" alt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6588AA-4568-4092-BF30-E46AD89DB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665" y="3916017"/>
                <a:ext cx="1015021" cy="369332"/>
              </a:xfrm>
              <a:prstGeom prst="rect">
                <a:avLst/>
              </a:prstGeom>
              <a:blipFill>
                <a:blip r:embed="rId8"/>
                <a:stretch>
                  <a:fillRect t="-8197" r="-4819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8AD71E12-B804-4E68-9F8E-26ED776F8C03}"/>
              </a:ext>
            </a:extLst>
          </p:cNvPr>
          <p:cNvSpPr/>
          <p:nvPr/>
        </p:nvSpPr>
        <p:spPr>
          <a:xfrm>
            <a:off x="5089062" y="3973904"/>
            <a:ext cx="483478" cy="296205"/>
          </a:xfrm>
          <a:prstGeom prst="rightArrow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0CDAE8F4-FCE4-4628-8E76-7DE2E1FEA87A}"/>
              </a:ext>
            </a:extLst>
          </p:cNvPr>
          <p:cNvSpPr/>
          <p:nvPr/>
        </p:nvSpPr>
        <p:spPr>
          <a:xfrm>
            <a:off x="6533552" y="3973906"/>
            <a:ext cx="1106326" cy="296205"/>
          </a:xfrm>
          <a:prstGeom prst="rightArrow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3A9A44-C956-43F2-812F-5B76092B4606}"/>
              </a:ext>
            </a:extLst>
          </p:cNvPr>
          <p:cNvSpPr txBox="1"/>
          <p:nvPr/>
        </p:nvSpPr>
        <p:spPr>
          <a:xfrm>
            <a:off x="7581120" y="5877341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( 9 X</a:t>
            </a:r>
            <a:r>
              <a:rPr lang="ko-KR" altLang="en-US" dirty="0"/>
              <a:t> </a:t>
            </a:r>
            <a:r>
              <a:rPr lang="en-US" altLang="ko-KR" dirty="0"/>
              <a:t>1 )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E8D9BD-E56F-4381-8DE9-DD6BB8B09056}"/>
              </a:ext>
            </a:extLst>
          </p:cNvPr>
          <p:cNvSpPr txBox="1"/>
          <p:nvPr/>
        </p:nvSpPr>
        <p:spPr>
          <a:xfrm>
            <a:off x="9374878" y="587734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( 9 X</a:t>
            </a:r>
            <a:r>
              <a:rPr lang="ko-KR" altLang="en-US" dirty="0"/>
              <a:t> </a:t>
            </a:r>
            <a:r>
              <a:rPr lang="en-US" altLang="ko-KR" dirty="0"/>
              <a:t>1 )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748BB-7540-4FE7-BA2C-FF48B247B6A4}"/>
              </a:ext>
            </a:extLst>
          </p:cNvPr>
          <p:cNvSpPr txBox="1"/>
          <p:nvPr/>
        </p:nvSpPr>
        <p:spPr>
          <a:xfrm>
            <a:off x="9371913" y="5473157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7030A0"/>
                </a:solidFill>
              </a:rPr>
              <a:t>정답행렬 </a:t>
            </a:r>
            <a:r>
              <a:rPr lang="en-US" altLang="ko-KR" sz="1400" dirty="0">
                <a:solidFill>
                  <a:srgbClr val="7030A0"/>
                </a:solidFill>
              </a:rPr>
              <a:t>T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390FEB-3218-4998-ADF3-10346C12845E}"/>
              </a:ext>
            </a:extLst>
          </p:cNvPr>
          <p:cNvSpPr txBox="1"/>
          <p:nvPr/>
        </p:nvSpPr>
        <p:spPr>
          <a:xfrm>
            <a:off x="5478907" y="5345517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030A0"/>
                </a:solidFill>
              </a:rPr>
              <a:t>regression</a:t>
            </a:r>
            <a:br>
              <a:rPr lang="en-US" altLang="ko-KR" sz="1400" dirty="0">
                <a:solidFill>
                  <a:srgbClr val="7030A0"/>
                </a:solidFill>
              </a:rPr>
            </a:br>
            <a:r>
              <a:rPr lang="ko-KR" altLang="en-US" sz="1400" dirty="0">
                <a:solidFill>
                  <a:srgbClr val="7030A0"/>
                </a:solidFill>
              </a:rPr>
              <a:t>출력 행렬 </a:t>
            </a:r>
            <a:r>
              <a:rPr lang="en-US" altLang="ko-KR" sz="1400" dirty="0">
                <a:solidFill>
                  <a:srgbClr val="7030A0"/>
                </a:solidFill>
              </a:rPr>
              <a:t>Z</a:t>
            </a:r>
            <a:r>
              <a:rPr lang="ko-KR" altLang="en-US" sz="1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E22E56-5686-4859-9E73-77C72AC699B6}"/>
              </a:ext>
            </a:extLst>
          </p:cNvPr>
          <p:cNvSpPr txBox="1"/>
          <p:nvPr/>
        </p:nvSpPr>
        <p:spPr>
          <a:xfrm>
            <a:off x="7543810" y="5393647"/>
            <a:ext cx="1207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7030A0"/>
                </a:solidFill>
              </a:rPr>
              <a:t>classification</a:t>
            </a:r>
            <a:br>
              <a:rPr lang="en-US" altLang="ko-KR" sz="1400" dirty="0">
                <a:solidFill>
                  <a:srgbClr val="7030A0"/>
                </a:solidFill>
              </a:rPr>
            </a:br>
            <a:r>
              <a:rPr lang="ko-KR" altLang="en-US" sz="1400" dirty="0">
                <a:solidFill>
                  <a:srgbClr val="7030A0"/>
                </a:solidFill>
              </a:rPr>
              <a:t>결과 행렬 </a:t>
            </a:r>
            <a:r>
              <a:rPr lang="en-US" altLang="ko-KR" sz="1400" dirty="0">
                <a:solidFill>
                  <a:srgbClr val="7030A0"/>
                </a:solidFill>
              </a:rPr>
              <a:t>Y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769E6A5F-7A52-4158-999B-06C2DC1BFB50}"/>
              </a:ext>
            </a:extLst>
          </p:cNvPr>
          <p:cNvSpPr/>
          <p:nvPr/>
        </p:nvSpPr>
        <p:spPr>
          <a:xfrm>
            <a:off x="8604604" y="4011692"/>
            <a:ext cx="811441" cy="258417"/>
          </a:xfrm>
          <a:prstGeom prst="leftRightArrow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D071BF3-884E-47CE-8BD2-23DCDCB09A62}"/>
              </a:ext>
            </a:extLst>
          </p:cNvPr>
          <p:cNvSpPr txBox="1"/>
          <p:nvPr/>
        </p:nvSpPr>
        <p:spPr>
          <a:xfrm>
            <a:off x="5039599" y="3586211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/>
              <a:t>행렬곱</a:t>
            </a:r>
            <a:endParaRPr lang="en-US" altLang="ko-KR" sz="1000" dirty="0"/>
          </a:p>
          <a:p>
            <a:pPr algn="ctr"/>
            <a:r>
              <a:rPr lang="ko-KR" altLang="en-US" sz="1000" dirty="0"/>
              <a:t>계산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60FF1E-3ED0-4A95-B3BC-168E0D001709}"/>
              </a:ext>
            </a:extLst>
          </p:cNvPr>
          <p:cNvSpPr txBox="1"/>
          <p:nvPr/>
        </p:nvSpPr>
        <p:spPr>
          <a:xfrm>
            <a:off x="6555694" y="3769995"/>
            <a:ext cx="9492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/>
              <a:t>sigmoid </a:t>
            </a:r>
            <a:r>
              <a:rPr lang="ko-KR" altLang="en-US" sz="1000" dirty="0"/>
              <a:t>계산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320295-4887-483E-87DB-DCC6B3EBB79A}"/>
              </a:ext>
            </a:extLst>
          </p:cNvPr>
          <p:cNvSpPr txBox="1"/>
          <p:nvPr/>
        </p:nvSpPr>
        <p:spPr>
          <a:xfrm>
            <a:off x="8616865" y="3783142"/>
            <a:ext cx="811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/>
              <a:t>y </a:t>
            </a:r>
            <a:r>
              <a:rPr lang="ko-KR" altLang="en-US" sz="1000" dirty="0"/>
              <a:t>와 </a:t>
            </a:r>
            <a:r>
              <a:rPr lang="en-US" altLang="ko-KR" sz="1000" dirty="0"/>
              <a:t>t </a:t>
            </a:r>
            <a:r>
              <a:rPr lang="ko-KR" altLang="en-US" sz="1000" dirty="0"/>
              <a:t>비교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151D81D-9220-4099-9B79-8C0BA0971978}"/>
              </a:ext>
            </a:extLst>
          </p:cNvPr>
          <p:cNvSpPr/>
          <p:nvPr/>
        </p:nvSpPr>
        <p:spPr>
          <a:xfrm>
            <a:off x="3889513" y="5877339"/>
            <a:ext cx="813005" cy="36933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36917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0F50C8-C8E5-4E32-A558-8BB787AF46C2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multi – variable logistic regression (classification) – example 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graphicFrame>
        <p:nvGraphicFramePr>
          <p:cNvPr id="4" name="표 18">
            <a:extLst>
              <a:ext uri="{FF2B5EF4-FFF2-40B4-BE49-F238E27FC236}">
                <a16:creationId xmlns:a16="http://schemas.microsoft.com/office/drawing/2014/main" id="{CB0E4933-DB25-4B91-BB0B-D762AFB68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212189"/>
              </p:ext>
            </p:extLst>
          </p:nvPr>
        </p:nvGraphicFramePr>
        <p:xfrm>
          <a:off x="900830" y="1069777"/>
          <a:ext cx="2203317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4439">
                  <a:extLst>
                    <a:ext uri="{9D8B030D-6E8A-4147-A177-3AD203B41FA5}">
                      <a16:colId xmlns:a16="http://schemas.microsoft.com/office/drawing/2014/main" val="783231179"/>
                    </a:ext>
                  </a:extLst>
                </a:gridCol>
                <a:gridCol w="734439">
                  <a:extLst>
                    <a:ext uri="{9D8B030D-6E8A-4147-A177-3AD203B41FA5}">
                      <a16:colId xmlns:a16="http://schemas.microsoft.com/office/drawing/2014/main" val="3439085345"/>
                    </a:ext>
                  </a:extLst>
                </a:gridCol>
                <a:gridCol w="734439">
                  <a:extLst>
                    <a:ext uri="{9D8B030D-6E8A-4147-A177-3AD203B41FA5}">
                      <a16:colId xmlns:a16="http://schemas.microsoft.com/office/drawing/2014/main" val="3250081544"/>
                    </a:ext>
                  </a:extLst>
                </a:gridCol>
              </a:tblGrid>
              <a:tr h="168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예습시간</a:t>
                      </a:r>
                      <a:r>
                        <a:rPr lang="en-US" altLang="ko-KR" sz="600" dirty="0"/>
                        <a:t>(x1)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복습시간</a:t>
                      </a:r>
                      <a:r>
                        <a:rPr lang="en-US" altLang="ko-KR" sz="600" dirty="0"/>
                        <a:t>(x2)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Fail/Pass(t)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5431164"/>
                  </a:ext>
                </a:extLst>
              </a:tr>
              <a:tr h="168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2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4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298996"/>
                  </a:ext>
                </a:extLst>
              </a:tr>
              <a:tr h="168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4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11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490333"/>
                  </a:ext>
                </a:extLst>
              </a:tr>
              <a:tr h="168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6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6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47145"/>
                  </a:ext>
                </a:extLst>
              </a:tr>
              <a:tr h="168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8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5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196624"/>
                  </a:ext>
                </a:extLst>
              </a:tr>
              <a:tr h="168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10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7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844602"/>
                  </a:ext>
                </a:extLst>
              </a:tr>
              <a:tr h="168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12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16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0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04249"/>
                  </a:ext>
                </a:extLst>
              </a:tr>
              <a:tr h="168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14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8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2134964"/>
                  </a:ext>
                </a:extLst>
              </a:tr>
              <a:tr h="168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16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3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108483"/>
                  </a:ext>
                </a:extLst>
              </a:tr>
              <a:tr h="168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18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7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dirty="0"/>
                        <a:t>1</a:t>
                      </a:r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34264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2C4148-AE47-4B8F-B293-9B1A587BD81B}"/>
              </a:ext>
            </a:extLst>
          </p:cNvPr>
          <p:cNvSpPr txBox="1"/>
          <p:nvPr/>
        </p:nvSpPr>
        <p:spPr>
          <a:xfrm>
            <a:off x="563217" y="762000"/>
            <a:ext cx="296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[1] </a:t>
            </a:r>
            <a:r>
              <a:rPr lang="ko-KR" altLang="en-US" sz="1400" dirty="0"/>
              <a:t>학습데이터</a:t>
            </a:r>
            <a:r>
              <a:rPr lang="en-US" altLang="ko-KR" sz="1400" dirty="0"/>
              <a:t>(Training Data) </a:t>
            </a:r>
            <a:r>
              <a:rPr lang="ko-KR" altLang="en-US" sz="1400" dirty="0"/>
              <a:t>준비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299753-68F3-413F-8CCB-F3DBC1E27F3D}"/>
                  </a:ext>
                </a:extLst>
              </p:cNvPr>
              <p:cNvSpPr txBox="1"/>
              <p:nvPr/>
            </p:nvSpPr>
            <p:spPr>
              <a:xfrm>
                <a:off x="563217" y="2997744"/>
                <a:ext cx="73000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[2] </a:t>
                </a:r>
                <a:r>
                  <a:rPr lang="ko-KR" altLang="en-US" sz="1400" dirty="0"/>
                  <a:t>임의의 직선 </a:t>
                </a:r>
                <a:r>
                  <a:rPr lang="en-US" altLang="ko-KR" sz="1400" dirty="0"/>
                  <a:t>z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4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/>
                  <a:t>정의 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임의의 값으로 가중치 </a:t>
                </a:r>
                <a:r>
                  <a:rPr lang="en-US" altLang="ko-KR" sz="1400" dirty="0"/>
                  <a:t>W, </a:t>
                </a:r>
                <a:r>
                  <a:rPr lang="ko-KR" altLang="en-US" sz="1400" dirty="0"/>
                  <a:t>바이어스 </a:t>
                </a:r>
                <a:r>
                  <a:rPr lang="en-US" altLang="ko-KR" sz="1400" dirty="0"/>
                  <a:t>b </a:t>
                </a:r>
                <a:r>
                  <a:rPr lang="ko-KR" altLang="en-US" sz="1400" dirty="0"/>
                  <a:t>초기화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299753-68F3-413F-8CCB-F3DBC1E27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17" y="2997744"/>
                <a:ext cx="7300012" cy="307777"/>
              </a:xfrm>
              <a:prstGeom prst="rect">
                <a:avLst/>
              </a:prstGeom>
              <a:blipFill>
                <a:blip r:embed="rId2"/>
                <a:stretch>
                  <a:fillRect l="-250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E4AD9-173D-4EF4-BF80-43FF01C77963}"/>
                  </a:ext>
                </a:extLst>
              </p:cNvPr>
              <p:cNvSpPr txBox="1"/>
              <p:nvPr/>
            </p:nvSpPr>
            <p:spPr>
              <a:xfrm>
                <a:off x="613402" y="3527136"/>
                <a:ext cx="2490745" cy="36933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z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EE4AD9-173D-4EF4-BF80-43FF01C77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02" y="3527136"/>
                <a:ext cx="2490745" cy="369332"/>
              </a:xfrm>
              <a:prstGeom prst="rect">
                <a:avLst/>
              </a:prstGeom>
              <a:blipFill>
                <a:blip r:embed="rId3"/>
                <a:stretch>
                  <a:fillRect l="-1946" t="-7937" b="-222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3EB5936E-C814-4FCC-8898-A568CA8BBCCB}"/>
              </a:ext>
            </a:extLst>
          </p:cNvPr>
          <p:cNvSpPr/>
          <p:nvPr/>
        </p:nvSpPr>
        <p:spPr>
          <a:xfrm>
            <a:off x="4086470" y="1375817"/>
            <a:ext cx="6381002" cy="958137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00B050"/>
                </a:solidFill>
              </a:rPr>
              <a:t>import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numpy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rgbClr val="00B050"/>
                </a:solidFill>
              </a:rPr>
              <a:t>as</a:t>
            </a:r>
            <a:r>
              <a:rPr lang="en-US" altLang="ko-KR" sz="1200" dirty="0">
                <a:solidFill>
                  <a:schemeClr val="tx1"/>
                </a:solidFill>
              </a:rPr>
              <a:t> np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 err="1">
                <a:solidFill>
                  <a:schemeClr val="tx1"/>
                </a:solidFill>
              </a:rPr>
              <a:t>x_data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np.array</a:t>
            </a:r>
            <a:r>
              <a:rPr lang="en-US" altLang="ko-KR" sz="1200" dirty="0">
                <a:solidFill>
                  <a:schemeClr val="tx1"/>
                </a:solidFill>
              </a:rPr>
              <a:t>( [</a:t>
            </a:r>
            <a:r>
              <a:rPr lang="en-US" altLang="ko-KR" sz="1200" dirty="0">
                <a:solidFill>
                  <a:srgbClr val="00B050"/>
                </a:solidFill>
              </a:rPr>
              <a:t>2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4</a:t>
            </a:r>
            <a:r>
              <a:rPr lang="en-US" altLang="ko-KR" sz="1200" dirty="0">
                <a:solidFill>
                  <a:schemeClr val="tx1"/>
                </a:solidFill>
              </a:rPr>
              <a:t>], [</a:t>
            </a:r>
            <a:r>
              <a:rPr lang="en-US" altLang="ko-KR" sz="1200" dirty="0">
                <a:solidFill>
                  <a:srgbClr val="00B050"/>
                </a:solidFill>
              </a:rPr>
              <a:t>4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11</a:t>
            </a:r>
            <a:r>
              <a:rPr lang="en-US" altLang="ko-KR" sz="1200" dirty="0">
                <a:solidFill>
                  <a:schemeClr val="tx1"/>
                </a:solidFill>
              </a:rPr>
              <a:t>], [</a:t>
            </a:r>
            <a:r>
              <a:rPr lang="en-US" altLang="ko-KR" sz="1200" dirty="0">
                <a:solidFill>
                  <a:srgbClr val="00B050"/>
                </a:solidFill>
              </a:rPr>
              <a:t>6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6</a:t>
            </a:r>
            <a:r>
              <a:rPr lang="en-US" altLang="ko-KR" sz="1200" dirty="0">
                <a:solidFill>
                  <a:schemeClr val="tx1"/>
                </a:solidFill>
              </a:rPr>
              <a:t>], [</a:t>
            </a:r>
            <a:r>
              <a:rPr lang="en-US" altLang="ko-KR" sz="1200" dirty="0">
                <a:solidFill>
                  <a:srgbClr val="00B050"/>
                </a:solidFill>
              </a:rPr>
              <a:t>8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5</a:t>
            </a:r>
            <a:r>
              <a:rPr lang="en-US" altLang="ko-KR" sz="1200" dirty="0">
                <a:solidFill>
                  <a:schemeClr val="tx1"/>
                </a:solidFill>
              </a:rPr>
              <a:t>], [</a:t>
            </a:r>
            <a:r>
              <a:rPr lang="en-US" altLang="ko-KR" sz="1200" dirty="0">
                <a:solidFill>
                  <a:srgbClr val="00B050"/>
                </a:solidFill>
              </a:rPr>
              <a:t>10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7</a:t>
            </a:r>
            <a:r>
              <a:rPr lang="en-US" altLang="ko-KR" sz="1200" dirty="0">
                <a:solidFill>
                  <a:schemeClr val="tx1"/>
                </a:solidFill>
              </a:rPr>
              <a:t>], [</a:t>
            </a:r>
            <a:r>
              <a:rPr lang="en-US" altLang="ko-KR" sz="1200" dirty="0">
                <a:solidFill>
                  <a:srgbClr val="00B050"/>
                </a:solidFill>
              </a:rPr>
              <a:t>12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16</a:t>
            </a:r>
            <a:r>
              <a:rPr lang="en-US" altLang="ko-KR" sz="1200" dirty="0">
                <a:solidFill>
                  <a:schemeClr val="tx1"/>
                </a:solidFill>
              </a:rPr>
              <a:t>], [</a:t>
            </a:r>
            <a:r>
              <a:rPr lang="en-US" altLang="ko-KR" sz="1200" dirty="0">
                <a:solidFill>
                  <a:srgbClr val="00B050"/>
                </a:solidFill>
              </a:rPr>
              <a:t>14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8</a:t>
            </a:r>
            <a:r>
              <a:rPr lang="en-US" altLang="ko-KR" sz="1200" dirty="0">
                <a:solidFill>
                  <a:schemeClr val="tx1"/>
                </a:solidFill>
              </a:rPr>
              <a:t>], [</a:t>
            </a:r>
            <a:r>
              <a:rPr lang="en-US" altLang="ko-KR" sz="1200" dirty="0">
                <a:solidFill>
                  <a:srgbClr val="00B050"/>
                </a:solidFill>
              </a:rPr>
              <a:t>16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3</a:t>
            </a:r>
            <a:r>
              <a:rPr lang="en-US" altLang="ko-KR" sz="1200" dirty="0">
                <a:solidFill>
                  <a:schemeClr val="tx1"/>
                </a:solidFill>
              </a:rPr>
              <a:t>], [</a:t>
            </a:r>
            <a:r>
              <a:rPr lang="en-US" altLang="ko-KR" sz="1200" dirty="0">
                <a:solidFill>
                  <a:srgbClr val="00B050"/>
                </a:solidFill>
              </a:rPr>
              <a:t>18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7</a:t>
            </a:r>
            <a:r>
              <a:rPr lang="en-US" altLang="ko-KR" sz="1200" dirty="0">
                <a:solidFill>
                  <a:schemeClr val="tx1"/>
                </a:solidFill>
              </a:rPr>
              <a:t>] ] )</a:t>
            </a:r>
          </a:p>
          <a:p>
            <a:r>
              <a:rPr lang="en-US" altLang="ko-KR" sz="1200" dirty="0" err="1">
                <a:solidFill>
                  <a:schemeClr val="tx1"/>
                </a:solidFill>
              </a:rPr>
              <a:t>t_data</a:t>
            </a:r>
            <a:r>
              <a:rPr lang="en-US" altLang="ko-KR" sz="1200" dirty="0">
                <a:solidFill>
                  <a:schemeClr val="tx1"/>
                </a:solidFill>
              </a:rPr>
              <a:t> = </a:t>
            </a:r>
            <a:r>
              <a:rPr lang="en-US" altLang="ko-KR" sz="1200" dirty="0" err="1">
                <a:solidFill>
                  <a:schemeClr val="tx1"/>
                </a:solidFill>
              </a:rPr>
              <a:t>np.array</a:t>
            </a:r>
            <a:r>
              <a:rPr lang="en-US" altLang="ko-KR" sz="1200" dirty="0">
                <a:solidFill>
                  <a:schemeClr val="tx1"/>
                </a:solidFill>
              </a:rPr>
              <a:t>( [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r>
              <a:rPr lang="en-US" altLang="ko-KR" sz="1200" dirty="0">
                <a:solidFill>
                  <a:schemeClr val="tx1"/>
                </a:solidFill>
              </a:rPr>
              <a:t>] ).reshape(</a:t>
            </a:r>
            <a:r>
              <a:rPr lang="en-US" altLang="ko-KR" sz="1200" dirty="0">
                <a:solidFill>
                  <a:srgbClr val="00B050"/>
                </a:solidFill>
              </a:rPr>
              <a:t>9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18CEF63-36FF-4770-AF06-BFD9BB0C2F17}"/>
              </a:ext>
            </a:extLst>
          </p:cNvPr>
          <p:cNvSpPr/>
          <p:nvPr/>
        </p:nvSpPr>
        <p:spPr>
          <a:xfrm>
            <a:off x="3226905" y="1734525"/>
            <a:ext cx="702365" cy="35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8E629D2C-D592-400A-9BCD-9CB2D3FF5EE8}"/>
              </a:ext>
            </a:extLst>
          </p:cNvPr>
          <p:cNvSpPr/>
          <p:nvPr/>
        </p:nvSpPr>
        <p:spPr>
          <a:xfrm>
            <a:off x="3226905" y="3547348"/>
            <a:ext cx="702365" cy="35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FB2CFB5-53BA-42DB-AB9F-3CE9D18CBDB7}"/>
              </a:ext>
            </a:extLst>
          </p:cNvPr>
          <p:cNvSpPr/>
          <p:nvPr/>
        </p:nvSpPr>
        <p:spPr>
          <a:xfrm>
            <a:off x="3226905" y="5368543"/>
            <a:ext cx="702365" cy="35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9AAEAE-DB8E-43C5-BBAD-1F45BF01C1BB}"/>
              </a:ext>
            </a:extLst>
          </p:cNvPr>
          <p:cNvGrpSpPr/>
          <p:nvPr/>
        </p:nvGrpSpPr>
        <p:grpSpPr>
          <a:xfrm>
            <a:off x="4081675" y="3375164"/>
            <a:ext cx="4837042" cy="989405"/>
            <a:chOff x="5029200" y="3523067"/>
            <a:chExt cx="5247861" cy="117726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D0D2769-749E-4A94-9F78-2363E67406C0}"/>
                </a:ext>
              </a:extLst>
            </p:cNvPr>
            <p:cNvSpPr/>
            <p:nvPr/>
          </p:nvSpPr>
          <p:spPr>
            <a:xfrm>
              <a:off x="5029200" y="3523067"/>
              <a:ext cx="5247861" cy="684482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dirty="0">
                  <a:solidFill>
                    <a:schemeClr val="tx1"/>
                  </a:solidFill>
                </a:rPr>
                <a:t>W =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np.random.rand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dirty="0">
                  <a:solidFill>
                    <a:srgbClr val="00B050"/>
                  </a:solidFill>
                </a:rPr>
                <a:t>2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) </a:t>
              </a:r>
              <a:r>
                <a:rPr lang="en-US" altLang="ko-KR" sz="1050" i="1" dirty="0">
                  <a:solidFill>
                    <a:srgbClr val="00B0F0"/>
                  </a:solidFill>
                </a:rPr>
                <a:t># 2X1 </a:t>
              </a:r>
              <a:r>
                <a:rPr lang="ko-KR" altLang="en-US" sz="1050" i="1" dirty="0">
                  <a:solidFill>
                    <a:srgbClr val="00B0F0"/>
                  </a:solidFill>
                </a:rPr>
                <a:t>행렬</a:t>
              </a:r>
              <a:endParaRPr lang="en-US" altLang="ko-KR" sz="1050" i="1" dirty="0">
                <a:solidFill>
                  <a:srgbClr val="00B0F0"/>
                </a:solidFill>
              </a:endParaRP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b =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np,random.rand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05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“W= “</a:t>
              </a:r>
              <a:r>
                <a:rPr lang="en-US" altLang="ko-KR" sz="1050" dirty="0">
                  <a:solidFill>
                    <a:schemeClr val="tx1"/>
                  </a:solidFill>
                </a:rPr>
                <a:t>, W, 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“, </a:t>
              </a:r>
              <a:r>
                <a:rPr lang="en-US" altLang="ko-KR" sz="1050" dirty="0" err="1">
                  <a:solidFill>
                    <a:schemeClr val="accent2">
                      <a:lumMod val="75000"/>
                    </a:schemeClr>
                  </a:solidFill>
                </a:rPr>
                <a:t>W.shape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 = “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W.shape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“, b =“</a:t>
              </a:r>
              <a:r>
                <a:rPr lang="en-US" altLang="ko-KR" sz="1050" dirty="0">
                  <a:solidFill>
                    <a:schemeClr val="tx1"/>
                  </a:solidFill>
                </a:rPr>
                <a:t>, b, 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“, </a:t>
              </a:r>
              <a:r>
                <a:rPr lang="en-US" altLang="ko-KR" sz="1050" dirty="0" err="1">
                  <a:solidFill>
                    <a:schemeClr val="accent2">
                      <a:lumMod val="75000"/>
                    </a:schemeClr>
                  </a:solidFill>
                </a:rPr>
                <a:t>b.shape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 = “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b.shape</a:t>
              </a:r>
              <a:endParaRPr lang="en-US" altLang="ko-KR" sz="105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4C95B7-8FC3-413D-B2FD-DBF2BF4B5143}"/>
                </a:ext>
              </a:extLst>
            </p:cNvPr>
            <p:cNvSpPr txBox="1"/>
            <p:nvPr/>
          </p:nvSpPr>
          <p:spPr>
            <a:xfrm>
              <a:off x="5029200" y="4205942"/>
              <a:ext cx="5247861" cy="4943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W = [[0.7579448] </a:t>
              </a:r>
            </a:p>
            <a:p>
              <a:r>
                <a:rPr lang="en-US" altLang="ko-KR" sz="1050" dirty="0"/>
                <a:t>[0.76848043]], </a:t>
              </a:r>
              <a:r>
                <a:rPr lang="en-US" altLang="ko-KR" sz="1050" dirty="0" err="1"/>
                <a:t>W.shape</a:t>
              </a:r>
              <a:r>
                <a:rPr lang="en-US" altLang="ko-KR" sz="1050" dirty="0"/>
                <a:t> = (2, 1) , b = [0.82990875] , </a:t>
              </a:r>
              <a:r>
                <a:rPr lang="en-US" altLang="ko-KR" sz="1050" dirty="0" err="1"/>
                <a:t>b.shape</a:t>
              </a:r>
              <a:r>
                <a:rPr lang="en-US" altLang="ko-KR" sz="1050" dirty="0"/>
                <a:t> = (1,) </a:t>
              </a:r>
              <a:endParaRPr lang="ko-KR" altLang="en-US" sz="1050" dirty="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0CF6C5-F622-4743-94E4-C6D22BB2765C}"/>
              </a:ext>
            </a:extLst>
          </p:cNvPr>
          <p:cNvSpPr/>
          <p:nvPr/>
        </p:nvSpPr>
        <p:spPr>
          <a:xfrm>
            <a:off x="4068424" y="4483567"/>
            <a:ext cx="3816625" cy="1909997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rgbClr val="00B050"/>
                </a:solidFill>
              </a:rPr>
              <a:t>def </a:t>
            </a:r>
            <a:r>
              <a:rPr lang="en-US" altLang="ko-KR" sz="1000" dirty="0">
                <a:solidFill>
                  <a:srgbClr val="0070C0"/>
                </a:solidFill>
              </a:rPr>
              <a:t>sigmoid</a:t>
            </a:r>
            <a:r>
              <a:rPr lang="en-US" altLang="ko-KR" sz="1000" dirty="0">
                <a:solidFill>
                  <a:schemeClr val="tx1"/>
                </a:solidFill>
              </a:rPr>
              <a:t>(x):</a:t>
            </a:r>
          </a:p>
          <a:p>
            <a:r>
              <a:rPr lang="en-US" altLang="ko-KR" sz="1000" dirty="0">
                <a:solidFill>
                  <a:srgbClr val="00B050"/>
                </a:solidFill>
              </a:rPr>
              <a:t>     return 1 </a:t>
            </a:r>
            <a:r>
              <a:rPr lang="en-US" altLang="ko-KR" sz="1000" dirty="0">
                <a:solidFill>
                  <a:srgbClr val="7030A0"/>
                </a:solidFill>
              </a:rPr>
              <a:t>/</a:t>
            </a:r>
            <a:r>
              <a:rPr lang="en-US" altLang="ko-KR" sz="1000" dirty="0">
                <a:solidFill>
                  <a:srgbClr val="00B050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en-US" altLang="ko-KR" sz="1000" dirty="0">
                <a:solidFill>
                  <a:srgbClr val="00B050"/>
                </a:solidFill>
              </a:rPr>
              <a:t>1</a:t>
            </a:r>
            <a:r>
              <a:rPr lang="en-US" altLang="ko-KR" sz="1000" dirty="0">
                <a:solidFill>
                  <a:srgbClr val="7030A0"/>
                </a:solidFill>
              </a:rPr>
              <a:t>+</a:t>
            </a:r>
            <a:r>
              <a:rPr lang="en-US" altLang="ko-KR" sz="1000" dirty="0">
                <a:solidFill>
                  <a:schemeClr val="tx1"/>
                </a:solidFill>
              </a:rPr>
              <a:t>np.exp(</a:t>
            </a:r>
            <a:r>
              <a:rPr lang="en-US" altLang="ko-KR" sz="1000" dirty="0">
                <a:solidFill>
                  <a:srgbClr val="7030A0"/>
                </a:solidFill>
              </a:rPr>
              <a:t>-</a:t>
            </a:r>
            <a:r>
              <a:rPr lang="en-US" altLang="ko-KR" sz="1000" dirty="0">
                <a:solidFill>
                  <a:schemeClr val="tx1"/>
                </a:solidFill>
              </a:rPr>
              <a:t>x))</a:t>
            </a:r>
          </a:p>
          <a:p>
            <a:endParaRPr lang="en-US" altLang="ko-KR" sz="1000" dirty="0">
              <a:solidFill>
                <a:srgbClr val="00B050"/>
              </a:solidFill>
            </a:endParaRPr>
          </a:p>
          <a:p>
            <a:r>
              <a:rPr lang="en-US" altLang="ko-KR" sz="1000" dirty="0">
                <a:solidFill>
                  <a:srgbClr val="00B050"/>
                </a:solidFill>
              </a:rPr>
              <a:t>def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err="1">
                <a:solidFill>
                  <a:srgbClr val="0070C0"/>
                </a:solidFill>
              </a:rPr>
              <a:t>loss_func</a:t>
            </a:r>
            <a:r>
              <a:rPr lang="en-US" altLang="ko-KR" sz="1000" dirty="0">
                <a:solidFill>
                  <a:schemeClr val="tx1"/>
                </a:solidFill>
              </a:rPr>
              <a:t>(x, t):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 delta = </a:t>
            </a:r>
            <a:r>
              <a:rPr lang="en-US" altLang="ko-KR" sz="1000" dirty="0">
                <a:solidFill>
                  <a:srgbClr val="00B050"/>
                </a:solidFill>
              </a:rPr>
              <a:t>1e-7</a:t>
            </a:r>
            <a:r>
              <a:rPr lang="en-US" altLang="ko-KR" sz="1000" dirty="0">
                <a:solidFill>
                  <a:schemeClr val="tx1"/>
                </a:solidFill>
              </a:rPr>
              <a:t>   </a:t>
            </a:r>
            <a:r>
              <a:rPr lang="en-US" altLang="ko-KR" sz="1000" i="1" dirty="0">
                <a:solidFill>
                  <a:srgbClr val="00B0F0"/>
                </a:solidFill>
              </a:rPr>
              <a:t># log </a:t>
            </a:r>
            <a:r>
              <a:rPr lang="ko-KR" altLang="en-US" sz="1000" i="1" dirty="0">
                <a:solidFill>
                  <a:srgbClr val="00B0F0"/>
                </a:solidFill>
              </a:rPr>
              <a:t>무한대 발산 방지</a:t>
            </a:r>
            <a:endParaRPr lang="en-US" altLang="ko-KR" sz="1000" i="1" dirty="0">
              <a:solidFill>
                <a:srgbClr val="00B0F0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  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 z = np.dot(</a:t>
            </a:r>
            <a:r>
              <a:rPr lang="en-US" altLang="ko-KR" sz="1000" dirty="0" err="1">
                <a:solidFill>
                  <a:schemeClr val="tx1"/>
                </a:solidFill>
              </a:rPr>
              <a:t>x,W</a:t>
            </a:r>
            <a:r>
              <a:rPr lang="en-US" altLang="ko-KR" sz="1000" dirty="0">
                <a:solidFill>
                  <a:schemeClr val="tx1"/>
                </a:solidFill>
              </a:rPr>
              <a:t>) </a:t>
            </a:r>
            <a:r>
              <a:rPr lang="en-US" altLang="ko-KR" sz="1000" dirty="0">
                <a:solidFill>
                  <a:srgbClr val="7030A0"/>
                </a:solidFill>
              </a:rPr>
              <a:t>+</a:t>
            </a:r>
            <a:r>
              <a:rPr lang="en-US" altLang="ko-KR" sz="1000" dirty="0">
                <a:solidFill>
                  <a:schemeClr val="tx1"/>
                </a:solidFill>
              </a:rPr>
              <a:t> b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 y = sigmoid(z)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     </a:t>
            </a:r>
          </a:p>
          <a:p>
            <a:r>
              <a:rPr lang="en-US" altLang="ko-KR" sz="1000" i="1" dirty="0">
                <a:solidFill>
                  <a:srgbClr val="00B0F0"/>
                </a:solidFill>
              </a:rPr>
              <a:t>     # cross-entropy</a:t>
            </a:r>
          </a:p>
          <a:p>
            <a:r>
              <a:rPr lang="en-US" altLang="ko-KR" sz="1000" dirty="0">
                <a:solidFill>
                  <a:srgbClr val="00B050"/>
                </a:solidFill>
              </a:rPr>
              <a:t>     return</a:t>
            </a:r>
            <a:r>
              <a:rPr lang="en-US" altLang="ko-KR" sz="1000" dirty="0">
                <a:solidFill>
                  <a:schemeClr val="tx1"/>
                </a:solidFill>
              </a:rPr>
              <a:t> ( </a:t>
            </a:r>
            <a:r>
              <a:rPr lang="en-US" altLang="ko-KR" sz="1000" dirty="0" err="1">
                <a:solidFill>
                  <a:schemeClr val="tx1"/>
                </a:solidFill>
              </a:rPr>
              <a:t>np.</a:t>
            </a:r>
            <a:r>
              <a:rPr lang="en-US" altLang="ko-KR" sz="1000" dirty="0" err="1">
                <a:solidFill>
                  <a:srgbClr val="00B050"/>
                </a:solidFill>
              </a:rPr>
              <a:t>sum</a:t>
            </a:r>
            <a:r>
              <a:rPr lang="en-US" altLang="ko-KR" sz="1000" dirty="0">
                <a:solidFill>
                  <a:schemeClr val="tx1"/>
                </a:solidFill>
              </a:rPr>
              <a:t>( (t –y )</a:t>
            </a:r>
            <a:r>
              <a:rPr lang="en-US" altLang="ko-KR" sz="1000" dirty="0">
                <a:solidFill>
                  <a:srgbClr val="7030A0"/>
                </a:solidFill>
              </a:rPr>
              <a:t>**</a:t>
            </a:r>
            <a:r>
              <a:rPr lang="en-US" altLang="ko-KR" sz="1000" dirty="0">
                <a:solidFill>
                  <a:srgbClr val="00B050"/>
                </a:solidFill>
              </a:rPr>
              <a:t>2</a:t>
            </a:r>
            <a:r>
              <a:rPr lang="en-US" altLang="ko-KR" sz="1000" dirty="0">
                <a:solidFill>
                  <a:schemeClr val="tx1"/>
                </a:solidFill>
              </a:rPr>
              <a:t> ) ) </a:t>
            </a:r>
            <a:r>
              <a:rPr lang="en-US" altLang="ko-KR" sz="1000" dirty="0">
                <a:solidFill>
                  <a:srgbClr val="7030A0"/>
                </a:solidFill>
              </a:rPr>
              <a:t>/</a:t>
            </a:r>
            <a:r>
              <a:rPr lang="en-US" altLang="ko-KR" sz="1000" dirty="0">
                <a:solidFill>
                  <a:schemeClr val="tx1"/>
                </a:solidFill>
              </a:rPr>
              <a:t> ( </a:t>
            </a:r>
            <a:r>
              <a:rPr lang="en-US" altLang="ko-KR" sz="1000" dirty="0" err="1">
                <a:solidFill>
                  <a:srgbClr val="00B050"/>
                </a:solidFill>
              </a:rPr>
              <a:t>len</a:t>
            </a:r>
            <a:r>
              <a:rPr lang="en-US" altLang="ko-KR" sz="1000" dirty="0">
                <a:solidFill>
                  <a:schemeClr val="tx1"/>
                </a:solidFill>
              </a:rPr>
              <a:t>(x) 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707FE9E-E96F-4472-9F26-323267580D08}"/>
              </a:ext>
            </a:extLst>
          </p:cNvPr>
          <p:cNvGrpSpPr/>
          <p:nvPr/>
        </p:nvGrpSpPr>
        <p:grpSpPr>
          <a:xfrm>
            <a:off x="231913" y="4949708"/>
            <a:ext cx="2812051" cy="1191051"/>
            <a:chOff x="6506055" y="990308"/>
            <a:chExt cx="3479982" cy="130734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F86EA33-D48B-4384-925F-82EDE723AA21}"/>
                    </a:ext>
                  </a:extLst>
                </p:cNvPr>
                <p:cNvSpPr txBox="1"/>
                <p:nvPr/>
              </p:nvSpPr>
              <p:spPr>
                <a:xfrm>
                  <a:off x="6619958" y="1109528"/>
                  <a:ext cx="3224092" cy="113679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altLang="ko-KR" sz="1000" dirty="0"/>
                    <a:t>z =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0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altLang="ko-KR" sz="100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00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1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1000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a14:m>
                  <a:r>
                    <a:rPr lang="en-US" altLang="ko-KR" sz="1000" b="0" i="0" dirty="0">
                      <a:latin typeface="Cambria Math" panose="02040503050406030204" pitchFamily="18" charset="0"/>
                    </a:rPr>
                    <a:t> ,  y = sigmoid(z)</a:t>
                  </a:r>
                </a:p>
                <a:p>
                  <a:pPr algn="ctr"/>
                  <a:endParaRPr lang="en-US" altLang="ko-KR" sz="1000" b="0" i="0" dirty="0">
                    <a:latin typeface="Cambria Math" panose="02040503050406030204" pitchFamily="18" charset="0"/>
                  </a:endParaRPr>
                </a:p>
                <a:p>
                  <a:pPr algn="ctr"/>
                  <a:endParaRPr lang="en-US" altLang="ko-KR" sz="1000" dirty="0">
                    <a:latin typeface="Cambria Math" panose="02040503050406030204" pitchFamily="18" charset="0"/>
                  </a:endParaRPr>
                </a:p>
                <a:p>
                  <a:pPr algn="ctr"/>
                  <a:endParaRPr lang="en-US" altLang="ko-KR" sz="1000" b="0" i="0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000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1000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sz="10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ko-KR" sz="10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altLang="ko-KR" sz="10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nary>
                          <m:naryPr>
                            <m:chr m:val="∑"/>
                            <m:ctrl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sz="10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altLang="ko-KR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0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000" i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altLang="ko-KR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00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en-US" altLang="ko-KR" sz="1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</a:rPr>
                                  <m:t>+(1−</m:t>
                                </m:r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func>
                              <m:funcPr>
                                <m:ctrlPr>
                                  <a:rPr lang="en-US" altLang="ko-KR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00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sSub>
                                  <m:sSubPr>
                                    <m:ctrlP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000" b="0" i="1" smtClean="0">
                                    <a:latin typeface="Cambria Math" panose="02040503050406030204" pitchFamily="18" charset="0"/>
                                  </a:rPr>
                                  <m:t>)}</m:t>
                                </m:r>
                              </m:e>
                            </m:func>
                            <m:r>
                              <a:rPr lang="en-US" altLang="ko-KR" sz="1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ko-KR" altLang="en-US" sz="10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F86EA33-D48B-4384-925F-82EDE723AA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9958" y="1109528"/>
                  <a:ext cx="3224092" cy="1136793"/>
                </a:xfrm>
                <a:prstGeom prst="rect">
                  <a:avLst/>
                </a:prstGeom>
                <a:blipFill>
                  <a:blip r:embed="rId4"/>
                  <a:stretch>
                    <a:fillRect l="-3037" t="-4706" r="-935" b="-7411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5789EE3-8223-4FEC-BE00-985FA65157AA}"/>
                </a:ext>
              </a:extLst>
            </p:cNvPr>
            <p:cNvSpPr/>
            <p:nvPr/>
          </p:nvSpPr>
          <p:spPr>
            <a:xfrm>
              <a:off x="6506055" y="990308"/>
              <a:ext cx="3479982" cy="13073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532345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4C9132-FB25-4D63-86A8-691498E187DC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multi – variable logistic regression (classification) – example 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1FA02D-A27B-437F-A90A-0204AA870709}"/>
              </a:ext>
            </a:extLst>
          </p:cNvPr>
          <p:cNvSpPr txBox="1"/>
          <p:nvPr/>
        </p:nvSpPr>
        <p:spPr>
          <a:xfrm>
            <a:off x="384314" y="674565"/>
            <a:ext cx="5709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[4] </a:t>
            </a:r>
            <a:r>
              <a:rPr lang="ko-KR" altLang="en-US" dirty="0" err="1"/>
              <a:t>수치미분</a:t>
            </a:r>
            <a:r>
              <a:rPr lang="ko-KR" altLang="en-US" dirty="0"/>
              <a:t> </a:t>
            </a:r>
            <a:r>
              <a:rPr lang="en-US" altLang="ko-KR" dirty="0" err="1"/>
              <a:t>numerical_derivative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utility </a:t>
            </a:r>
            <a:r>
              <a:rPr lang="ko-KR" altLang="en-US" dirty="0"/>
              <a:t>함수 정의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E090F6-9822-4577-8A6B-34E1EA4F8CA4}"/>
              </a:ext>
            </a:extLst>
          </p:cNvPr>
          <p:cNvGrpSpPr/>
          <p:nvPr/>
        </p:nvGrpSpPr>
        <p:grpSpPr>
          <a:xfrm>
            <a:off x="904017" y="1127398"/>
            <a:ext cx="3873392" cy="2530197"/>
            <a:chOff x="737920" y="4960384"/>
            <a:chExt cx="6332115" cy="132746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1E8FD6B-710F-4B09-8661-407153523FFC}"/>
                </a:ext>
              </a:extLst>
            </p:cNvPr>
            <p:cNvSpPr/>
            <p:nvPr/>
          </p:nvSpPr>
          <p:spPr>
            <a:xfrm>
              <a:off x="737920" y="4966320"/>
              <a:ext cx="6332115" cy="132152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800" dirty="0">
                  <a:solidFill>
                    <a:srgbClr val="00B050"/>
                  </a:solidFill>
                </a:rPr>
                <a:t>def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rgbClr val="0070C0"/>
                  </a:solidFill>
                </a:rPr>
                <a:t>numerical_derivative</a:t>
              </a:r>
              <a:r>
                <a:rPr lang="en-US" altLang="ko-KR" sz="800" dirty="0">
                  <a:solidFill>
                    <a:schemeClr val="tx1"/>
                  </a:solidFill>
                </a:rPr>
                <a:t>(f , x):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delta_x</a:t>
              </a:r>
              <a:r>
                <a:rPr lang="en-US" altLang="ko-KR" sz="800" dirty="0">
                  <a:solidFill>
                    <a:schemeClr val="tx1"/>
                  </a:solidFill>
                </a:rPr>
                <a:t> = </a:t>
              </a:r>
              <a:r>
                <a:rPr lang="en-US" altLang="ko-KR" sz="800" dirty="0">
                  <a:solidFill>
                    <a:srgbClr val="00B050"/>
                  </a:solidFill>
                </a:rPr>
                <a:t>1e-4	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0. 001</a:t>
              </a: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   </a:t>
              </a:r>
              <a:r>
                <a:rPr lang="en-US" altLang="ko-KR" sz="800" dirty="0">
                  <a:solidFill>
                    <a:schemeClr val="tx1"/>
                  </a:solidFill>
                </a:rPr>
                <a:t>  grad 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np.zeros_like</a:t>
              </a:r>
              <a:r>
                <a:rPr lang="en-US" altLang="ko-KR" sz="800" dirty="0">
                  <a:solidFill>
                    <a:schemeClr val="tx1"/>
                  </a:solidFill>
                </a:rPr>
                <a:t>(x)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   </a:t>
              </a:r>
              <a:r>
                <a:rPr lang="en-US" altLang="ko-KR" sz="800" dirty="0">
                  <a:solidFill>
                    <a:schemeClr val="tx1"/>
                  </a:solidFill>
                </a:rPr>
                <a:t>  it 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np.nditer</a:t>
              </a:r>
              <a:r>
                <a:rPr lang="en-US" altLang="ko-KR" sz="800" dirty="0">
                  <a:solidFill>
                    <a:schemeClr val="tx1"/>
                  </a:solidFill>
                </a:rPr>
                <a:t>(x, flags=[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800" dirty="0" err="1">
                  <a:solidFill>
                    <a:schemeClr val="accent2">
                      <a:lumMod val="75000"/>
                    </a:schemeClr>
                  </a:solidFill>
                </a:rPr>
                <a:t>multi_index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800" dirty="0">
                  <a:solidFill>
                    <a:schemeClr val="tx1"/>
                  </a:solidFill>
                </a:rPr>
                <a:t>],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op_flags</a:t>
              </a:r>
              <a:r>
                <a:rPr lang="en-US" altLang="ko-KR" sz="800" dirty="0">
                  <a:solidFill>
                    <a:schemeClr val="tx1"/>
                  </a:solidFill>
                </a:rPr>
                <a:t>=[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800" dirty="0" err="1">
                  <a:solidFill>
                    <a:schemeClr val="accent2">
                      <a:lumMod val="75000"/>
                    </a:schemeClr>
                  </a:solidFill>
                </a:rPr>
                <a:t>readwrite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8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while not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it.finished</a:t>
              </a:r>
              <a:r>
                <a:rPr lang="en-US" altLang="ko-KR" sz="8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 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it.multi_index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  <a:r>
                <a:rPr lang="ko-KR" altLang="en-US" sz="800" dirty="0">
                  <a:solidFill>
                    <a:schemeClr val="tx1"/>
                  </a:solidFill>
                </a:rPr>
                <a:t>   </a:t>
              </a:r>
              <a:r>
                <a:rPr lang="en-US" altLang="ko-KR" sz="800" dirty="0">
                  <a:solidFill>
                    <a:schemeClr val="tx1"/>
                  </a:solidFill>
                </a:rPr>
                <a:t>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 = x[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= </a:t>
              </a:r>
              <a:r>
                <a:rPr lang="en-US" altLang="ko-KR" sz="800" dirty="0">
                  <a:solidFill>
                    <a:srgbClr val="00B050"/>
                  </a:solidFill>
                </a:rPr>
                <a:t>float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) </a:t>
              </a:r>
              <a:r>
                <a:rPr lang="en-US" altLang="ko-KR" sz="800" dirty="0">
                  <a:solidFill>
                    <a:srgbClr val="7030A0"/>
                  </a:solidFill>
                </a:rPr>
                <a:t>+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delta_x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fx1 = f(x)	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f(</a:t>
              </a:r>
              <a:r>
                <a:rPr lang="en-US" altLang="ko-KR" sz="800" i="1" dirty="0" err="1">
                  <a:solidFill>
                    <a:srgbClr val="00B0F0"/>
                  </a:solidFill>
                </a:rPr>
                <a:t>x+delta_x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                                                        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7030A0"/>
                  </a:solidFill>
                </a:rPr>
                <a:t>–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delta_x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fx2 = f(x)	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f(x–</a:t>
              </a:r>
              <a:r>
                <a:rPr lang="en-US" altLang="ko-KR" sz="800" i="1" dirty="0" err="1">
                  <a:solidFill>
                    <a:srgbClr val="00B0F0"/>
                  </a:solidFill>
                </a:rPr>
                <a:t>delta_x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altLang="ko-KR" sz="800" dirty="0">
                  <a:solidFill>
                    <a:srgbClr val="7030A0"/>
                  </a:solidFill>
                </a:rPr>
                <a:t>          </a:t>
              </a:r>
              <a:r>
                <a:rPr lang="en-US" altLang="ko-KR" sz="800" dirty="0">
                  <a:solidFill>
                    <a:schemeClr val="tx1"/>
                  </a:solidFill>
                </a:rPr>
                <a:t>grad[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= (fx1 </a:t>
              </a:r>
              <a:r>
                <a:rPr lang="en-US" altLang="ko-KR" sz="800" dirty="0">
                  <a:solidFill>
                    <a:srgbClr val="7030A0"/>
                  </a:solidFill>
                </a:rPr>
                <a:t>– </a:t>
              </a:r>
              <a:r>
                <a:rPr lang="en-US" altLang="ko-KR" sz="800" dirty="0">
                  <a:solidFill>
                    <a:schemeClr val="tx1"/>
                  </a:solidFill>
                </a:rPr>
                <a:t>fx2) </a:t>
              </a:r>
              <a:r>
                <a:rPr lang="en-US" altLang="ko-KR" sz="800" dirty="0">
                  <a:solidFill>
                    <a:srgbClr val="7030A0"/>
                  </a:solidFill>
                </a:rPr>
                <a:t>/</a:t>
              </a:r>
              <a:r>
                <a:rPr lang="en-US" altLang="ko-KR" sz="800" dirty="0">
                  <a:solidFill>
                    <a:schemeClr val="tx1"/>
                  </a:solidFill>
                </a:rPr>
                <a:t> (</a:t>
              </a:r>
              <a:r>
                <a:rPr lang="en-US" altLang="ko-KR" sz="800" dirty="0">
                  <a:solidFill>
                    <a:srgbClr val="00B050"/>
                  </a:solidFill>
                </a:rPr>
                <a:t>2</a:t>
              </a:r>
              <a:r>
                <a:rPr lang="en-US" altLang="ko-KR" sz="800" dirty="0">
                  <a:solidFill>
                    <a:srgbClr val="7030A0"/>
                  </a:solidFill>
                </a:rPr>
                <a:t>*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delta_x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tmp_val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it.iternext</a:t>
              </a:r>
              <a:r>
                <a:rPr lang="en-US" altLang="ko-KR" sz="800" dirty="0">
                  <a:solidFill>
                    <a:schemeClr val="tx1"/>
                  </a:solidFill>
                </a:rPr>
                <a:t>()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return</a:t>
              </a:r>
              <a:r>
                <a:rPr lang="en-US" altLang="ko-KR" sz="800" dirty="0">
                  <a:solidFill>
                    <a:schemeClr val="tx1"/>
                  </a:solidFill>
                </a:rPr>
                <a:t> grad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E1806DC-8DA3-4029-ADDF-412BED44E2A6}"/>
                </a:ext>
              </a:extLst>
            </p:cNvPr>
            <p:cNvSpPr/>
            <p:nvPr/>
          </p:nvSpPr>
          <p:spPr>
            <a:xfrm>
              <a:off x="737920" y="4960384"/>
              <a:ext cx="6332115" cy="132746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507F20-3659-4DB7-9930-17E08839506D}"/>
              </a:ext>
            </a:extLst>
          </p:cNvPr>
          <p:cNvSpPr/>
          <p:nvPr/>
        </p:nvSpPr>
        <p:spPr>
          <a:xfrm>
            <a:off x="5867223" y="1138714"/>
            <a:ext cx="4227443" cy="2518876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00B050"/>
                </a:solidFill>
              </a:rPr>
              <a:t>def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err="1">
                <a:solidFill>
                  <a:srgbClr val="0070C0"/>
                </a:solidFill>
              </a:rPr>
              <a:t>error_val</a:t>
            </a:r>
            <a:r>
              <a:rPr lang="en-US" altLang="ko-KR" sz="800" dirty="0">
                <a:solidFill>
                  <a:schemeClr val="tx1"/>
                </a:solidFill>
              </a:rPr>
              <a:t>(x, t):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 delta = </a:t>
            </a:r>
            <a:r>
              <a:rPr lang="en-US" altLang="ko-KR" sz="800" dirty="0">
                <a:solidFill>
                  <a:srgbClr val="00B050"/>
                </a:solidFill>
              </a:rPr>
              <a:t>1e-7</a:t>
            </a:r>
            <a:r>
              <a:rPr lang="en-US" altLang="ko-KR" sz="800" dirty="0">
                <a:solidFill>
                  <a:schemeClr val="tx1"/>
                </a:solidFill>
              </a:rPr>
              <a:t>  </a:t>
            </a:r>
            <a:r>
              <a:rPr lang="en-US" altLang="ko-KR" sz="800" i="1" dirty="0">
                <a:solidFill>
                  <a:srgbClr val="00B0F0"/>
                </a:solidFill>
              </a:rPr>
              <a:t># log </a:t>
            </a:r>
            <a:r>
              <a:rPr lang="ko-KR" altLang="en-US" sz="800" i="1" dirty="0">
                <a:solidFill>
                  <a:srgbClr val="00B0F0"/>
                </a:solidFill>
              </a:rPr>
              <a:t>무한대 발산 방지</a:t>
            </a:r>
            <a:r>
              <a:rPr lang="en-US" altLang="ko-KR" sz="800" i="1" dirty="0">
                <a:solidFill>
                  <a:srgbClr val="00B0F0"/>
                </a:solidFill>
              </a:rPr>
              <a:t>     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 z = np.dot(</a:t>
            </a:r>
            <a:r>
              <a:rPr lang="en-US" altLang="ko-KR" sz="800" dirty="0" err="1">
                <a:solidFill>
                  <a:schemeClr val="tx1"/>
                </a:solidFill>
              </a:rPr>
              <a:t>x,W</a:t>
            </a:r>
            <a:r>
              <a:rPr lang="en-US" altLang="ko-KR" sz="800" dirty="0">
                <a:solidFill>
                  <a:schemeClr val="tx1"/>
                </a:solidFill>
              </a:rPr>
              <a:t>) </a:t>
            </a:r>
            <a:r>
              <a:rPr lang="en-US" altLang="ko-KR" sz="800" dirty="0">
                <a:solidFill>
                  <a:srgbClr val="7030A0"/>
                </a:solidFill>
              </a:rPr>
              <a:t>+</a:t>
            </a:r>
            <a:r>
              <a:rPr lang="en-US" altLang="ko-KR" sz="800" dirty="0">
                <a:solidFill>
                  <a:schemeClr val="tx1"/>
                </a:solidFill>
              </a:rPr>
              <a:t> b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 y = sigmoid(z)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 </a:t>
            </a:r>
            <a:r>
              <a:rPr lang="en-US" altLang="ko-KR" sz="800" i="1" dirty="0">
                <a:solidFill>
                  <a:srgbClr val="00B0F0"/>
                </a:solidFill>
              </a:rPr>
              <a:t># cross-entropy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 </a:t>
            </a:r>
            <a:r>
              <a:rPr lang="en-US" altLang="ko-KR" sz="800" dirty="0">
                <a:solidFill>
                  <a:srgbClr val="00B050"/>
                </a:solidFill>
              </a:rPr>
              <a:t>return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rgbClr val="7030A0"/>
                </a:solidFill>
              </a:rPr>
              <a:t>-</a:t>
            </a:r>
            <a:r>
              <a:rPr lang="en-US" altLang="ko-KR" sz="800" dirty="0" err="1">
                <a:solidFill>
                  <a:schemeClr val="tx1"/>
                </a:solidFill>
              </a:rPr>
              <a:t>np.</a:t>
            </a:r>
            <a:r>
              <a:rPr lang="en-US" altLang="ko-KR" sz="800" dirty="0" err="1">
                <a:solidFill>
                  <a:srgbClr val="00B050"/>
                </a:solidFill>
              </a:rPr>
              <a:t>sum</a:t>
            </a:r>
            <a:r>
              <a:rPr lang="en-US" altLang="ko-KR" sz="800" dirty="0">
                <a:solidFill>
                  <a:schemeClr val="tx1"/>
                </a:solidFill>
              </a:rPr>
              <a:t>( t</a:t>
            </a:r>
            <a:r>
              <a:rPr lang="en-US" altLang="ko-KR" sz="800" dirty="0">
                <a:solidFill>
                  <a:srgbClr val="7030A0"/>
                </a:solidFill>
              </a:rPr>
              <a:t>*</a:t>
            </a:r>
            <a:r>
              <a:rPr lang="en-US" altLang="ko-KR" sz="800" dirty="0">
                <a:solidFill>
                  <a:schemeClr val="tx1"/>
                </a:solidFill>
              </a:rPr>
              <a:t>np.log(y </a:t>
            </a:r>
            <a:r>
              <a:rPr lang="en-US" altLang="ko-KR" sz="800" dirty="0">
                <a:solidFill>
                  <a:srgbClr val="7030A0"/>
                </a:solidFill>
              </a:rPr>
              <a:t>+</a:t>
            </a:r>
            <a:r>
              <a:rPr lang="en-US" altLang="ko-KR" sz="800" dirty="0">
                <a:solidFill>
                  <a:schemeClr val="tx1"/>
                </a:solidFill>
              </a:rPr>
              <a:t> delta) </a:t>
            </a:r>
            <a:r>
              <a:rPr lang="en-US" altLang="ko-KR" sz="800" dirty="0">
                <a:solidFill>
                  <a:srgbClr val="7030A0"/>
                </a:solidFill>
              </a:rPr>
              <a:t>+</a:t>
            </a:r>
            <a:r>
              <a:rPr lang="en-US" altLang="ko-KR" sz="800" dirty="0">
                <a:solidFill>
                  <a:schemeClr val="tx1"/>
                </a:solidFill>
              </a:rPr>
              <a:t> (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rgbClr val="7030A0"/>
                </a:solidFill>
              </a:rPr>
              <a:t>-</a:t>
            </a:r>
            <a:r>
              <a:rPr lang="en-US" altLang="ko-KR" sz="800" dirty="0">
                <a:solidFill>
                  <a:schemeClr val="tx1"/>
                </a:solidFill>
              </a:rPr>
              <a:t>t)</a:t>
            </a:r>
            <a:r>
              <a:rPr lang="en-US" altLang="ko-KR" sz="800" dirty="0">
                <a:solidFill>
                  <a:srgbClr val="7030A0"/>
                </a:solidFill>
              </a:rPr>
              <a:t>*</a:t>
            </a:r>
            <a:r>
              <a:rPr lang="en-US" altLang="ko-KR" sz="800" dirty="0">
                <a:solidFill>
                  <a:schemeClr val="tx1"/>
                </a:solidFill>
              </a:rPr>
              <a:t>np.log((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rgbClr val="7030A0"/>
                </a:solidFill>
              </a:rPr>
              <a:t>-</a:t>
            </a:r>
            <a:r>
              <a:rPr lang="en-US" altLang="ko-KR" sz="800" dirty="0">
                <a:solidFill>
                  <a:schemeClr val="tx1"/>
                </a:solidFill>
              </a:rPr>
              <a:t> y)</a:t>
            </a:r>
            <a:r>
              <a:rPr lang="en-US" altLang="ko-KR" sz="800" dirty="0">
                <a:solidFill>
                  <a:srgbClr val="7030A0"/>
                </a:solidFill>
              </a:rPr>
              <a:t>+</a:t>
            </a:r>
            <a:r>
              <a:rPr lang="en-US" altLang="ko-KR" sz="800" dirty="0">
                <a:solidFill>
                  <a:schemeClr val="tx1"/>
                </a:solidFill>
              </a:rPr>
              <a:t>delta ) )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rgbClr val="00B050"/>
                </a:solidFill>
              </a:rPr>
              <a:t>def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rgbClr val="0070C0"/>
                </a:solidFill>
              </a:rPr>
              <a:t>predict</a:t>
            </a:r>
            <a:r>
              <a:rPr lang="en-US" altLang="ko-KR" sz="800" dirty="0">
                <a:solidFill>
                  <a:schemeClr val="tx1"/>
                </a:solidFill>
              </a:rPr>
              <a:t>(x):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z = np.dot(</a:t>
            </a:r>
            <a:r>
              <a:rPr lang="en-US" altLang="ko-KR" sz="800" dirty="0" err="1">
                <a:solidFill>
                  <a:schemeClr val="tx1"/>
                </a:solidFill>
              </a:rPr>
              <a:t>x,W</a:t>
            </a:r>
            <a:r>
              <a:rPr lang="en-US" altLang="ko-KR" sz="800" dirty="0">
                <a:solidFill>
                  <a:schemeClr val="tx1"/>
                </a:solidFill>
              </a:rPr>
              <a:t>) </a:t>
            </a:r>
            <a:r>
              <a:rPr lang="en-US" altLang="ko-KR" sz="800" dirty="0">
                <a:solidFill>
                  <a:srgbClr val="7030A0"/>
                </a:solidFill>
              </a:rPr>
              <a:t>+</a:t>
            </a:r>
            <a:r>
              <a:rPr lang="en-US" altLang="ko-KR" sz="800" dirty="0">
                <a:solidFill>
                  <a:schemeClr val="tx1"/>
                </a:solidFill>
              </a:rPr>
              <a:t> b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y = sigmoid(Z)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</a:t>
            </a:r>
            <a:r>
              <a:rPr lang="en-US" altLang="ko-KR" sz="800" dirty="0">
                <a:solidFill>
                  <a:srgbClr val="00B050"/>
                </a:solidFill>
              </a:rPr>
              <a:t>if</a:t>
            </a:r>
            <a:r>
              <a:rPr lang="en-US" altLang="ko-KR" sz="800" dirty="0">
                <a:solidFill>
                  <a:schemeClr val="tx1"/>
                </a:solidFill>
              </a:rPr>
              <a:t> y </a:t>
            </a:r>
            <a:r>
              <a:rPr lang="en-US" altLang="ko-KR" sz="800" dirty="0">
                <a:solidFill>
                  <a:srgbClr val="7030A0"/>
                </a:solidFill>
              </a:rPr>
              <a:t>&gt;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r>
              <a:rPr lang="en-US" altLang="ko-KR" sz="800" dirty="0">
                <a:solidFill>
                  <a:srgbClr val="00B050"/>
                </a:solidFill>
              </a:rPr>
              <a:t>5</a:t>
            </a:r>
            <a:r>
              <a:rPr lang="en-US" altLang="ko-KR" sz="8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    result =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i="1" dirty="0">
                <a:solidFill>
                  <a:srgbClr val="00B0F0"/>
                </a:solidFill>
              </a:rPr>
              <a:t># True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</a:t>
            </a:r>
            <a:r>
              <a:rPr lang="en-US" altLang="ko-KR" sz="800" dirty="0">
                <a:solidFill>
                  <a:srgbClr val="00B050"/>
                </a:solidFill>
              </a:rPr>
              <a:t>else</a:t>
            </a:r>
            <a:r>
              <a:rPr lang="en-US" altLang="ko-KR" sz="8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    result =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i="1" dirty="0">
                <a:solidFill>
                  <a:srgbClr val="00B0F0"/>
                </a:solidFill>
              </a:rPr>
              <a:t># False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 </a:t>
            </a:r>
            <a:r>
              <a:rPr lang="en-US" altLang="ko-KR" sz="800" dirty="0">
                <a:solidFill>
                  <a:srgbClr val="00B050"/>
                </a:solidFill>
              </a:rPr>
              <a:t>return</a:t>
            </a:r>
            <a:r>
              <a:rPr lang="en-US" altLang="ko-KR" sz="800" dirty="0">
                <a:solidFill>
                  <a:schemeClr val="tx1"/>
                </a:solidFill>
              </a:rPr>
              <a:t> y, 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A23B2-DC2B-43DE-B886-6A3745426D0E}"/>
              </a:ext>
            </a:extLst>
          </p:cNvPr>
          <p:cNvSpPr txBox="1"/>
          <p:nvPr/>
        </p:nvSpPr>
        <p:spPr>
          <a:xfrm>
            <a:off x="384314" y="3819132"/>
            <a:ext cx="852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[5] </a:t>
            </a:r>
            <a:r>
              <a:rPr lang="ko-KR" altLang="en-US" dirty="0" err="1"/>
              <a:t>학습율</a:t>
            </a:r>
            <a:r>
              <a:rPr lang="ko-KR" altLang="en-US" dirty="0"/>
              <a:t> </a:t>
            </a:r>
            <a:r>
              <a:rPr lang="en-US" altLang="ko-KR" dirty="0"/>
              <a:t>(learning rate) </a:t>
            </a:r>
            <a:r>
              <a:rPr lang="ko-KR" altLang="en-US" dirty="0"/>
              <a:t>초기화 및 손실함수가 최소가 될 때까지 </a:t>
            </a:r>
            <a:r>
              <a:rPr lang="en-US" altLang="ko-KR" dirty="0"/>
              <a:t>W, b </a:t>
            </a:r>
            <a:r>
              <a:rPr lang="ko-KR" altLang="en-US" dirty="0"/>
              <a:t>업데이트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C494DEB-65CE-414F-8982-AA1749ADCCBE}"/>
                  </a:ext>
                </a:extLst>
              </p:cNvPr>
              <p:cNvSpPr/>
              <p:nvPr/>
            </p:nvSpPr>
            <p:spPr>
              <a:xfrm>
                <a:off x="1490870" y="4611762"/>
                <a:ext cx="2209961" cy="5734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den>
                      </m:f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C494DEB-65CE-414F-8982-AA1749ADC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870" y="4611762"/>
                <a:ext cx="2209961" cy="5734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DF4B32F-8167-4538-ABB3-21E486CD5BF0}"/>
                  </a:ext>
                </a:extLst>
              </p:cNvPr>
              <p:cNvSpPr/>
              <p:nvPr/>
            </p:nvSpPr>
            <p:spPr>
              <a:xfrm>
                <a:off x="1488519" y="5399549"/>
                <a:ext cx="2212312" cy="57341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f>
                        <m:f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den>
                      </m:f>
                    </m:oMath>
                  </m:oMathPara>
                </a14:m>
                <a:endParaRPr lang="ko-KR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DF4B32F-8167-4538-ABB3-21E486CD5B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19" y="5399549"/>
                <a:ext cx="2212312" cy="573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1EB944D-81C1-44CC-9F78-72D9A5142CF0}"/>
              </a:ext>
            </a:extLst>
          </p:cNvPr>
          <p:cNvSpPr/>
          <p:nvPr/>
        </p:nvSpPr>
        <p:spPr>
          <a:xfrm>
            <a:off x="3975653" y="5106193"/>
            <a:ext cx="702365" cy="353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C20CB15-ABB2-4D57-8306-CCA4B4AD868B}"/>
              </a:ext>
            </a:extLst>
          </p:cNvPr>
          <p:cNvGrpSpPr/>
          <p:nvPr/>
        </p:nvGrpSpPr>
        <p:grpSpPr>
          <a:xfrm>
            <a:off x="5421573" y="4334658"/>
            <a:ext cx="5463653" cy="1896447"/>
            <a:chOff x="737920" y="4960384"/>
            <a:chExt cx="6332115" cy="132746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9BC16E9-7183-44A6-B29E-9F31E59BDA68}"/>
                </a:ext>
              </a:extLst>
            </p:cNvPr>
            <p:cNvSpPr/>
            <p:nvPr/>
          </p:nvSpPr>
          <p:spPr>
            <a:xfrm>
              <a:off x="737920" y="4966325"/>
              <a:ext cx="6332115" cy="132152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800" dirty="0" err="1">
                  <a:solidFill>
                    <a:schemeClr val="tx1"/>
                  </a:solidFill>
                </a:rPr>
                <a:t>learning_rate</a:t>
              </a:r>
              <a:r>
                <a:rPr lang="en-US" altLang="ko-KR" sz="800" dirty="0">
                  <a:solidFill>
                    <a:schemeClr val="tx1"/>
                  </a:solidFill>
                </a:rPr>
                <a:t> = </a:t>
              </a:r>
              <a:r>
                <a:rPr lang="en-US" altLang="ko-KR" sz="800" dirty="0">
                  <a:solidFill>
                    <a:srgbClr val="00B050"/>
                  </a:solidFill>
                </a:rPr>
                <a:t>1e-2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1e-2, 1e-3 </a:t>
              </a:r>
              <a:r>
                <a:rPr lang="ko-KR" altLang="en-US" sz="800" i="1" dirty="0">
                  <a:solidFill>
                    <a:srgbClr val="00B0F0"/>
                  </a:solidFill>
                </a:rPr>
                <a:t>은 손실함수 값 발산</a:t>
              </a:r>
              <a:endParaRPr lang="en-US" altLang="ko-KR" sz="800" i="1" dirty="0">
                <a:solidFill>
                  <a:srgbClr val="00B0F0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f = </a:t>
              </a:r>
              <a:r>
                <a:rPr lang="en-US" altLang="ko-KR" sz="800" dirty="0">
                  <a:solidFill>
                    <a:srgbClr val="00B050"/>
                  </a:solidFill>
                </a:rPr>
                <a:t>lambda</a:t>
              </a:r>
              <a:r>
                <a:rPr lang="en-US" altLang="ko-KR" sz="800" dirty="0">
                  <a:solidFill>
                    <a:schemeClr val="tx1"/>
                  </a:solidFill>
                </a:rPr>
                <a:t> x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loss_func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“Initial error value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error_val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),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“Initial W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W,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“\n”</a:t>
              </a:r>
              <a:r>
                <a:rPr lang="en-US" altLang="ko-KR" sz="800" dirty="0">
                  <a:solidFill>
                    <a:schemeClr val="tx1"/>
                  </a:solidFill>
                </a:rPr>
                <a:t>,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 “, b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b 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rgbClr val="00B050"/>
                  </a:solidFill>
                </a:rPr>
                <a:t>for</a:t>
              </a:r>
              <a:r>
                <a:rPr lang="en-US" altLang="ko-KR" sz="800" dirty="0">
                  <a:solidFill>
                    <a:schemeClr val="tx1"/>
                  </a:solidFill>
                </a:rPr>
                <a:t> step </a:t>
              </a:r>
              <a:r>
                <a:rPr lang="en-US" altLang="ko-KR" sz="800" dirty="0">
                  <a:solidFill>
                    <a:srgbClr val="00B050"/>
                  </a:solidFill>
                </a:rPr>
                <a:t>in range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>
                  <a:solidFill>
                    <a:srgbClr val="00B050"/>
                  </a:solidFill>
                </a:rPr>
                <a:t>80001</a:t>
              </a:r>
              <a:r>
                <a:rPr lang="en-US" altLang="ko-KR" sz="800" dirty="0">
                  <a:solidFill>
                    <a:schemeClr val="tx1"/>
                  </a:solidFill>
                </a:rPr>
                <a:t>):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W -=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learning_rate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7030A0"/>
                  </a:solidFill>
                </a:rPr>
                <a:t>*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numerical_derivative</a:t>
              </a:r>
              <a:r>
                <a:rPr lang="en-US" altLang="ko-KR" sz="800" dirty="0">
                  <a:solidFill>
                    <a:schemeClr val="tx1"/>
                  </a:solidFill>
                </a:rPr>
                <a:t>(f, W)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b -=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learning_rate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7030A0"/>
                  </a:solidFill>
                </a:rPr>
                <a:t>*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numerical_derivative</a:t>
              </a:r>
              <a:r>
                <a:rPr lang="en-US" altLang="ko-KR" sz="800" dirty="0">
                  <a:solidFill>
                    <a:schemeClr val="tx1"/>
                  </a:solidFill>
                </a:rPr>
                <a:t>(f, b)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if</a:t>
              </a:r>
              <a:r>
                <a:rPr lang="en-US" altLang="ko-KR" sz="800" dirty="0">
                  <a:solidFill>
                    <a:schemeClr val="tx1"/>
                  </a:solidFill>
                </a:rPr>
                <a:t> (step </a:t>
              </a:r>
              <a:r>
                <a:rPr lang="en-US" altLang="ko-KR" sz="800" dirty="0">
                  <a:solidFill>
                    <a:srgbClr val="7030A0"/>
                  </a:solidFill>
                </a:rPr>
                <a:t>%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00B050"/>
                  </a:solidFill>
                </a:rPr>
                <a:t>400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30A0"/>
                  </a:solidFill>
                </a:rPr>
                <a:t>==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00B050"/>
                  </a:solidFill>
                </a:rPr>
                <a:t>0</a:t>
              </a:r>
              <a:r>
                <a:rPr lang="en-US" altLang="ko-KR" sz="800" dirty="0">
                  <a:solidFill>
                    <a:schemeClr val="tx1"/>
                  </a:solidFill>
                </a:rPr>
                <a:t>):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“step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step,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“error value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error_val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t_data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),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“W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W,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“, b=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,b ) 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409AFC-5BC1-4D5A-B72A-8AEB79BBE1F8}"/>
                </a:ext>
              </a:extLst>
            </p:cNvPr>
            <p:cNvSpPr/>
            <p:nvPr/>
          </p:nvSpPr>
          <p:spPr>
            <a:xfrm>
              <a:off x="737920" y="4960384"/>
              <a:ext cx="6332115" cy="132746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3763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BF546E-7A6C-4528-B9D5-22DB76A82D43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multi – variable logistic regression (classification) – example 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BB8C06-46CC-4889-9CEE-93F71978A339}"/>
              </a:ext>
            </a:extLst>
          </p:cNvPr>
          <p:cNvSpPr txBox="1"/>
          <p:nvPr/>
        </p:nvSpPr>
        <p:spPr>
          <a:xfrm>
            <a:off x="563217" y="569493"/>
            <a:ext cx="416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[6] </a:t>
            </a:r>
            <a:r>
              <a:rPr lang="ko-KR" altLang="en-US" dirty="0"/>
              <a:t>학습 결과 </a:t>
            </a:r>
            <a:r>
              <a:rPr lang="en-US" altLang="ko-KR" dirty="0"/>
              <a:t>(</a:t>
            </a:r>
            <a:r>
              <a:rPr lang="ko-KR" altLang="en-US" dirty="0"/>
              <a:t>오차 함수 값 감소 확인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C81191-6F9D-4ED9-8D30-056B7EDE9FC2}"/>
              </a:ext>
            </a:extLst>
          </p:cNvPr>
          <p:cNvSpPr/>
          <p:nvPr/>
        </p:nvSpPr>
        <p:spPr>
          <a:xfrm>
            <a:off x="4223417" y="964441"/>
            <a:ext cx="3767018" cy="254276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</a:rPr>
              <a:t>s</a:t>
            </a:r>
            <a:r>
              <a:rPr lang="en-US" altLang="ko-KR" sz="900" dirty="0">
                <a:solidFill>
                  <a:schemeClr val="tx1"/>
                </a:solidFill>
              </a:rPr>
              <a:t>tep = 0 error value = 27.66493464754572 W = [[0.55940731] [0.51142089]], b = [0.79011283]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step = 400 error value = 2.3283413005329114 W = [[0.41352506]  [-0.09117871]] , b = [-2.51884116]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step = 800 error value = 1.612412930290204 W = [[0.53139281]    [-0.02857654]], b = [-4.19776047]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step = 1200 error value = 1.2912531567080934 W = [[0.61957496] [0.00756889]], b = [-5.32709382]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step = 1600 error value = 1.1053115599716365 W = [[0.69056282] [0.0331307]], b = [-6.18738479]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step = 2000 error value = 0.9816631487006757 W = [[0.75029335] [0.05339485]], b = [-6.88915481]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step = 2400 error value = 0.8920039908822527 W = [[0.80202179] [0.07069829]] , b = [-7.48678277]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step = 2800 error value = 0.82305385071534 W = [[0.8477278] [0.0861879]], b = [-8.01086251]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step = 3200 error value = 0.767743435002518 W = [[0.88870922] [0.10058654]], b = [-8.48023558]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41DE60-0ED7-4A22-9209-ABB76A2EF7F6}"/>
                  </a:ext>
                </a:extLst>
              </p:cNvPr>
              <p:cNvSpPr txBox="1"/>
              <p:nvPr/>
            </p:nvSpPr>
            <p:spPr>
              <a:xfrm>
                <a:off x="4349258" y="3465089"/>
                <a:ext cx="3347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b="1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ko-K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endParaRPr lang="ko-KR" altLang="en-US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41DE60-0ED7-4A22-9209-ABB76A2EF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258" y="3465089"/>
                <a:ext cx="3347391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id="{DE16F9A9-D9CA-4640-842C-6E70452B329A}"/>
              </a:ext>
            </a:extLst>
          </p:cNvPr>
          <p:cNvSpPr/>
          <p:nvPr/>
        </p:nvSpPr>
        <p:spPr>
          <a:xfrm>
            <a:off x="4161632" y="3803642"/>
            <a:ext cx="3876199" cy="254276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</a:rPr>
              <a:t>s</a:t>
            </a:r>
            <a:r>
              <a:rPr lang="en-US" altLang="ko-KR" sz="900" dirty="0">
                <a:solidFill>
                  <a:schemeClr val="tx1"/>
                </a:solidFill>
              </a:rPr>
              <a:t>tep = 76800 error value = 0.07605165836605418 W = [[2.25903629] [1.04689388]], b = [-26.5269181]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step = 77200 error value = 0.07567913945829312 W = [[2.26194816]  [1.0489385 ]] , b = [-26.56536897]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step = 77600 error value = 0.07531023094468238 W = [[2.26484608]    [1.05097284]], b = [-26.603633]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step = 78000 error value = 0.07494488081679372 W = [[2.2677302 ] [1.05299702]], b = [-26.64171198]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step = 78400 error value = 0.07458303805700643 W = [[2.27060065] [1.05501113]], b = [-26.67960768]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step = 78800 error value = 0.07422465261511503 W = [[2.27345755] [1.05701528]], b = [-26.71732185]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step = 79200 error value = 0.07386967538554952 W = [[2.27630103] [1.05900955]] , b = [-26.7548562]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step = 79600 error value = 0.07351805818525665 W = [[2.27913122] [1.06099405]], b = [-26.79221243]</a:t>
            </a:r>
          </a:p>
          <a:p>
            <a:r>
              <a:rPr lang="en-US" altLang="ko-KR" sz="900" dirty="0">
                <a:solidFill>
                  <a:schemeClr val="tx1"/>
                </a:solidFill>
              </a:rPr>
              <a:t>step = 80000 error value = 0.07316975373220189 W = [[2.28194823] [1.06296887]], b = [-26.82939221]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43B7D9-12B6-48F6-A79E-3F285BAEEC0D}"/>
              </a:ext>
            </a:extLst>
          </p:cNvPr>
          <p:cNvSpPr/>
          <p:nvPr/>
        </p:nvSpPr>
        <p:spPr>
          <a:xfrm>
            <a:off x="4030419" y="4944891"/>
            <a:ext cx="4114800" cy="147395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51127DE3-9E22-4D91-97A1-442E2E39300D}"/>
              </a:ext>
            </a:extLst>
          </p:cNvPr>
          <p:cNvSpPr/>
          <p:nvPr/>
        </p:nvSpPr>
        <p:spPr>
          <a:xfrm rot="5400000">
            <a:off x="8284174" y="5511140"/>
            <a:ext cx="164716" cy="394973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ADE93-F62E-4D0D-B5F5-45883324BFBA}"/>
              </a:ext>
            </a:extLst>
          </p:cNvPr>
          <p:cNvSpPr txBox="1"/>
          <p:nvPr/>
        </p:nvSpPr>
        <p:spPr>
          <a:xfrm>
            <a:off x="8762535" y="5389011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손실함수 값</a:t>
            </a:r>
            <a:r>
              <a:rPr lang="en-US" altLang="ko-KR" sz="1400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ko-KR" sz="1400" dirty="0">
                <a:solidFill>
                  <a:srgbClr val="FF0000"/>
                </a:solidFill>
              </a:rPr>
              <a:t>W, b </a:t>
            </a:r>
            <a:r>
              <a:rPr lang="ko-KR" altLang="en-US" sz="1400" dirty="0">
                <a:solidFill>
                  <a:srgbClr val="FF0000"/>
                </a:solidFill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82325178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1B4A3-16BA-4739-9868-BEE94A8C43DA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multi – variable logistic regression (classification) – example 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9B44A8-DBB3-4BAC-A727-1AF7DD737697}"/>
              </a:ext>
            </a:extLst>
          </p:cNvPr>
          <p:cNvSpPr txBox="1"/>
          <p:nvPr/>
        </p:nvSpPr>
        <p:spPr>
          <a:xfrm>
            <a:off x="563217" y="56949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[7] </a:t>
            </a:r>
            <a:r>
              <a:rPr lang="ko-KR" altLang="en-US" dirty="0"/>
              <a:t>미래 값 예측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3AF057D-8997-4029-9E57-DD0E91C0EEBE}"/>
              </a:ext>
            </a:extLst>
          </p:cNvPr>
          <p:cNvGrpSpPr/>
          <p:nvPr/>
        </p:nvGrpSpPr>
        <p:grpSpPr>
          <a:xfrm>
            <a:off x="2829423" y="1107213"/>
            <a:ext cx="6548220" cy="715581"/>
            <a:chOff x="736901" y="1630591"/>
            <a:chExt cx="6548220" cy="71558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3B94C87-0755-4635-92B8-BCDC0ED8B5EC}"/>
                </a:ext>
              </a:extLst>
            </p:cNvPr>
            <p:cNvGrpSpPr/>
            <p:nvPr/>
          </p:nvGrpSpPr>
          <p:grpSpPr>
            <a:xfrm>
              <a:off x="736901" y="1630591"/>
              <a:ext cx="6542204" cy="715581"/>
              <a:chOff x="5029200" y="3523067"/>
              <a:chExt cx="5247861" cy="84100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9F2F1C5-2C0E-4DEC-9A45-A791758BB4E0}"/>
                  </a:ext>
                </a:extLst>
              </p:cNvPr>
              <p:cNvSpPr/>
              <p:nvPr/>
            </p:nvSpPr>
            <p:spPr>
              <a:xfrm>
                <a:off x="5029200" y="3523067"/>
                <a:ext cx="5247861" cy="542584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dirty="0" err="1">
                    <a:solidFill>
                      <a:schemeClr val="tx1"/>
                    </a:solidFill>
                  </a:rPr>
                  <a:t>test_data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=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050" dirty="0" err="1">
                    <a:solidFill>
                      <a:schemeClr val="tx1"/>
                    </a:solidFill>
                  </a:rPr>
                  <a:t>np.array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([3, 17]) # (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예습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복습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) = (3, 17) =&gt; Fail (0)</a:t>
                </a:r>
              </a:p>
              <a:p>
                <a:r>
                  <a:rPr lang="en-US" altLang="ko-KR" sz="1050" dirty="0">
                    <a:solidFill>
                      <a:schemeClr val="tx1"/>
                    </a:solidFill>
                  </a:rPr>
                  <a:t>predict(</a:t>
                </a:r>
                <a:r>
                  <a:rPr lang="en-US" altLang="ko-KR" sz="1050" dirty="0" err="1">
                    <a:solidFill>
                      <a:schemeClr val="tx1"/>
                    </a:solidFill>
                  </a:rPr>
                  <a:t>test_data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E34D80-5289-4EEA-83AC-98B31A354FA6}"/>
                  </a:ext>
                </a:extLst>
              </p:cNvPr>
              <p:cNvSpPr txBox="1"/>
              <p:nvPr/>
            </p:nvSpPr>
            <p:spPr>
              <a:xfrm>
                <a:off x="5029200" y="4065651"/>
                <a:ext cx="5247861" cy="298421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(array([0.12867978]), 0)</a:t>
                </a:r>
                <a:endParaRPr lang="ko-KR" altLang="en-US" sz="1050" dirty="0"/>
              </a:p>
            </p:txBody>
          </p:sp>
        </p:grp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1DFFD3CD-CF5E-4DBD-8EF0-FF1157047C21}"/>
                </a:ext>
              </a:extLst>
            </p:cNvPr>
            <p:cNvCxnSpPr/>
            <p:nvPr/>
          </p:nvCxnSpPr>
          <p:spPr>
            <a:xfrm>
              <a:off x="742917" y="2092256"/>
              <a:ext cx="6542204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FA4926F-8D4B-44BF-8EF1-4D3FA79F601F}"/>
              </a:ext>
            </a:extLst>
          </p:cNvPr>
          <p:cNvGrpSpPr/>
          <p:nvPr/>
        </p:nvGrpSpPr>
        <p:grpSpPr>
          <a:xfrm>
            <a:off x="2829423" y="1822791"/>
            <a:ext cx="6548220" cy="843844"/>
            <a:chOff x="736901" y="1630589"/>
            <a:chExt cx="6548220" cy="66037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814B835-1FA4-4848-BD8F-B83B9F2984D7}"/>
                </a:ext>
              </a:extLst>
            </p:cNvPr>
            <p:cNvGrpSpPr/>
            <p:nvPr/>
          </p:nvGrpSpPr>
          <p:grpSpPr>
            <a:xfrm>
              <a:off x="736901" y="1630589"/>
              <a:ext cx="6542204" cy="660374"/>
              <a:chOff x="5029200" y="3523067"/>
              <a:chExt cx="5247861" cy="776122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CBB0429-DCFC-439D-B8A0-21F8DC3D3217}"/>
                  </a:ext>
                </a:extLst>
              </p:cNvPr>
              <p:cNvSpPr/>
              <p:nvPr/>
            </p:nvSpPr>
            <p:spPr>
              <a:xfrm>
                <a:off x="5029200" y="3523067"/>
                <a:ext cx="5247861" cy="542584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dirty="0" err="1">
                    <a:solidFill>
                      <a:schemeClr val="tx1"/>
                    </a:solidFill>
                  </a:rPr>
                  <a:t>test_data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=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050" dirty="0" err="1">
                    <a:solidFill>
                      <a:schemeClr val="tx1"/>
                    </a:solidFill>
                  </a:rPr>
                  <a:t>np.array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([5, 8]) # (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예습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복습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) = (5, 8) =&gt; Fail (0)</a:t>
                </a:r>
              </a:p>
              <a:p>
                <a:endParaRPr lang="en-US" altLang="ko-KR" sz="1050" dirty="0">
                  <a:solidFill>
                    <a:schemeClr val="tx1"/>
                  </a:solidFill>
                </a:endParaRPr>
              </a:p>
              <a:p>
                <a:r>
                  <a:rPr lang="en-US" altLang="ko-KR" sz="1050" dirty="0">
                    <a:solidFill>
                      <a:schemeClr val="tx1"/>
                    </a:solidFill>
                  </a:rPr>
                  <a:t>predict(</a:t>
                </a:r>
                <a:r>
                  <a:rPr lang="en-US" altLang="ko-KR" sz="1050" dirty="0" err="1">
                    <a:solidFill>
                      <a:schemeClr val="tx1"/>
                    </a:solidFill>
                  </a:rPr>
                  <a:t>test_data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7C65AB9-7FDE-47EC-8C38-9E0453AAA95E}"/>
                  </a:ext>
                </a:extLst>
              </p:cNvPr>
              <p:cNvSpPr txBox="1"/>
              <p:nvPr/>
            </p:nvSpPr>
            <p:spPr>
              <a:xfrm>
                <a:off x="5029200" y="4065651"/>
                <a:ext cx="5247861" cy="233538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(array([0.00099032]), 0)</a:t>
                </a:r>
                <a:endParaRPr lang="ko-KR" altLang="en-US" sz="1050" dirty="0"/>
              </a:p>
            </p:txBody>
          </p:sp>
        </p:grp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9320F9E1-A01F-4FBF-9442-410362DE320B}"/>
                </a:ext>
              </a:extLst>
            </p:cNvPr>
            <p:cNvCxnSpPr/>
            <p:nvPr/>
          </p:nvCxnSpPr>
          <p:spPr>
            <a:xfrm>
              <a:off x="742917" y="2092256"/>
              <a:ext cx="6542204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D0504F4-F405-4C04-AC7A-C859E4D34C37}"/>
              </a:ext>
            </a:extLst>
          </p:cNvPr>
          <p:cNvGrpSpPr/>
          <p:nvPr/>
        </p:nvGrpSpPr>
        <p:grpSpPr>
          <a:xfrm>
            <a:off x="2829423" y="2737180"/>
            <a:ext cx="6548220" cy="843844"/>
            <a:chOff x="736901" y="1630589"/>
            <a:chExt cx="6548220" cy="66037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22898DF-060A-4545-AA0E-48692F278FD9}"/>
                </a:ext>
              </a:extLst>
            </p:cNvPr>
            <p:cNvGrpSpPr/>
            <p:nvPr/>
          </p:nvGrpSpPr>
          <p:grpSpPr>
            <a:xfrm>
              <a:off x="736901" y="1630589"/>
              <a:ext cx="6542204" cy="660374"/>
              <a:chOff x="5029200" y="3523067"/>
              <a:chExt cx="5247861" cy="776122"/>
            </a:xfrm>
          </p:grpSpPr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B02B9E7-2BBD-4DB0-8771-1989EAD2C074}"/>
                  </a:ext>
                </a:extLst>
              </p:cNvPr>
              <p:cNvSpPr/>
              <p:nvPr/>
            </p:nvSpPr>
            <p:spPr>
              <a:xfrm>
                <a:off x="5029200" y="3523067"/>
                <a:ext cx="5247861" cy="542584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dirty="0" err="1">
                    <a:solidFill>
                      <a:schemeClr val="tx1"/>
                    </a:solidFill>
                  </a:rPr>
                  <a:t>test_data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=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050" dirty="0" err="1">
                    <a:solidFill>
                      <a:schemeClr val="tx1"/>
                    </a:solidFill>
                  </a:rPr>
                  <a:t>np.array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([7, 21]) # (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예습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복습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) = (7, 21) =&gt; Fail (1)</a:t>
                </a:r>
              </a:p>
              <a:p>
                <a:endParaRPr lang="en-US" altLang="ko-KR" sz="1050" dirty="0">
                  <a:solidFill>
                    <a:schemeClr val="tx1"/>
                  </a:solidFill>
                </a:endParaRPr>
              </a:p>
              <a:p>
                <a:r>
                  <a:rPr lang="en-US" altLang="ko-KR" sz="1050" dirty="0">
                    <a:solidFill>
                      <a:schemeClr val="tx1"/>
                    </a:solidFill>
                  </a:rPr>
                  <a:t>predict(</a:t>
                </a:r>
                <a:r>
                  <a:rPr lang="en-US" altLang="ko-KR" sz="1050" dirty="0" err="1">
                    <a:solidFill>
                      <a:schemeClr val="tx1"/>
                    </a:solidFill>
                  </a:rPr>
                  <a:t>test_data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19E02D-59F9-423B-9703-C186CBA7831F}"/>
                  </a:ext>
                </a:extLst>
              </p:cNvPr>
              <p:cNvSpPr txBox="1"/>
              <p:nvPr/>
            </p:nvSpPr>
            <p:spPr>
              <a:xfrm>
                <a:off x="5029200" y="4065651"/>
                <a:ext cx="5247861" cy="233538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(array([0.99998955]), 1)</a:t>
                </a:r>
                <a:endParaRPr lang="ko-KR" altLang="en-US" sz="1050" dirty="0"/>
              </a:p>
            </p:txBody>
          </p:sp>
        </p:grp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29562EAE-FBAA-46C0-9576-C75F7E34AD99}"/>
                </a:ext>
              </a:extLst>
            </p:cNvPr>
            <p:cNvCxnSpPr/>
            <p:nvPr/>
          </p:nvCxnSpPr>
          <p:spPr>
            <a:xfrm>
              <a:off x="742917" y="2092256"/>
              <a:ext cx="6542204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3F1EA80-ABD3-407D-8C7A-33249C9CC233}"/>
              </a:ext>
            </a:extLst>
          </p:cNvPr>
          <p:cNvGrpSpPr/>
          <p:nvPr/>
        </p:nvGrpSpPr>
        <p:grpSpPr>
          <a:xfrm>
            <a:off x="2829423" y="3632374"/>
            <a:ext cx="6548220" cy="843844"/>
            <a:chOff x="736901" y="1630589"/>
            <a:chExt cx="6548220" cy="66037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66D0020-6BA4-4A58-86DD-3A8D87F5FD0F}"/>
                </a:ext>
              </a:extLst>
            </p:cNvPr>
            <p:cNvGrpSpPr/>
            <p:nvPr/>
          </p:nvGrpSpPr>
          <p:grpSpPr>
            <a:xfrm>
              <a:off x="736901" y="1630589"/>
              <a:ext cx="6542204" cy="660374"/>
              <a:chOff x="5029200" y="3523067"/>
              <a:chExt cx="5247861" cy="776122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5AEABBE-8270-48A0-BB8F-EB688BC261D9}"/>
                  </a:ext>
                </a:extLst>
              </p:cNvPr>
              <p:cNvSpPr/>
              <p:nvPr/>
            </p:nvSpPr>
            <p:spPr>
              <a:xfrm>
                <a:off x="5029200" y="3523067"/>
                <a:ext cx="5247861" cy="542584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050" dirty="0" err="1">
                    <a:solidFill>
                      <a:schemeClr val="tx1"/>
                    </a:solidFill>
                  </a:rPr>
                  <a:t>test_data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=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050" dirty="0" err="1">
                    <a:solidFill>
                      <a:schemeClr val="tx1"/>
                    </a:solidFill>
                  </a:rPr>
                  <a:t>np.array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([12, 0]) # (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예습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복습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) = (12, 0) =&gt; Fail (1)</a:t>
                </a:r>
              </a:p>
              <a:p>
                <a:endParaRPr lang="en-US" altLang="ko-KR" sz="1050" dirty="0">
                  <a:solidFill>
                    <a:schemeClr val="tx1"/>
                  </a:solidFill>
                </a:endParaRPr>
              </a:p>
              <a:p>
                <a:r>
                  <a:rPr lang="en-US" altLang="ko-KR" sz="1050" dirty="0">
                    <a:solidFill>
                      <a:schemeClr val="tx1"/>
                    </a:solidFill>
                  </a:rPr>
                  <a:t>predict(</a:t>
                </a:r>
                <a:r>
                  <a:rPr lang="en-US" altLang="ko-KR" sz="1050" dirty="0" err="1">
                    <a:solidFill>
                      <a:schemeClr val="tx1"/>
                    </a:solidFill>
                  </a:rPr>
                  <a:t>test_data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70459C2-C717-4032-A5D0-353EB595B5A2}"/>
                  </a:ext>
                </a:extLst>
              </p:cNvPr>
              <p:cNvSpPr txBox="1"/>
              <p:nvPr/>
            </p:nvSpPr>
            <p:spPr>
              <a:xfrm>
                <a:off x="5029200" y="4065651"/>
                <a:ext cx="5247861" cy="233538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/>
                  <a:t>(array([0.63499634]), 1)</a:t>
                </a:r>
                <a:endParaRPr lang="ko-KR" altLang="en-US" sz="1050" dirty="0"/>
              </a:p>
            </p:txBody>
          </p:sp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99BDAD2-64B8-4A16-840C-1A0F68879DB5}"/>
                </a:ext>
              </a:extLst>
            </p:cNvPr>
            <p:cNvCxnSpPr/>
            <p:nvPr/>
          </p:nvCxnSpPr>
          <p:spPr>
            <a:xfrm>
              <a:off x="742917" y="2092256"/>
              <a:ext cx="6542204" cy="0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629A8EE7-236E-4375-ADE0-42C060318229}"/>
              </a:ext>
            </a:extLst>
          </p:cNvPr>
          <p:cNvSpPr/>
          <p:nvPr/>
        </p:nvSpPr>
        <p:spPr>
          <a:xfrm rot="5400000">
            <a:off x="5825001" y="4722051"/>
            <a:ext cx="538691" cy="35337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DFB8006-41ED-4FAB-99AC-2E0F53408AFA}"/>
                  </a:ext>
                </a:extLst>
              </p:cNvPr>
              <p:cNvSpPr/>
              <p:nvPr/>
            </p:nvSpPr>
            <p:spPr>
              <a:xfrm>
                <a:off x="1632715" y="5275844"/>
                <a:ext cx="8969544" cy="105877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dirty="0">
                    <a:solidFill>
                      <a:srgbClr val="FF0000"/>
                    </a:solidFill>
                  </a:rPr>
                  <a:t>미래 값을 예측해보면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,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복습보다는 예습시간이 합격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(Pass)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에 미치는 영향이 크다는 것을 알 수 있음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즉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예습시간에 대한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= 2.28,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복습시간에 대한 가중치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=</a:t>
                </a:r>
                <a:br>
                  <a:rPr lang="en-US" altLang="ko-KR" dirty="0">
                    <a:solidFill>
                      <a:schemeClr val="tx1"/>
                    </a:solidFill>
                  </a:rPr>
                </a:br>
                <a:r>
                  <a:rPr lang="en-US" altLang="ko-KR" dirty="0">
                    <a:solidFill>
                      <a:schemeClr val="tx1"/>
                    </a:solidFill>
                  </a:rPr>
                  <a:t>1.06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에서 보듯이 예습시간이 복습시간에 비해 최종결과에 미치는 영향이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2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배 이상임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DFB8006-41ED-4FAB-99AC-2E0F53408A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2715" y="5275844"/>
                <a:ext cx="8969544" cy="1058779"/>
              </a:xfrm>
              <a:prstGeom prst="rect">
                <a:avLst/>
              </a:prstGeom>
              <a:blipFill>
                <a:blip r:embed="rId2"/>
                <a:stretch>
                  <a:fillRect l="-543" r="-204" b="-1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1941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8C064-C905-43A9-9A51-931C1A508B8D}"/>
              </a:ext>
            </a:extLst>
          </p:cNvPr>
          <p:cNvSpPr txBox="1"/>
          <p:nvPr/>
        </p:nvSpPr>
        <p:spPr>
          <a:xfrm>
            <a:off x="820614" y="709246"/>
            <a:ext cx="9489577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000" dirty="0">
              <a:solidFill>
                <a:srgbClr val="7030A0"/>
              </a:solidFill>
            </a:endParaRPr>
          </a:p>
          <a:p>
            <a:r>
              <a:rPr lang="en-US" altLang="ko-KR" sz="4000" dirty="0">
                <a:solidFill>
                  <a:srgbClr val="7030A0"/>
                </a:solidFill>
              </a:rPr>
              <a:t>Next Time</a:t>
            </a: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600" dirty="0">
                <a:solidFill>
                  <a:srgbClr val="7030A0"/>
                </a:solidFill>
              </a:rPr>
              <a:t> XOR </a:t>
            </a:r>
            <a:r>
              <a:rPr lang="ko-KR" altLang="en-US" sz="3600" dirty="0">
                <a:solidFill>
                  <a:srgbClr val="7030A0"/>
                </a:solidFill>
              </a:rPr>
              <a:t>문제</a:t>
            </a:r>
            <a:endParaRPr lang="en-US" altLang="ko-KR" sz="36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36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800" dirty="0">
              <a:solidFill>
                <a:srgbClr val="7030A0"/>
              </a:solidFill>
            </a:endParaRPr>
          </a:p>
          <a:p>
            <a:endParaRPr lang="en-US" altLang="ko-KR" sz="2800" dirty="0">
              <a:solidFill>
                <a:srgbClr val="7030A0"/>
              </a:solidFill>
            </a:endParaRPr>
          </a:p>
          <a:p>
            <a:pPr lvl="1"/>
            <a:endParaRPr lang="en-US" altLang="ko-KR" sz="2800" dirty="0">
              <a:solidFill>
                <a:srgbClr val="7030A0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12CEF5A-4D4E-4E8A-BE58-2C48799AB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897172"/>
              </p:ext>
            </p:extLst>
          </p:nvPr>
        </p:nvGraphicFramePr>
        <p:xfrm>
          <a:off x="1558092" y="4422238"/>
          <a:ext cx="153001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004">
                  <a:extLst>
                    <a:ext uri="{9D8B030D-6E8A-4147-A177-3AD203B41FA5}">
                      <a16:colId xmlns:a16="http://schemas.microsoft.com/office/drawing/2014/main" val="1271290787"/>
                    </a:ext>
                  </a:extLst>
                </a:gridCol>
                <a:gridCol w="510004">
                  <a:extLst>
                    <a:ext uri="{9D8B030D-6E8A-4147-A177-3AD203B41FA5}">
                      <a16:colId xmlns:a16="http://schemas.microsoft.com/office/drawing/2014/main" val="3897522852"/>
                    </a:ext>
                  </a:extLst>
                </a:gridCol>
                <a:gridCol w="510004">
                  <a:extLst>
                    <a:ext uri="{9D8B030D-6E8A-4147-A177-3AD203B41FA5}">
                      <a16:colId xmlns:a16="http://schemas.microsoft.com/office/drawing/2014/main" val="747967553"/>
                    </a:ext>
                  </a:extLst>
                </a:gridCol>
              </a:tblGrid>
              <a:tr h="349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418025"/>
                  </a:ext>
                </a:extLst>
              </a:tr>
              <a:tr h="349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879705"/>
                  </a:ext>
                </a:extLst>
              </a:tr>
              <a:tr h="349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094911"/>
                  </a:ext>
                </a:extLst>
              </a:tr>
              <a:tr h="349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574131"/>
                  </a:ext>
                </a:extLst>
              </a:tr>
              <a:tr h="349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1771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08E1AEA-EA0B-4AC4-B705-B0EB7DF3D359}"/>
              </a:ext>
            </a:extLst>
          </p:cNvPr>
          <p:cNvSpPr txBox="1"/>
          <p:nvPr/>
        </p:nvSpPr>
        <p:spPr>
          <a:xfrm>
            <a:off x="1995934" y="400652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AND</a:t>
            </a:r>
            <a:endParaRPr lang="ko-KR" altLang="en-US" dirty="0"/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F3B384B6-0C9C-46B0-8771-E831A8FD2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324687"/>
              </p:ext>
            </p:extLst>
          </p:nvPr>
        </p:nvGraphicFramePr>
        <p:xfrm>
          <a:off x="3545312" y="4422238"/>
          <a:ext cx="153001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004">
                  <a:extLst>
                    <a:ext uri="{9D8B030D-6E8A-4147-A177-3AD203B41FA5}">
                      <a16:colId xmlns:a16="http://schemas.microsoft.com/office/drawing/2014/main" val="1271290787"/>
                    </a:ext>
                  </a:extLst>
                </a:gridCol>
                <a:gridCol w="510004">
                  <a:extLst>
                    <a:ext uri="{9D8B030D-6E8A-4147-A177-3AD203B41FA5}">
                      <a16:colId xmlns:a16="http://schemas.microsoft.com/office/drawing/2014/main" val="3897522852"/>
                    </a:ext>
                  </a:extLst>
                </a:gridCol>
                <a:gridCol w="510004">
                  <a:extLst>
                    <a:ext uri="{9D8B030D-6E8A-4147-A177-3AD203B41FA5}">
                      <a16:colId xmlns:a16="http://schemas.microsoft.com/office/drawing/2014/main" val="747967553"/>
                    </a:ext>
                  </a:extLst>
                </a:gridCol>
              </a:tblGrid>
              <a:tr h="349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418025"/>
                  </a:ext>
                </a:extLst>
              </a:tr>
              <a:tr h="349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879705"/>
                  </a:ext>
                </a:extLst>
              </a:tr>
              <a:tr h="349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094911"/>
                  </a:ext>
                </a:extLst>
              </a:tr>
              <a:tr h="349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574131"/>
                  </a:ext>
                </a:extLst>
              </a:tr>
              <a:tr h="349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177181"/>
                  </a:ext>
                </a:extLst>
              </a:tr>
            </a:tbl>
          </a:graphicData>
        </a:graphic>
      </p:graphicFrame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A009068C-9D1A-4668-A6F3-9A3B2687B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08419"/>
              </p:ext>
            </p:extLst>
          </p:nvPr>
        </p:nvGraphicFramePr>
        <p:xfrm>
          <a:off x="5397739" y="4422238"/>
          <a:ext cx="153001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004">
                  <a:extLst>
                    <a:ext uri="{9D8B030D-6E8A-4147-A177-3AD203B41FA5}">
                      <a16:colId xmlns:a16="http://schemas.microsoft.com/office/drawing/2014/main" val="1271290787"/>
                    </a:ext>
                  </a:extLst>
                </a:gridCol>
                <a:gridCol w="510004">
                  <a:extLst>
                    <a:ext uri="{9D8B030D-6E8A-4147-A177-3AD203B41FA5}">
                      <a16:colId xmlns:a16="http://schemas.microsoft.com/office/drawing/2014/main" val="3897522852"/>
                    </a:ext>
                  </a:extLst>
                </a:gridCol>
                <a:gridCol w="510004">
                  <a:extLst>
                    <a:ext uri="{9D8B030D-6E8A-4147-A177-3AD203B41FA5}">
                      <a16:colId xmlns:a16="http://schemas.microsoft.com/office/drawing/2014/main" val="747967553"/>
                    </a:ext>
                  </a:extLst>
                </a:gridCol>
              </a:tblGrid>
              <a:tr h="349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418025"/>
                  </a:ext>
                </a:extLst>
              </a:tr>
              <a:tr h="349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879705"/>
                  </a:ext>
                </a:extLst>
              </a:tr>
              <a:tr h="349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094911"/>
                  </a:ext>
                </a:extLst>
              </a:tr>
              <a:tr h="349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574131"/>
                  </a:ext>
                </a:extLst>
              </a:tr>
              <a:tr h="349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177181"/>
                  </a:ext>
                </a:extLst>
              </a:tr>
            </a:tbl>
          </a:graphicData>
        </a:graphic>
      </p:graphicFrame>
      <p:graphicFrame>
        <p:nvGraphicFramePr>
          <p:cNvPr id="10" name="표 4">
            <a:extLst>
              <a:ext uri="{FF2B5EF4-FFF2-40B4-BE49-F238E27FC236}">
                <a16:creationId xmlns:a16="http://schemas.microsoft.com/office/drawing/2014/main" id="{BAFD2C79-D4B1-4073-AA97-D6414C4CE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332174"/>
              </p:ext>
            </p:extLst>
          </p:nvPr>
        </p:nvGraphicFramePr>
        <p:xfrm>
          <a:off x="7451129" y="4422238"/>
          <a:ext cx="153001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0004">
                  <a:extLst>
                    <a:ext uri="{9D8B030D-6E8A-4147-A177-3AD203B41FA5}">
                      <a16:colId xmlns:a16="http://schemas.microsoft.com/office/drawing/2014/main" val="1271290787"/>
                    </a:ext>
                  </a:extLst>
                </a:gridCol>
                <a:gridCol w="510004">
                  <a:extLst>
                    <a:ext uri="{9D8B030D-6E8A-4147-A177-3AD203B41FA5}">
                      <a16:colId xmlns:a16="http://schemas.microsoft.com/office/drawing/2014/main" val="3897522852"/>
                    </a:ext>
                  </a:extLst>
                </a:gridCol>
                <a:gridCol w="510004">
                  <a:extLst>
                    <a:ext uri="{9D8B030D-6E8A-4147-A177-3AD203B41FA5}">
                      <a16:colId xmlns:a16="http://schemas.microsoft.com/office/drawing/2014/main" val="747967553"/>
                    </a:ext>
                  </a:extLst>
                </a:gridCol>
              </a:tblGrid>
              <a:tr h="349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418025"/>
                  </a:ext>
                </a:extLst>
              </a:tr>
              <a:tr h="349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879705"/>
                  </a:ext>
                </a:extLst>
              </a:tr>
              <a:tr h="349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094911"/>
                  </a:ext>
                </a:extLst>
              </a:tr>
              <a:tr h="349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574131"/>
                  </a:ext>
                </a:extLst>
              </a:tr>
              <a:tr h="349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17718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2F01A5A-DAA5-4ECA-A344-CBED5E850F1B}"/>
              </a:ext>
            </a:extLst>
          </p:cNvPr>
          <p:cNvSpPr txBox="1"/>
          <p:nvPr/>
        </p:nvSpPr>
        <p:spPr>
          <a:xfrm>
            <a:off x="4061358" y="4006522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1F5018-0753-4001-8EE0-D0E674B9B5E0}"/>
              </a:ext>
            </a:extLst>
          </p:cNvPr>
          <p:cNvSpPr txBox="1"/>
          <p:nvPr/>
        </p:nvSpPr>
        <p:spPr>
          <a:xfrm>
            <a:off x="5732745" y="400652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NAND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85E317-1559-42D0-B69C-297ACB02FCEE}"/>
              </a:ext>
            </a:extLst>
          </p:cNvPr>
          <p:cNvSpPr txBox="1"/>
          <p:nvPr/>
        </p:nvSpPr>
        <p:spPr>
          <a:xfrm>
            <a:off x="7882389" y="4000250"/>
            <a:ext cx="64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780797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4F376-6971-48EC-9D63-66185FB00E06}"/>
              </a:ext>
            </a:extLst>
          </p:cNvPr>
          <p:cNvSpPr txBox="1"/>
          <p:nvPr/>
        </p:nvSpPr>
        <p:spPr>
          <a:xfrm>
            <a:off x="2972691" y="1581792"/>
            <a:ext cx="631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/>
                </a:solidFill>
              </a:rPr>
              <a:t>파이썬</a:t>
            </a:r>
            <a:r>
              <a:rPr lang="en-US" altLang="ko-KR" sz="3200" dirty="0">
                <a:solidFill>
                  <a:schemeClr val="accent1"/>
                </a:solidFill>
              </a:rPr>
              <a:t>(Python)</a:t>
            </a:r>
            <a:r>
              <a:rPr lang="ko-KR" altLang="en-US" sz="3200" dirty="0">
                <a:solidFill>
                  <a:schemeClr val="accent1"/>
                </a:solidFill>
              </a:rPr>
              <a:t>으로 구현하는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8784-7E0A-4E44-A9B8-EDF0618EFB50}"/>
              </a:ext>
            </a:extLst>
          </p:cNvPr>
          <p:cNvSpPr txBox="1"/>
          <p:nvPr/>
        </p:nvSpPr>
        <p:spPr>
          <a:xfrm>
            <a:off x="2706237" y="2754519"/>
            <a:ext cx="6820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solidFill>
                  <a:schemeClr val="accent1">
                    <a:lumMod val="75000"/>
                  </a:schemeClr>
                </a:solidFill>
              </a:rPr>
              <a:t>머신러닝</a:t>
            </a:r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XOR </a:t>
            </a:r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</a:rPr>
              <a:t>문제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/>
              <p:nvPr/>
            </p:nvSpPr>
            <p:spPr>
              <a:xfrm>
                <a:off x="3676113" y="4358134"/>
                <a:ext cx="48129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rgbClr val="0070C0"/>
                    </a:solidFill>
                  </a:rPr>
                  <a:t>–</a:t>
                </a:r>
                <a:r>
                  <a:rPr lang="ko-KR" alt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sz="2800" dirty="0">
                    <a:solidFill>
                      <a:srgbClr val="0070C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</m:oMath>
                </a14:m>
                <a:r>
                  <a:rPr lang="en-US" altLang="ko-KR" sz="2800" dirty="0">
                    <a:solidFill>
                      <a:srgbClr val="0070C0"/>
                    </a:solidFill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800" dirty="0">
                    <a:solidFill>
                      <a:srgbClr val="0070C0"/>
                    </a:solidFill>
                  </a:rPr>
                  <a:t> NAND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800" dirty="0">
                    <a:solidFill>
                      <a:srgbClr val="0070C0"/>
                    </a:solidFill>
                  </a:rPr>
                  <a:t> XOR –</a:t>
                </a:r>
                <a:endParaRPr lang="ko-KR" alt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113" y="4358134"/>
                <a:ext cx="4812977" cy="523220"/>
              </a:xfrm>
              <a:prstGeom prst="rect">
                <a:avLst/>
              </a:prstGeom>
              <a:blipFill>
                <a:blip r:embed="rId2"/>
                <a:stretch>
                  <a:fillRect l="-2532" t="-12791" r="-2025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647399D-10DF-4C7C-9411-B984EFADC23E}"/>
              </a:ext>
            </a:extLst>
          </p:cNvPr>
          <p:cNvSpPr txBox="1"/>
          <p:nvPr/>
        </p:nvSpPr>
        <p:spPr>
          <a:xfrm>
            <a:off x="4474515" y="5499434"/>
            <a:ext cx="3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아이엠알</a:t>
            </a:r>
            <a:r>
              <a:rPr lang="ko-KR" altLang="en-US" dirty="0"/>
              <a:t> </a:t>
            </a:r>
            <a:r>
              <a:rPr lang="en-US" altLang="ko-KR" dirty="0"/>
              <a:t>(www.imbiz.co.kr)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ABD77-C639-40B0-9DFB-0D1FEF50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233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12C16-C911-4E8E-8485-9E863590EF37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Install – Python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CC0B5-6012-4204-8D73-F1B7AE9C312A}"/>
              </a:ext>
            </a:extLst>
          </p:cNvPr>
          <p:cNvSpPr txBox="1"/>
          <p:nvPr/>
        </p:nvSpPr>
        <p:spPr>
          <a:xfrm>
            <a:off x="422031" y="849923"/>
            <a:ext cx="64565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터미널에서 </a:t>
            </a:r>
            <a:r>
              <a:rPr lang="en-US" altLang="ko-KR" dirty="0"/>
              <a:t>python – –version </a:t>
            </a:r>
            <a:r>
              <a:rPr lang="ko-KR" altLang="en-US" dirty="0"/>
              <a:t>명령으로 파이썬 버전 확인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터미널에서 </a:t>
            </a:r>
            <a:r>
              <a:rPr lang="en-US" altLang="ko-KR" dirty="0"/>
              <a:t>python </a:t>
            </a:r>
            <a:r>
              <a:rPr lang="ko-KR" altLang="en-US" dirty="0"/>
              <a:t>입력으로 인터프리터 실행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2A0377-39A4-4D20-A7F6-F3D083FB8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12" y="2528169"/>
            <a:ext cx="11159552" cy="362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8702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D6B78D-877E-4D9D-9060-9FB926F4CA47}"/>
                  </a:ext>
                </a:extLst>
              </p:cNvPr>
              <p:cNvSpPr txBox="1"/>
              <p:nvPr/>
            </p:nvSpPr>
            <p:spPr>
              <a:xfrm>
                <a:off x="120159" y="142074"/>
                <a:ext cx="92358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 err="1">
                    <a:solidFill>
                      <a:srgbClr val="7030A0"/>
                    </a:solidFill>
                  </a:rPr>
                  <a:t>논리게이트</a:t>
                </a:r>
                <a:r>
                  <a:rPr lang="en-US" altLang="ko-KR" sz="2400" dirty="0">
                    <a:solidFill>
                      <a:srgbClr val="7030A0"/>
                    </a:solidFill>
                  </a:rPr>
                  <a:t> – AND</a:t>
                </a:r>
                <a:r>
                  <a:rPr lang="en-US" altLang="ko-KR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ko-KR" sz="2400" dirty="0">
                    <a:solidFill>
                      <a:srgbClr val="7030A0"/>
                    </a:solidFill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ko-KR" sz="2400" dirty="0">
                    <a:solidFill>
                      <a:srgbClr val="7030A0"/>
                    </a:solidFill>
                  </a:rPr>
                  <a:t>NAND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ko-KR" sz="2400" dirty="0">
                    <a:solidFill>
                      <a:srgbClr val="7030A0"/>
                    </a:solidFill>
                  </a:rPr>
                  <a:t>XOR</a:t>
                </a:r>
                <a:endParaRPr lang="ko-KR" alt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D6B78D-877E-4D9D-9060-9FB926F4C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59" y="142074"/>
                <a:ext cx="9235876" cy="461665"/>
              </a:xfrm>
              <a:prstGeom prst="rect">
                <a:avLst/>
              </a:prstGeom>
              <a:blipFill>
                <a:blip r:embed="rId2"/>
                <a:stretch>
                  <a:fillRect l="-1056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표 4">
                <a:extLst>
                  <a:ext uri="{FF2B5EF4-FFF2-40B4-BE49-F238E27FC236}">
                    <a16:creationId xmlns:a16="http://schemas.microsoft.com/office/drawing/2014/main" id="{87A7407B-D552-4766-85BA-F1753A3E58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321552"/>
                  </p:ext>
                </p:extLst>
              </p:nvPr>
            </p:nvGraphicFramePr>
            <p:xfrm>
              <a:off x="2210724" y="1959519"/>
              <a:ext cx="1530012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t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표 4">
                <a:extLst>
                  <a:ext uri="{FF2B5EF4-FFF2-40B4-BE49-F238E27FC236}">
                    <a16:creationId xmlns:a16="http://schemas.microsoft.com/office/drawing/2014/main" id="{87A7407B-D552-4766-85BA-F1753A3E588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321552"/>
                  </p:ext>
                </p:extLst>
              </p:nvPr>
            </p:nvGraphicFramePr>
            <p:xfrm>
              <a:off x="2210724" y="1959519"/>
              <a:ext cx="1530012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" t="-2000" r="-2023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90" t="-2000" r="-1023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t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표 4">
                <a:extLst>
                  <a:ext uri="{FF2B5EF4-FFF2-40B4-BE49-F238E27FC236}">
                    <a16:creationId xmlns:a16="http://schemas.microsoft.com/office/drawing/2014/main" id="{CFF68F1A-917F-4B31-8239-E35036F8AD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6860887"/>
                  </p:ext>
                </p:extLst>
              </p:nvPr>
            </p:nvGraphicFramePr>
            <p:xfrm>
              <a:off x="4322699" y="1959519"/>
              <a:ext cx="1530012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t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표 4">
                <a:extLst>
                  <a:ext uri="{FF2B5EF4-FFF2-40B4-BE49-F238E27FC236}">
                    <a16:creationId xmlns:a16="http://schemas.microsoft.com/office/drawing/2014/main" id="{CFF68F1A-917F-4B31-8239-E35036F8AD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6860887"/>
                  </p:ext>
                </p:extLst>
              </p:nvPr>
            </p:nvGraphicFramePr>
            <p:xfrm>
              <a:off x="4322699" y="1959519"/>
              <a:ext cx="1530012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90" t="-2000" r="-2023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90" t="-2000" r="-1023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t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표 4">
                <a:extLst>
                  <a:ext uri="{FF2B5EF4-FFF2-40B4-BE49-F238E27FC236}">
                    <a16:creationId xmlns:a16="http://schemas.microsoft.com/office/drawing/2014/main" id="{34BF45B3-1243-47FB-A303-1D0210890A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8594560"/>
                  </p:ext>
                </p:extLst>
              </p:nvPr>
            </p:nvGraphicFramePr>
            <p:xfrm>
              <a:off x="6434674" y="1964342"/>
              <a:ext cx="1530012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t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표 4">
                <a:extLst>
                  <a:ext uri="{FF2B5EF4-FFF2-40B4-BE49-F238E27FC236}">
                    <a16:creationId xmlns:a16="http://schemas.microsoft.com/office/drawing/2014/main" id="{34BF45B3-1243-47FB-A303-1D0210890A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8594560"/>
                  </p:ext>
                </p:extLst>
              </p:nvPr>
            </p:nvGraphicFramePr>
            <p:xfrm>
              <a:off x="6434674" y="1964342"/>
              <a:ext cx="1530012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90" t="-4000" r="-2023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190" t="-4000" r="-1023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t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표 4">
                <a:extLst>
                  <a:ext uri="{FF2B5EF4-FFF2-40B4-BE49-F238E27FC236}">
                    <a16:creationId xmlns:a16="http://schemas.microsoft.com/office/drawing/2014/main" id="{D5267BCB-F7BD-4DA4-B9F6-8491ADD479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8052405"/>
                  </p:ext>
                </p:extLst>
              </p:nvPr>
            </p:nvGraphicFramePr>
            <p:xfrm>
              <a:off x="8546649" y="1959519"/>
              <a:ext cx="1530012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t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표 4">
                <a:extLst>
                  <a:ext uri="{FF2B5EF4-FFF2-40B4-BE49-F238E27FC236}">
                    <a16:creationId xmlns:a16="http://schemas.microsoft.com/office/drawing/2014/main" id="{D5267BCB-F7BD-4DA4-B9F6-8491ADD479E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8052405"/>
                  </p:ext>
                </p:extLst>
              </p:nvPr>
            </p:nvGraphicFramePr>
            <p:xfrm>
              <a:off x="8546649" y="1959519"/>
              <a:ext cx="1530012" cy="15240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381" t="-2000" r="-202381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3614" t="-2000" r="-104819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t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1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/>
                            <a:t>0</a:t>
                          </a:r>
                          <a:endParaRPr lang="ko-KR" alt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4DB497F-F859-42B8-8D38-2C4AED1E0455}"/>
                  </a:ext>
                </a:extLst>
              </p:cNvPr>
              <p:cNvSpPr/>
              <p:nvPr/>
            </p:nvSpPr>
            <p:spPr>
              <a:xfrm>
                <a:off x="2210725" y="4307305"/>
                <a:ext cx="7844586" cy="221982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ko-KR" dirty="0">
                    <a:solidFill>
                      <a:schemeClr val="tx1"/>
                    </a:solidFill>
                  </a:rPr>
                  <a:t>And, OR, NAND, XOR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논리테이블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(Logic Table)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은 입력데이터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정답데이터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t (0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또는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1)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인 </a:t>
                </a:r>
                <a:r>
                  <a:rPr lang="ko-KR" altLang="en-US" dirty="0" err="1">
                    <a:solidFill>
                      <a:schemeClr val="tx1"/>
                    </a:solidFill>
                  </a:rPr>
                  <a:t>머신러닝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Training Data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와 개념적으로 동일함</a:t>
                </a:r>
                <a:br>
                  <a:rPr lang="en-US" altLang="ko-KR" dirty="0">
                    <a:solidFill>
                      <a:schemeClr val="tx1"/>
                    </a:solidFill>
                  </a:rPr>
                </a:br>
                <a:br>
                  <a:rPr lang="en-US" altLang="ko-KR" dirty="0">
                    <a:solidFill>
                      <a:schemeClr val="tx1"/>
                    </a:solidFill>
                  </a:rPr>
                </a:br>
                <a:r>
                  <a:rPr lang="ko-KR" altLang="en-US" dirty="0">
                    <a:solidFill>
                      <a:schemeClr val="tx1"/>
                    </a:solidFill>
                  </a:rPr>
                  <a:t>⇒ 즉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dirty="0" err="1">
                    <a:solidFill>
                      <a:srgbClr val="FF0000"/>
                    </a:solidFill>
                  </a:rPr>
                  <a:t>논리게이트는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 손실함수로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cross-entropy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를 이용해서 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Logistic Regression (Classification)* </a:t>
                </a:r>
                <a:r>
                  <a:rPr lang="ko-KR" altLang="en-US" dirty="0">
                    <a:solidFill>
                      <a:srgbClr val="FF0000"/>
                    </a:solidFill>
                  </a:rPr>
                  <a:t>알고리즘으로 데이터를 분류 하고 결과를  예측할 수 있음</a:t>
                </a:r>
                <a:br>
                  <a:rPr lang="en-US" altLang="ko-KR" dirty="0">
                    <a:solidFill>
                      <a:srgbClr val="FF0000"/>
                    </a:solidFill>
                  </a:rPr>
                </a:br>
                <a:br>
                  <a:rPr lang="en-US" altLang="ko-KR" dirty="0">
                    <a:solidFill>
                      <a:schemeClr val="tx1"/>
                    </a:solidFill>
                  </a:rPr>
                </a:br>
                <a:r>
                  <a:rPr lang="en-US" altLang="ko-KR" sz="1200" dirty="0">
                    <a:solidFill>
                      <a:schemeClr val="tx1"/>
                    </a:solidFill>
                  </a:rPr>
                  <a:t>* Logistic Regression (Classification)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자세한 내용은 이전 강의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1200" dirty="0" err="1">
                    <a:solidFill>
                      <a:schemeClr val="tx1"/>
                    </a:solidFill>
                  </a:rPr>
                  <a:t>머신러닝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 강의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16]. [</a:t>
                </a:r>
                <a:r>
                  <a:rPr lang="ko-KR" altLang="en-US" sz="1200" dirty="0" err="1">
                    <a:solidFill>
                      <a:schemeClr val="tx1"/>
                    </a:solidFill>
                  </a:rPr>
                  <a:t>머신러닝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 강의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17]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참조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4DB497F-F859-42B8-8D38-2C4AED1E04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725" y="4307305"/>
                <a:ext cx="7844586" cy="2219827"/>
              </a:xfrm>
              <a:prstGeom prst="rect">
                <a:avLst/>
              </a:prstGeom>
              <a:blipFill>
                <a:blip r:embed="rId7"/>
                <a:stretch>
                  <a:fillRect l="-466" t="-820" r="-621" b="-13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77A440D-AAAD-4267-BA1E-107299E4EAC4}"/>
              </a:ext>
            </a:extLst>
          </p:cNvPr>
          <p:cNvSpPr/>
          <p:nvPr/>
        </p:nvSpPr>
        <p:spPr>
          <a:xfrm rot="5400000">
            <a:off x="5837355" y="3822360"/>
            <a:ext cx="538691" cy="35337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3E382E0-688F-48FE-A60E-E2F558C6AD79}"/>
              </a:ext>
            </a:extLst>
          </p:cNvPr>
          <p:cNvGrpSpPr/>
          <p:nvPr/>
        </p:nvGrpSpPr>
        <p:grpSpPr>
          <a:xfrm>
            <a:off x="2372584" y="936850"/>
            <a:ext cx="1368152" cy="594066"/>
            <a:chOff x="4644008" y="818710"/>
            <a:chExt cx="1368152" cy="594066"/>
          </a:xfrm>
        </p:grpSpPr>
        <p:sp>
          <p:nvSpPr>
            <p:cNvPr id="20" name="순서도: 지연 19">
              <a:extLst>
                <a:ext uri="{FF2B5EF4-FFF2-40B4-BE49-F238E27FC236}">
                  <a16:creationId xmlns:a16="http://schemas.microsoft.com/office/drawing/2014/main" id="{C54855E4-24ED-4097-80D0-5A459FD62A68}"/>
                </a:ext>
              </a:extLst>
            </p:cNvPr>
            <p:cNvSpPr/>
            <p:nvPr/>
          </p:nvSpPr>
          <p:spPr>
            <a:xfrm>
              <a:off x="4932040" y="818710"/>
              <a:ext cx="774086" cy="594066"/>
            </a:xfrm>
            <a:prstGeom prst="flowChartDelay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</a:rPr>
                <a:t>AND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81493A2A-AFCA-4A8E-A30E-6DB63DACC186}"/>
                </a:ext>
              </a:extLst>
            </p:cNvPr>
            <p:cNvCxnSpPr/>
            <p:nvPr/>
          </p:nvCxnSpPr>
          <p:spPr>
            <a:xfrm>
              <a:off x="4644008" y="908720"/>
              <a:ext cx="28803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25BC32B-96BD-45A8-9E7D-3F0C2D847417}"/>
                </a:ext>
              </a:extLst>
            </p:cNvPr>
            <p:cNvCxnSpPr/>
            <p:nvPr/>
          </p:nvCxnSpPr>
          <p:spPr>
            <a:xfrm>
              <a:off x="4644008" y="1340768"/>
              <a:ext cx="28803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FE6E55E-2D37-424F-A91F-6B2DEC3E341F}"/>
                </a:ext>
              </a:extLst>
            </p:cNvPr>
            <p:cNvCxnSpPr/>
            <p:nvPr/>
          </p:nvCxnSpPr>
          <p:spPr>
            <a:xfrm>
              <a:off x="5724128" y="1124744"/>
              <a:ext cx="28803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63E0E1A-2A45-412C-A15B-31313CDE92C2}"/>
              </a:ext>
            </a:extLst>
          </p:cNvPr>
          <p:cNvGrpSpPr/>
          <p:nvPr/>
        </p:nvGrpSpPr>
        <p:grpSpPr>
          <a:xfrm>
            <a:off x="4483681" y="936850"/>
            <a:ext cx="1224136" cy="594066"/>
            <a:chOff x="3000870" y="936850"/>
            <a:chExt cx="1224136" cy="594066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7BC9DE63-3C4A-4D03-9801-8D6279C0E792}"/>
                </a:ext>
              </a:extLst>
            </p:cNvPr>
            <p:cNvCxnSpPr/>
            <p:nvPr/>
          </p:nvCxnSpPr>
          <p:spPr>
            <a:xfrm>
              <a:off x="3000870" y="1026860"/>
              <a:ext cx="28803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6626C58-C124-4BCA-AF1B-8429E92E3349}"/>
                </a:ext>
              </a:extLst>
            </p:cNvPr>
            <p:cNvCxnSpPr/>
            <p:nvPr/>
          </p:nvCxnSpPr>
          <p:spPr>
            <a:xfrm>
              <a:off x="3000870" y="1458908"/>
              <a:ext cx="28803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93118EA-1FD1-4135-92C7-76220208F986}"/>
                </a:ext>
              </a:extLst>
            </p:cNvPr>
            <p:cNvCxnSpPr/>
            <p:nvPr/>
          </p:nvCxnSpPr>
          <p:spPr>
            <a:xfrm>
              <a:off x="3936974" y="1242884"/>
              <a:ext cx="28803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달 18">
              <a:extLst>
                <a:ext uri="{FF2B5EF4-FFF2-40B4-BE49-F238E27FC236}">
                  <a16:creationId xmlns:a16="http://schemas.microsoft.com/office/drawing/2014/main" id="{B7B31855-53AA-48CD-8D47-FFA71B1A7B40}"/>
                </a:ext>
              </a:extLst>
            </p:cNvPr>
            <p:cNvSpPr/>
            <p:nvPr/>
          </p:nvSpPr>
          <p:spPr>
            <a:xfrm rot="10800000">
              <a:off x="3216894" y="936850"/>
              <a:ext cx="864096" cy="594066"/>
            </a:xfrm>
            <a:prstGeom prst="moon">
              <a:avLst>
                <a:gd name="adj" fmla="val 819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wordArtVertRtl" wrap="square" rtlCol="0" anchor="ctr">
              <a:scene3d>
                <a:camera prst="orthographicFront">
                  <a:rot lat="20999999" lon="0" rev="300000"/>
                </a:camera>
                <a:lightRig rig="threePt" dir="t"/>
              </a:scene3d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FB1A1C-3184-43B3-A8F3-AD6EFDEB5486}"/>
                </a:ext>
              </a:extLst>
            </p:cNvPr>
            <p:cNvSpPr txBox="1"/>
            <p:nvPr/>
          </p:nvSpPr>
          <p:spPr>
            <a:xfrm>
              <a:off x="3397110" y="1049217"/>
              <a:ext cx="503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OR</a:t>
              </a:r>
              <a:endParaRPr lang="ko-KR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8A2BD1-EBA6-4194-BF0B-95B57F14A479}"/>
                  </a:ext>
                </a:extLst>
              </p:cNvPr>
              <p:cNvSpPr txBox="1"/>
              <p:nvPr/>
            </p:nvSpPr>
            <p:spPr>
              <a:xfrm>
                <a:off x="2218755" y="796572"/>
                <a:ext cx="637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D8A2BD1-EBA6-4194-BF0B-95B57F14A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755" y="796572"/>
                <a:ext cx="63721" cy="307777"/>
              </a:xfrm>
              <a:prstGeom prst="rect">
                <a:avLst/>
              </a:prstGeom>
              <a:blipFill>
                <a:blip r:embed="rId8"/>
                <a:stretch>
                  <a:fillRect l="-210000" r="-9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804015-4D6F-4A7D-B713-26F53BC8BC6A}"/>
                  </a:ext>
                </a:extLst>
              </p:cNvPr>
              <p:cNvSpPr txBox="1"/>
              <p:nvPr/>
            </p:nvSpPr>
            <p:spPr>
              <a:xfrm>
                <a:off x="2212131" y="1240516"/>
                <a:ext cx="637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804015-4D6F-4A7D-B713-26F53BC8B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131" y="1240516"/>
                <a:ext cx="63721" cy="307777"/>
              </a:xfrm>
              <a:prstGeom prst="rect">
                <a:avLst/>
              </a:prstGeom>
              <a:blipFill>
                <a:blip r:embed="rId9"/>
                <a:stretch>
                  <a:fillRect l="-220000" r="-10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970D09C-C9E7-43A2-90E4-4C2B91F38CBF}"/>
              </a:ext>
            </a:extLst>
          </p:cNvPr>
          <p:cNvSpPr txBox="1"/>
          <p:nvPr/>
        </p:nvSpPr>
        <p:spPr>
          <a:xfrm>
            <a:off x="3797350" y="1079994"/>
            <a:ext cx="63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en-US" altLang="ko-KR" sz="1400" dirty="0"/>
              <a:t>t</a:t>
            </a:r>
            <a:endParaRPr lang="ko-KR" altLang="en-US" sz="1400" dirty="0"/>
          </a:p>
        </p:txBody>
      </p:sp>
      <p:sp>
        <p:nvSpPr>
          <p:cNvPr id="30" name="순서도: 지연 29">
            <a:extLst>
              <a:ext uri="{FF2B5EF4-FFF2-40B4-BE49-F238E27FC236}">
                <a16:creationId xmlns:a16="http://schemas.microsoft.com/office/drawing/2014/main" id="{B795FC94-D300-4E90-81D8-605944CE7658}"/>
              </a:ext>
            </a:extLst>
          </p:cNvPr>
          <p:cNvSpPr/>
          <p:nvPr/>
        </p:nvSpPr>
        <p:spPr>
          <a:xfrm>
            <a:off x="6780108" y="942037"/>
            <a:ext cx="925660" cy="594066"/>
          </a:xfrm>
          <a:prstGeom prst="flowChartDelay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NAND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771070F-17D8-48BB-947D-9BDB8C2FBA34}"/>
              </a:ext>
            </a:extLst>
          </p:cNvPr>
          <p:cNvCxnSpPr/>
          <p:nvPr/>
        </p:nvCxnSpPr>
        <p:spPr>
          <a:xfrm>
            <a:off x="6478000" y="1032047"/>
            <a:ext cx="2880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C09002E-0C10-4CDE-9B3C-978492C378F6}"/>
              </a:ext>
            </a:extLst>
          </p:cNvPr>
          <p:cNvCxnSpPr/>
          <p:nvPr/>
        </p:nvCxnSpPr>
        <p:spPr>
          <a:xfrm>
            <a:off x="6478000" y="1464095"/>
            <a:ext cx="2880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0A38BEE-B880-46A9-A6CC-E16F58E33EBF}"/>
              </a:ext>
            </a:extLst>
          </p:cNvPr>
          <p:cNvCxnSpPr/>
          <p:nvPr/>
        </p:nvCxnSpPr>
        <p:spPr>
          <a:xfrm>
            <a:off x="7788220" y="1249643"/>
            <a:ext cx="28803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2E919336-00BD-4BCB-A1DB-A7E8BADD747D}"/>
              </a:ext>
            </a:extLst>
          </p:cNvPr>
          <p:cNvSpPr/>
          <p:nvPr/>
        </p:nvSpPr>
        <p:spPr>
          <a:xfrm>
            <a:off x="7716212" y="1176063"/>
            <a:ext cx="126000" cy="12601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77CBACD-3234-4707-A000-B3406C5DACA1}"/>
              </a:ext>
            </a:extLst>
          </p:cNvPr>
          <p:cNvGrpSpPr/>
          <p:nvPr/>
        </p:nvGrpSpPr>
        <p:grpSpPr>
          <a:xfrm>
            <a:off x="8331210" y="835587"/>
            <a:ext cx="1731243" cy="765085"/>
            <a:chOff x="6848399" y="822335"/>
            <a:chExt cx="1731243" cy="765085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9DA96BDA-AFB3-4A57-99C0-0B7DB3111D84}"/>
                </a:ext>
              </a:extLst>
            </p:cNvPr>
            <p:cNvCxnSpPr/>
            <p:nvPr/>
          </p:nvCxnSpPr>
          <p:spPr>
            <a:xfrm>
              <a:off x="8291610" y="1215451"/>
              <a:ext cx="28803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FC67CE6-3C0A-4A42-8E88-79CF3C14B470}"/>
                </a:ext>
              </a:extLst>
            </p:cNvPr>
            <p:cNvCxnSpPr/>
            <p:nvPr/>
          </p:nvCxnSpPr>
          <p:spPr>
            <a:xfrm>
              <a:off x="7152083" y="1008428"/>
              <a:ext cx="49145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189A38B1-6F59-4E2A-852B-32F6A18DA7EB}"/>
                </a:ext>
              </a:extLst>
            </p:cNvPr>
            <p:cNvCxnSpPr/>
            <p:nvPr/>
          </p:nvCxnSpPr>
          <p:spPr>
            <a:xfrm>
              <a:off x="7152083" y="1440476"/>
              <a:ext cx="49145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317B7472-2A6E-47FB-A3A5-512E66F0F692}"/>
                </a:ext>
              </a:extLst>
            </p:cNvPr>
            <p:cNvSpPr/>
            <p:nvPr/>
          </p:nvSpPr>
          <p:spPr>
            <a:xfrm>
              <a:off x="8219602" y="1141871"/>
              <a:ext cx="126000" cy="1260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달 38">
              <a:extLst>
                <a:ext uri="{FF2B5EF4-FFF2-40B4-BE49-F238E27FC236}">
                  <a16:creationId xmlns:a16="http://schemas.microsoft.com/office/drawing/2014/main" id="{67F4665F-313C-420A-81BE-21B9BFB7031C}"/>
                </a:ext>
              </a:extLst>
            </p:cNvPr>
            <p:cNvSpPr/>
            <p:nvPr/>
          </p:nvSpPr>
          <p:spPr>
            <a:xfrm rot="10800000">
              <a:off x="7553514" y="918418"/>
              <a:ext cx="666088" cy="594066"/>
            </a:xfrm>
            <a:prstGeom prst="moon">
              <a:avLst>
                <a:gd name="adj" fmla="val 819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원호 39">
              <a:extLst>
                <a:ext uri="{FF2B5EF4-FFF2-40B4-BE49-F238E27FC236}">
                  <a16:creationId xmlns:a16="http://schemas.microsoft.com/office/drawing/2014/main" id="{8DE69B4F-B419-4CC6-A90D-6315D9E8EFD7}"/>
                </a:ext>
              </a:extLst>
            </p:cNvPr>
            <p:cNvSpPr/>
            <p:nvPr/>
          </p:nvSpPr>
          <p:spPr>
            <a:xfrm>
              <a:off x="6848399" y="822335"/>
              <a:ext cx="742181" cy="765085"/>
            </a:xfrm>
            <a:prstGeom prst="arc">
              <a:avLst>
                <a:gd name="adj1" fmla="val 18683886"/>
                <a:gd name="adj2" fmla="val 327658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40ED2F-AE90-47B5-A142-C1CA7E6DDADE}"/>
                </a:ext>
              </a:extLst>
            </p:cNvPr>
            <p:cNvSpPr txBox="1"/>
            <p:nvPr/>
          </p:nvSpPr>
          <p:spPr>
            <a:xfrm>
              <a:off x="7584940" y="1031816"/>
              <a:ext cx="640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XOR</a:t>
              </a:r>
              <a:endParaRPr lang="ko-KR" altLang="en-US" dirty="0"/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8D77B7F-A5BF-4F75-AB1D-0D77980AF83F}"/>
              </a:ext>
            </a:extLst>
          </p:cNvPr>
          <p:cNvSpPr/>
          <p:nvPr/>
        </p:nvSpPr>
        <p:spPr>
          <a:xfrm>
            <a:off x="1814115" y="708991"/>
            <a:ext cx="8620539" cy="295916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766EDF0-4E98-4FEA-B379-7328FA570318}"/>
              </a:ext>
            </a:extLst>
          </p:cNvPr>
          <p:cNvSpPr/>
          <p:nvPr/>
        </p:nvSpPr>
        <p:spPr>
          <a:xfrm>
            <a:off x="1814115" y="708991"/>
            <a:ext cx="2244408" cy="295916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81D9FA5-C704-4275-97A6-D9AF14F7CE04}"/>
              </a:ext>
            </a:extLst>
          </p:cNvPr>
          <p:cNvSpPr/>
          <p:nvPr/>
        </p:nvSpPr>
        <p:spPr>
          <a:xfrm>
            <a:off x="4058619" y="708991"/>
            <a:ext cx="2058268" cy="295916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FDAB47B-E12E-4759-AF39-4EDC7673ECD3}"/>
              </a:ext>
            </a:extLst>
          </p:cNvPr>
          <p:cNvSpPr/>
          <p:nvPr/>
        </p:nvSpPr>
        <p:spPr>
          <a:xfrm>
            <a:off x="6112606" y="708991"/>
            <a:ext cx="2159020" cy="295916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80239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8D19BB-C9A2-4C3B-A6A3-B9C3738A2F17}"/>
                  </a:ext>
                </a:extLst>
              </p:cNvPr>
              <p:cNvSpPr txBox="1"/>
              <p:nvPr/>
            </p:nvSpPr>
            <p:spPr>
              <a:xfrm>
                <a:off x="120159" y="142074"/>
                <a:ext cx="92358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7030A0"/>
                    </a:solidFill>
                  </a:rPr>
                  <a:t>AND</a:t>
                </a:r>
                <a:r>
                  <a:rPr lang="en-US" altLang="ko-KR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ko-KR" sz="2400" dirty="0">
                    <a:solidFill>
                      <a:srgbClr val="7030A0"/>
                    </a:solidFill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ko-KR" sz="2400" dirty="0">
                    <a:solidFill>
                      <a:srgbClr val="7030A0"/>
                    </a:solidFill>
                  </a:rPr>
                  <a:t>NAND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ko-KR" sz="2400" dirty="0">
                    <a:solidFill>
                      <a:srgbClr val="7030A0"/>
                    </a:solidFill>
                  </a:rPr>
                  <a:t>XOR Internal</a:t>
                </a:r>
                <a:endParaRPr lang="ko-KR" alt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8D19BB-C9A2-4C3B-A6A3-B9C3738A2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59" y="142074"/>
                <a:ext cx="9235876" cy="461665"/>
              </a:xfrm>
              <a:prstGeom prst="rect">
                <a:avLst/>
              </a:prstGeom>
              <a:blipFill>
                <a:blip r:embed="rId2"/>
                <a:stretch>
                  <a:fillRect l="-1056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표 4">
                <a:extLst>
                  <a:ext uri="{FF2B5EF4-FFF2-40B4-BE49-F238E27FC236}">
                    <a16:creationId xmlns:a16="http://schemas.microsoft.com/office/drawing/2014/main" id="{F09DA2DD-F86B-4F93-BD00-B6032D7D4D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9309352"/>
                  </p:ext>
                </p:extLst>
              </p:nvPr>
            </p:nvGraphicFramePr>
            <p:xfrm>
              <a:off x="1441838" y="886087"/>
              <a:ext cx="1530012" cy="10983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t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표 4">
                <a:extLst>
                  <a:ext uri="{FF2B5EF4-FFF2-40B4-BE49-F238E27FC236}">
                    <a16:creationId xmlns:a16="http://schemas.microsoft.com/office/drawing/2014/main" id="{F09DA2DD-F86B-4F93-BD00-B6032D7D4D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29309352"/>
                  </p:ext>
                </p:extLst>
              </p:nvPr>
            </p:nvGraphicFramePr>
            <p:xfrm>
              <a:off x="1441838" y="886087"/>
              <a:ext cx="1530012" cy="10983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" t="-2857" r="-202381" b="-42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90" t="-2857" r="-102381" b="-42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t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A079EEDD-78EC-4D08-A47A-2049D3F741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2848546"/>
                  </p:ext>
                </p:extLst>
              </p:nvPr>
            </p:nvGraphicFramePr>
            <p:xfrm>
              <a:off x="1441838" y="2301008"/>
              <a:ext cx="1530012" cy="10983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t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A079EEDD-78EC-4D08-A47A-2049D3F741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82848546"/>
                  </p:ext>
                </p:extLst>
              </p:nvPr>
            </p:nvGraphicFramePr>
            <p:xfrm>
              <a:off x="1441838" y="2301008"/>
              <a:ext cx="1530012" cy="10983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90" t="-2857" r="-202381" b="-42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90" t="-2857" r="-102381" b="-42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t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표 4">
                <a:extLst>
                  <a:ext uri="{FF2B5EF4-FFF2-40B4-BE49-F238E27FC236}">
                    <a16:creationId xmlns:a16="http://schemas.microsoft.com/office/drawing/2014/main" id="{A91B4C77-E5FF-487A-9202-1702F97EBA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9737133"/>
                  </p:ext>
                </p:extLst>
              </p:nvPr>
            </p:nvGraphicFramePr>
            <p:xfrm>
              <a:off x="1441838" y="3715929"/>
              <a:ext cx="1530012" cy="10983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t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표 4">
                <a:extLst>
                  <a:ext uri="{FF2B5EF4-FFF2-40B4-BE49-F238E27FC236}">
                    <a16:creationId xmlns:a16="http://schemas.microsoft.com/office/drawing/2014/main" id="{A91B4C77-E5FF-487A-9202-1702F97EBA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9737133"/>
                  </p:ext>
                </p:extLst>
              </p:nvPr>
            </p:nvGraphicFramePr>
            <p:xfrm>
              <a:off x="1441838" y="3715929"/>
              <a:ext cx="1530012" cy="10983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190" t="-2857" r="-202381" b="-42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190" t="-2857" r="-102381" b="-42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t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표 4">
                <a:extLst>
                  <a:ext uri="{FF2B5EF4-FFF2-40B4-BE49-F238E27FC236}">
                    <a16:creationId xmlns:a16="http://schemas.microsoft.com/office/drawing/2014/main" id="{926BD45F-1F22-4C2D-BBC3-39F3E467FE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0899613"/>
                  </p:ext>
                </p:extLst>
              </p:nvPr>
            </p:nvGraphicFramePr>
            <p:xfrm>
              <a:off x="1441838" y="5163980"/>
              <a:ext cx="1530012" cy="10983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t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표 4">
                <a:extLst>
                  <a:ext uri="{FF2B5EF4-FFF2-40B4-BE49-F238E27FC236}">
                    <a16:creationId xmlns:a16="http://schemas.microsoft.com/office/drawing/2014/main" id="{926BD45F-1F22-4C2D-BBC3-39F3E467FE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0899613"/>
                  </p:ext>
                </p:extLst>
              </p:nvPr>
            </p:nvGraphicFramePr>
            <p:xfrm>
              <a:off x="1441838" y="5163980"/>
              <a:ext cx="1530012" cy="10983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190" t="-2857" r="-202381" b="-42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01190" t="-2857" r="-102381" b="-42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t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A3A107C-C0A0-4C51-8158-4991009C0A17}"/>
              </a:ext>
            </a:extLst>
          </p:cNvPr>
          <p:cNvSpPr txBox="1"/>
          <p:nvPr/>
        </p:nvSpPr>
        <p:spPr>
          <a:xfrm>
            <a:off x="1922150" y="578310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</a:rPr>
              <a:t>AND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1DE872-FB57-471D-8948-19DEB32FDCF5}"/>
              </a:ext>
            </a:extLst>
          </p:cNvPr>
          <p:cNvSpPr txBox="1"/>
          <p:nvPr/>
        </p:nvSpPr>
        <p:spPr>
          <a:xfrm>
            <a:off x="2008287" y="2013109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</a:rPr>
              <a:t>OR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AAE8B-7C6B-4C94-9079-F0875F01E449}"/>
              </a:ext>
            </a:extLst>
          </p:cNvPr>
          <p:cNvSpPr txBox="1"/>
          <p:nvPr/>
        </p:nvSpPr>
        <p:spPr>
          <a:xfrm>
            <a:off x="1884261" y="3438998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</a:rPr>
              <a:t>NAND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96D8A3-6A31-467C-9ACF-3BAB6EE4B8DE}"/>
              </a:ext>
            </a:extLst>
          </p:cNvPr>
          <p:cNvSpPr txBox="1"/>
          <p:nvPr/>
        </p:nvSpPr>
        <p:spPr>
          <a:xfrm>
            <a:off x="1944116" y="4882707"/>
            <a:ext cx="53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</a:rPr>
              <a:t>XOR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ADC1540-91F9-4B8B-B043-D8204CB963AC}"/>
              </a:ext>
            </a:extLst>
          </p:cNvPr>
          <p:cNvSpPr/>
          <p:nvPr/>
        </p:nvSpPr>
        <p:spPr>
          <a:xfrm>
            <a:off x="1268084" y="603738"/>
            <a:ext cx="9663703" cy="575261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4DCA92-76C9-4AF1-877A-0E5E2C2B9340}"/>
              </a:ext>
            </a:extLst>
          </p:cNvPr>
          <p:cNvSpPr/>
          <p:nvPr/>
        </p:nvSpPr>
        <p:spPr>
          <a:xfrm>
            <a:off x="1268083" y="602262"/>
            <a:ext cx="9663704" cy="143857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E4F1B4-957B-4447-B1F9-7C606273C07B}"/>
              </a:ext>
            </a:extLst>
          </p:cNvPr>
          <p:cNvSpPr/>
          <p:nvPr/>
        </p:nvSpPr>
        <p:spPr>
          <a:xfrm>
            <a:off x="1268084" y="2040120"/>
            <a:ext cx="9663703" cy="143857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F64200-6323-42C4-A6F1-9D31019EBA43}"/>
              </a:ext>
            </a:extLst>
          </p:cNvPr>
          <p:cNvSpPr/>
          <p:nvPr/>
        </p:nvSpPr>
        <p:spPr>
          <a:xfrm>
            <a:off x="1268082" y="3478485"/>
            <a:ext cx="9663703" cy="143659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5691F2-FBCD-4DFE-A91A-54DA6F21A1D2}"/>
              </a:ext>
            </a:extLst>
          </p:cNvPr>
          <p:cNvSpPr/>
          <p:nvPr/>
        </p:nvSpPr>
        <p:spPr>
          <a:xfrm>
            <a:off x="1268082" y="600278"/>
            <a:ext cx="1871427" cy="143857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B51898-1F66-4371-8195-0BD5A96E9085}"/>
              </a:ext>
            </a:extLst>
          </p:cNvPr>
          <p:cNvSpPr/>
          <p:nvPr/>
        </p:nvSpPr>
        <p:spPr>
          <a:xfrm>
            <a:off x="1268083" y="2038140"/>
            <a:ext cx="1871427" cy="143857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E3A77E-B1C0-4371-902F-14ADE577B1B9}"/>
              </a:ext>
            </a:extLst>
          </p:cNvPr>
          <p:cNvSpPr/>
          <p:nvPr/>
        </p:nvSpPr>
        <p:spPr>
          <a:xfrm>
            <a:off x="1268085" y="3476002"/>
            <a:ext cx="1871427" cy="143857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A26DEA-BB16-4A9F-B06E-1D5AF3798ED2}"/>
              </a:ext>
            </a:extLst>
          </p:cNvPr>
          <p:cNvSpPr/>
          <p:nvPr/>
        </p:nvSpPr>
        <p:spPr>
          <a:xfrm>
            <a:off x="1268086" y="4913865"/>
            <a:ext cx="1871427" cy="143857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94C2827-4DE6-4A8A-B9F8-B2513A82777A}"/>
              </a:ext>
            </a:extLst>
          </p:cNvPr>
          <p:cNvSpPr/>
          <p:nvPr/>
        </p:nvSpPr>
        <p:spPr>
          <a:xfrm>
            <a:off x="3788865" y="1034108"/>
            <a:ext cx="516835" cy="2319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05A0EF-74F1-4794-BD0F-1BE7EEAB93F3}"/>
                  </a:ext>
                </a:extLst>
              </p:cNvPr>
              <p:cNvSpPr txBox="1"/>
              <p:nvPr/>
            </p:nvSpPr>
            <p:spPr>
              <a:xfrm>
                <a:off x="3384674" y="972225"/>
                <a:ext cx="4336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05A0EF-74F1-4794-BD0F-1BE7EEAB9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74" y="972225"/>
                <a:ext cx="43364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D2860FB-D1D0-4663-95BE-0CAAF37E0562}"/>
              </a:ext>
            </a:extLst>
          </p:cNvPr>
          <p:cNvSpPr/>
          <p:nvPr/>
        </p:nvSpPr>
        <p:spPr>
          <a:xfrm>
            <a:off x="3788865" y="1506806"/>
            <a:ext cx="516835" cy="2319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69404F-DD3F-4EC9-B6EB-A80A426D8781}"/>
                  </a:ext>
                </a:extLst>
              </p:cNvPr>
              <p:cNvSpPr txBox="1"/>
              <p:nvPr/>
            </p:nvSpPr>
            <p:spPr>
              <a:xfrm>
                <a:off x="3384674" y="1444923"/>
                <a:ext cx="4378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69404F-DD3F-4EC9-B6EB-A80A426D8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74" y="1444923"/>
                <a:ext cx="43781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D848D8A-1610-407F-8DCE-1EB57A1C57BC}"/>
                  </a:ext>
                </a:extLst>
              </p:cNvPr>
              <p:cNvSpPr/>
              <p:nvPr/>
            </p:nvSpPr>
            <p:spPr>
              <a:xfrm>
                <a:off x="4398466" y="1027482"/>
                <a:ext cx="1285461" cy="7185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Regression</a:t>
                </a:r>
              </a:p>
              <a:p>
                <a:pPr algn="ctr"/>
                <a:r>
                  <a:rPr lang="en-US" altLang="ko-KR" sz="1400" dirty="0"/>
                  <a:t>(X</a:t>
                </a:r>
                <a:r>
                  <a:rPr lang="en-US" altLang="ko-KR" sz="1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en-US" altLang="ko-KR" sz="1400" dirty="0" err="1"/>
                  <a:t>W+b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D848D8A-1610-407F-8DCE-1EB57A1C5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466" y="1027482"/>
                <a:ext cx="1285461" cy="7185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FD85CDCA-52DD-4572-8D67-D3D6BB8C3195}"/>
              </a:ext>
            </a:extLst>
          </p:cNvPr>
          <p:cNvSpPr/>
          <p:nvPr/>
        </p:nvSpPr>
        <p:spPr>
          <a:xfrm>
            <a:off x="5892648" y="1270821"/>
            <a:ext cx="1215887" cy="2319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6759F8-B2DA-4DBB-9D42-173336089DDA}"/>
                  </a:ext>
                </a:extLst>
              </p:cNvPr>
              <p:cNvSpPr txBox="1"/>
              <p:nvPr/>
            </p:nvSpPr>
            <p:spPr>
              <a:xfrm>
                <a:off x="5850346" y="998729"/>
                <a:ext cx="12057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z = X</a:t>
                </a:r>
                <a:r>
                  <a:rPr lang="en-US" altLang="ko-KR" sz="1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en-US" altLang="ko-KR" sz="1400" dirty="0" err="1"/>
                  <a:t>W+b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6759F8-B2DA-4DBB-9D42-173336089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346" y="998729"/>
                <a:ext cx="1205779" cy="307777"/>
              </a:xfrm>
              <a:prstGeom prst="rect">
                <a:avLst/>
              </a:prstGeom>
              <a:blipFill>
                <a:blip r:embed="rId10"/>
                <a:stretch>
                  <a:fillRect l="-1515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FF1D7D-4D16-4AA8-9375-62AECF086F19}"/>
              </a:ext>
            </a:extLst>
          </p:cNvPr>
          <p:cNvSpPr/>
          <p:nvPr/>
        </p:nvSpPr>
        <p:spPr>
          <a:xfrm>
            <a:off x="7232253" y="1027482"/>
            <a:ext cx="1612317" cy="71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Classification</a:t>
            </a:r>
          </a:p>
          <a:p>
            <a:pPr algn="ctr"/>
            <a:r>
              <a:rPr lang="en-US" altLang="ko-KR" sz="1400" dirty="0"/>
              <a:t>(sigmoid)</a:t>
            </a:r>
            <a:endParaRPr lang="ko-KR" altLang="en-US" sz="1400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E7F44EA-8EFC-4A2F-905D-9D782058ABCB}"/>
              </a:ext>
            </a:extLst>
          </p:cNvPr>
          <p:cNvSpPr/>
          <p:nvPr/>
        </p:nvSpPr>
        <p:spPr>
          <a:xfrm>
            <a:off x="8964501" y="1266021"/>
            <a:ext cx="1467993" cy="2319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718359-67EB-4095-B5B3-7FAFC8E9A36C}"/>
              </a:ext>
            </a:extLst>
          </p:cNvPr>
          <p:cNvSpPr txBox="1"/>
          <p:nvPr/>
        </p:nvSpPr>
        <p:spPr>
          <a:xfrm>
            <a:off x="8920088" y="998729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y = sigmoid(z)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E2F536-113A-441A-A5E4-D6AD2C510884}"/>
              </a:ext>
            </a:extLst>
          </p:cNvPr>
          <p:cNvSpPr txBox="1"/>
          <p:nvPr/>
        </p:nvSpPr>
        <p:spPr>
          <a:xfrm>
            <a:off x="10435701" y="1221222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y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4009F4-12AE-4628-9111-9C66F91B76B6}"/>
              </a:ext>
            </a:extLst>
          </p:cNvPr>
          <p:cNvSpPr txBox="1"/>
          <p:nvPr/>
        </p:nvSpPr>
        <p:spPr>
          <a:xfrm>
            <a:off x="6750954" y="658455"/>
            <a:ext cx="5693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</a:rPr>
              <a:t>AND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F99AF0F-85DF-477E-8766-48EEE66A5277}"/>
              </a:ext>
            </a:extLst>
          </p:cNvPr>
          <p:cNvSpPr/>
          <p:nvPr/>
        </p:nvSpPr>
        <p:spPr>
          <a:xfrm>
            <a:off x="4042533" y="946842"/>
            <a:ext cx="6169914" cy="92834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4019B52A-69C8-4B21-8903-0FA69CFF1628}"/>
              </a:ext>
            </a:extLst>
          </p:cNvPr>
          <p:cNvSpPr/>
          <p:nvPr/>
        </p:nvSpPr>
        <p:spPr>
          <a:xfrm>
            <a:off x="3788867" y="2452094"/>
            <a:ext cx="516835" cy="2319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D48ED2E-C60B-490A-8DFB-EB02D02AEDEE}"/>
                  </a:ext>
                </a:extLst>
              </p:cNvPr>
              <p:cNvSpPr txBox="1"/>
              <p:nvPr/>
            </p:nvSpPr>
            <p:spPr>
              <a:xfrm>
                <a:off x="3384676" y="2390211"/>
                <a:ext cx="4336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D48ED2E-C60B-490A-8DFB-EB02D02AE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76" y="2390211"/>
                <a:ext cx="433645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586B76F7-8F46-461D-AEFB-D3EDE7E2ACEF}"/>
              </a:ext>
            </a:extLst>
          </p:cNvPr>
          <p:cNvSpPr/>
          <p:nvPr/>
        </p:nvSpPr>
        <p:spPr>
          <a:xfrm>
            <a:off x="3788867" y="2924792"/>
            <a:ext cx="516835" cy="2319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336472-7F47-42E8-9B68-44250863BD11}"/>
                  </a:ext>
                </a:extLst>
              </p:cNvPr>
              <p:cNvSpPr txBox="1"/>
              <p:nvPr/>
            </p:nvSpPr>
            <p:spPr>
              <a:xfrm>
                <a:off x="3384676" y="2862909"/>
                <a:ext cx="4378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336472-7F47-42E8-9B68-44250863B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76" y="2862909"/>
                <a:ext cx="43781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777D9328-27CC-4E4B-8E09-1DFD4691EF1D}"/>
                  </a:ext>
                </a:extLst>
              </p:cNvPr>
              <p:cNvSpPr/>
              <p:nvPr/>
            </p:nvSpPr>
            <p:spPr>
              <a:xfrm>
                <a:off x="4398468" y="2445468"/>
                <a:ext cx="1285461" cy="7185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Regression</a:t>
                </a:r>
              </a:p>
              <a:p>
                <a:pPr algn="ctr"/>
                <a:r>
                  <a:rPr lang="en-US" altLang="ko-KR" sz="1400" dirty="0"/>
                  <a:t>(X</a:t>
                </a:r>
                <a:r>
                  <a:rPr lang="en-US" altLang="ko-KR" sz="1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en-US" altLang="ko-KR" sz="1400" dirty="0" err="1"/>
                  <a:t>W+b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777D9328-27CC-4E4B-8E09-1DFD4691E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468" y="2445468"/>
                <a:ext cx="1285461" cy="7185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E99074E5-F3D0-4321-BDEC-7E391997A8BD}"/>
              </a:ext>
            </a:extLst>
          </p:cNvPr>
          <p:cNvSpPr/>
          <p:nvPr/>
        </p:nvSpPr>
        <p:spPr>
          <a:xfrm>
            <a:off x="5892650" y="2688807"/>
            <a:ext cx="1215887" cy="2319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291CDF9-850B-440D-B55D-BB9175968D4F}"/>
                  </a:ext>
                </a:extLst>
              </p:cNvPr>
              <p:cNvSpPr txBox="1"/>
              <p:nvPr/>
            </p:nvSpPr>
            <p:spPr>
              <a:xfrm>
                <a:off x="5850348" y="2416715"/>
                <a:ext cx="12057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z = X</a:t>
                </a:r>
                <a:r>
                  <a:rPr lang="en-US" altLang="ko-KR" sz="1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en-US" altLang="ko-KR" sz="1400" dirty="0" err="1"/>
                  <a:t>W+b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291CDF9-850B-440D-B55D-BB9175968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348" y="2416715"/>
                <a:ext cx="1205779" cy="307777"/>
              </a:xfrm>
              <a:prstGeom prst="rect">
                <a:avLst/>
              </a:prstGeom>
              <a:blipFill>
                <a:blip r:embed="rId10"/>
                <a:stretch>
                  <a:fillRect l="-1515" t="-1961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직사각형 50">
            <a:extLst>
              <a:ext uri="{FF2B5EF4-FFF2-40B4-BE49-F238E27FC236}">
                <a16:creationId xmlns:a16="http://schemas.microsoft.com/office/drawing/2014/main" id="{478822E0-DA1A-4DBF-BA13-4DBC121384EC}"/>
              </a:ext>
            </a:extLst>
          </p:cNvPr>
          <p:cNvSpPr/>
          <p:nvPr/>
        </p:nvSpPr>
        <p:spPr>
          <a:xfrm>
            <a:off x="7232255" y="2445468"/>
            <a:ext cx="1612317" cy="71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Classification</a:t>
            </a:r>
          </a:p>
          <a:p>
            <a:pPr algn="ctr"/>
            <a:r>
              <a:rPr lang="en-US" altLang="ko-KR" sz="1400" dirty="0"/>
              <a:t>(sigmoid)</a:t>
            </a:r>
            <a:endParaRPr lang="ko-KR" altLang="en-US" sz="1400" dirty="0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9E32B0E2-5713-4802-9112-54F03A9B67B6}"/>
              </a:ext>
            </a:extLst>
          </p:cNvPr>
          <p:cNvSpPr/>
          <p:nvPr/>
        </p:nvSpPr>
        <p:spPr>
          <a:xfrm>
            <a:off x="8964503" y="2684007"/>
            <a:ext cx="1467993" cy="2319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31F867-2799-439B-BD44-FCD1A02672C5}"/>
              </a:ext>
            </a:extLst>
          </p:cNvPr>
          <p:cNvSpPr txBox="1"/>
          <p:nvPr/>
        </p:nvSpPr>
        <p:spPr>
          <a:xfrm>
            <a:off x="8920090" y="2416715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y = sigmoid(z)</a:t>
            </a:r>
            <a:endParaRPr lang="ko-KR" alt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8B8568-AE0A-4220-B221-BBEE1B0CF8F2}"/>
              </a:ext>
            </a:extLst>
          </p:cNvPr>
          <p:cNvSpPr txBox="1"/>
          <p:nvPr/>
        </p:nvSpPr>
        <p:spPr>
          <a:xfrm>
            <a:off x="10435703" y="2639208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y</a:t>
            </a:r>
            <a:endParaRPr lang="ko-KR" altLang="en-US" sz="14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6DAD124-3A88-4B1B-81A1-45B0AA2D95F4}"/>
              </a:ext>
            </a:extLst>
          </p:cNvPr>
          <p:cNvSpPr/>
          <p:nvPr/>
        </p:nvSpPr>
        <p:spPr>
          <a:xfrm>
            <a:off x="4042535" y="2364828"/>
            <a:ext cx="6169914" cy="92834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FE7FA5C5-A49C-4A8C-A37F-408033A045A1}"/>
              </a:ext>
            </a:extLst>
          </p:cNvPr>
          <p:cNvSpPr/>
          <p:nvPr/>
        </p:nvSpPr>
        <p:spPr>
          <a:xfrm>
            <a:off x="3788867" y="3936341"/>
            <a:ext cx="516835" cy="2319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224C385-959B-4250-83DC-6EFA8DA79E78}"/>
                  </a:ext>
                </a:extLst>
              </p:cNvPr>
              <p:cNvSpPr txBox="1"/>
              <p:nvPr/>
            </p:nvSpPr>
            <p:spPr>
              <a:xfrm>
                <a:off x="3384676" y="3874458"/>
                <a:ext cx="4336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224C385-959B-4250-83DC-6EFA8DA79E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76" y="3874458"/>
                <a:ext cx="43364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12515500-F8DA-4E94-9AA3-C39327EBA772}"/>
              </a:ext>
            </a:extLst>
          </p:cNvPr>
          <p:cNvSpPr/>
          <p:nvPr/>
        </p:nvSpPr>
        <p:spPr>
          <a:xfrm>
            <a:off x="3788867" y="4409039"/>
            <a:ext cx="516835" cy="2319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B924CBB-8092-44FC-BEB4-1AB4AA54003F}"/>
                  </a:ext>
                </a:extLst>
              </p:cNvPr>
              <p:cNvSpPr txBox="1"/>
              <p:nvPr/>
            </p:nvSpPr>
            <p:spPr>
              <a:xfrm>
                <a:off x="3384676" y="4347156"/>
                <a:ext cx="4378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B924CBB-8092-44FC-BEB4-1AB4AA540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76" y="4347156"/>
                <a:ext cx="43781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CADC4C4-DF2B-4373-BD57-0E0A2B1E1214}"/>
                  </a:ext>
                </a:extLst>
              </p:cNvPr>
              <p:cNvSpPr/>
              <p:nvPr/>
            </p:nvSpPr>
            <p:spPr>
              <a:xfrm>
                <a:off x="4398468" y="3929715"/>
                <a:ext cx="1285461" cy="7185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Regression</a:t>
                </a:r>
              </a:p>
              <a:p>
                <a:pPr algn="ctr"/>
                <a:r>
                  <a:rPr lang="en-US" altLang="ko-KR" sz="1400" dirty="0"/>
                  <a:t>(X</a:t>
                </a:r>
                <a:r>
                  <a:rPr lang="en-US" altLang="ko-KR" sz="1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en-US" altLang="ko-KR" sz="1400" dirty="0" err="1"/>
                  <a:t>W+b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CADC4C4-DF2B-4373-BD57-0E0A2B1E1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468" y="3929715"/>
                <a:ext cx="1285461" cy="7185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A153ED90-6495-4EB5-B503-0875A12BEAE1}"/>
              </a:ext>
            </a:extLst>
          </p:cNvPr>
          <p:cNvSpPr/>
          <p:nvPr/>
        </p:nvSpPr>
        <p:spPr>
          <a:xfrm>
            <a:off x="5892650" y="4173054"/>
            <a:ext cx="1215887" cy="2319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6FF22D7-0856-457D-9463-46FE16BBF4AC}"/>
                  </a:ext>
                </a:extLst>
              </p:cNvPr>
              <p:cNvSpPr txBox="1"/>
              <p:nvPr/>
            </p:nvSpPr>
            <p:spPr>
              <a:xfrm>
                <a:off x="5850348" y="3900962"/>
                <a:ext cx="12057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z = X</a:t>
                </a:r>
                <a:r>
                  <a:rPr lang="en-US" altLang="ko-KR" sz="1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en-US" altLang="ko-KR" sz="1400" dirty="0" err="1"/>
                  <a:t>W+b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6FF22D7-0856-457D-9463-46FE16BBF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348" y="3900962"/>
                <a:ext cx="1205779" cy="307777"/>
              </a:xfrm>
              <a:prstGeom prst="rect">
                <a:avLst/>
              </a:prstGeom>
              <a:blipFill>
                <a:blip r:embed="rId10"/>
                <a:stretch>
                  <a:fillRect l="-1515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직사각형 62">
            <a:extLst>
              <a:ext uri="{FF2B5EF4-FFF2-40B4-BE49-F238E27FC236}">
                <a16:creationId xmlns:a16="http://schemas.microsoft.com/office/drawing/2014/main" id="{2442F2E6-6903-4DD5-A011-38CF247B5F28}"/>
              </a:ext>
            </a:extLst>
          </p:cNvPr>
          <p:cNvSpPr/>
          <p:nvPr/>
        </p:nvSpPr>
        <p:spPr>
          <a:xfrm>
            <a:off x="7232255" y="3929715"/>
            <a:ext cx="1612317" cy="71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Classification</a:t>
            </a:r>
          </a:p>
          <a:p>
            <a:pPr algn="ctr"/>
            <a:r>
              <a:rPr lang="en-US" altLang="ko-KR" sz="1400" dirty="0"/>
              <a:t>(sigmoid)</a:t>
            </a:r>
            <a:endParaRPr lang="ko-KR" altLang="en-US" sz="1400" dirty="0"/>
          </a:p>
        </p:txBody>
      </p: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1164D35D-03C0-443E-A1F3-5E38BCF5B6F0}"/>
              </a:ext>
            </a:extLst>
          </p:cNvPr>
          <p:cNvSpPr/>
          <p:nvPr/>
        </p:nvSpPr>
        <p:spPr>
          <a:xfrm>
            <a:off x="8964503" y="4168254"/>
            <a:ext cx="1467993" cy="2319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E57F998-4ACA-4C41-AD0D-684920C653DE}"/>
              </a:ext>
            </a:extLst>
          </p:cNvPr>
          <p:cNvSpPr txBox="1"/>
          <p:nvPr/>
        </p:nvSpPr>
        <p:spPr>
          <a:xfrm>
            <a:off x="8920090" y="3900962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y = sigmoid(z)</a:t>
            </a:r>
            <a:endParaRPr lang="ko-KR" altLang="en-US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E62A0D3-65AC-47EF-BBF0-A29A822E8415}"/>
              </a:ext>
            </a:extLst>
          </p:cNvPr>
          <p:cNvSpPr txBox="1"/>
          <p:nvPr/>
        </p:nvSpPr>
        <p:spPr>
          <a:xfrm>
            <a:off x="10435703" y="4123455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y</a:t>
            </a:r>
            <a:endParaRPr lang="ko-KR" altLang="en-US" sz="14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263B0B4-7DE8-4517-9677-540B78E60B54}"/>
              </a:ext>
            </a:extLst>
          </p:cNvPr>
          <p:cNvSpPr/>
          <p:nvPr/>
        </p:nvSpPr>
        <p:spPr>
          <a:xfrm>
            <a:off x="4042535" y="3849075"/>
            <a:ext cx="6169914" cy="92834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28528B76-7CD6-4115-9742-C4463BEA7558}"/>
              </a:ext>
            </a:extLst>
          </p:cNvPr>
          <p:cNvSpPr/>
          <p:nvPr/>
        </p:nvSpPr>
        <p:spPr>
          <a:xfrm>
            <a:off x="3788869" y="5380831"/>
            <a:ext cx="516835" cy="2319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57AAE17-4A18-4830-A8F7-94508A954A7C}"/>
                  </a:ext>
                </a:extLst>
              </p:cNvPr>
              <p:cNvSpPr txBox="1"/>
              <p:nvPr/>
            </p:nvSpPr>
            <p:spPr>
              <a:xfrm>
                <a:off x="3384678" y="5318948"/>
                <a:ext cx="4336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57AAE17-4A18-4830-A8F7-94508A954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78" y="5318948"/>
                <a:ext cx="43364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화살표: 오른쪽 69">
            <a:extLst>
              <a:ext uri="{FF2B5EF4-FFF2-40B4-BE49-F238E27FC236}">
                <a16:creationId xmlns:a16="http://schemas.microsoft.com/office/drawing/2014/main" id="{B6AF43EE-8179-4D2B-AC08-B08DB7A467FB}"/>
              </a:ext>
            </a:extLst>
          </p:cNvPr>
          <p:cNvSpPr/>
          <p:nvPr/>
        </p:nvSpPr>
        <p:spPr>
          <a:xfrm>
            <a:off x="3788869" y="5853529"/>
            <a:ext cx="516835" cy="2319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8F7E7D-C97C-4427-9B3D-4CDEFD3A90B3}"/>
                  </a:ext>
                </a:extLst>
              </p:cNvPr>
              <p:cNvSpPr txBox="1"/>
              <p:nvPr/>
            </p:nvSpPr>
            <p:spPr>
              <a:xfrm>
                <a:off x="3384678" y="5791646"/>
                <a:ext cx="4378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58F7E7D-C97C-4427-9B3D-4CDEFD3A9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678" y="5791646"/>
                <a:ext cx="43781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13345DB-9354-46B3-B7CE-37C9C9EF0550}"/>
                  </a:ext>
                </a:extLst>
              </p:cNvPr>
              <p:cNvSpPr/>
              <p:nvPr/>
            </p:nvSpPr>
            <p:spPr>
              <a:xfrm>
                <a:off x="4398470" y="5374205"/>
                <a:ext cx="1285461" cy="7185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Regression</a:t>
                </a:r>
              </a:p>
              <a:p>
                <a:pPr algn="ctr"/>
                <a:r>
                  <a:rPr lang="en-US" altLang="ko-KR" sz="1400" dirty="0"/>
                  <a:t>(X</a:t>
                </a:r>
                <a:r>
                  <a:rPr lang="en-US" altLang="ko-KR" sz="1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en-US" altLang="ko-KR" sz="1400" dirty="0" err="1"/>
                  <a:t>W+b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813345DB-9354-46B3-B7CE-37C9C9EF05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8470" y="5374205"/>
                <a:ext cx="1285461" cy="7185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E72A653E-6EE0-466B-9522-8027CEE1166F}"/>
              </a:ext>
            </a:extLst>
          </p:cNvPr>
          <p:cNvSpPr/>
          <p:nvPr/>
        </p:nvSpPr>
        <p:spPr>
          <a:xfrm>
            <a:off x="5892652" y="5617544"/>
            <a:ext cx="1215887" cy="2319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55ED873-B28B-46E5-88D0-BCA6186A49B6}"/>
                  </a:ext>
                </a:extLst>
              </p:cNvPr>
              <p:cNvSpPr txBox="1"/>
              <p:nvPr/>
            </p:nvSpPr>
            <p:spPr>
              <a:xfrm>
                <a:off x="5850350" y="5345452"/>
                <a:ext cx="12057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z = X</a:t>
                </a:r>
                <a:r>
                  <a:rPr lang="en-US" altLang="ko-KR" sz="1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en-US" altLang="ko-KR" sz="1400" dirty="0" err="1"/>
                  <a:t>W+b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55ED873-B28B-46E5-88D0-BCA6186A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350" y="5345452"/>
                <a:ext cx="1205779" cy="307777"/>
              </a:xfrm>
              <a:prstGeom prst="rect">
                <a:avLst/>
              </a:prstGeom>
              <a:blipFill>
                <a:blip r:embed="rId10"/>
                <a:stretch>
                  <a:fillRect l="-1515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직사각형 74">
            <a:extLst>
              <a:ext uri="{FF2B5EF4-FFF2-40B4-BE49-F238E27FC236}">
                <a16:creationId xmlns:a16="http://schemas.microsoft.com/office/drawing/2014/main" id="{B0CCE2B1-2A99-41D5-B41D-F822F3A713EC}"/>
              </a:ext>
            </a:extLst>
          </p:cNvPr>
          <p:cNvSpPr/>
          <p:nvPr/>
        </p:nvSpPr>
        <p:spPr>
          <a:xfrm>
            <a:off x="7232257" y="5374205"/>
            <a:ext cx="1612317" cy="71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Classification</a:t>
            </a:r>
          </a:p>
          <a:p>
            <a:pPr algn="ctr"/>
            <a:r>
              <a:rPr lang="en-US" altLang="ko-KR" sz="1400" dirty="0"/>
              <a:t>(sigmoid)</a:t>
            </a:r>
            <a:endParaRPr lang="ko-KR" altLang="en-US" sz="1400" dirty="0"/>
          </a:p>
        </p:txBody>
      </p:sp>
      <p:sp>
        <p:nvSpPr>
          <p:cNvPr id="76" name="화살표: 오른쪽 75">
            <a:extLst>
              <a:ext uri="{FF2B5EF4-FFF2-40B4-BE49-F238E27FC236}">
                <a16:creationId xmlns:a16="http://schemas.microsoft.com/office/drawing/2014/main" id="{370B064E-A578-40D7-9E5F-78E39433A942}"/>
              </a:ext>
            </a:extLst>
          </p:cNvPr>
          <p:cNvSpPr/>
          <p:nvPr/>
        </p:nvSpPr>
        <p:spPr>
          <a:xfrm>
            <a:off x="8964505" y="5612744"/>
            <a:ext cx="1467993" cy="2319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214CFF7-3787-49F9-866E-A80012E69B77}"/>
              </a:ext>
            </a:extLst>
          </p:cNvPr>
          <p:cNvSpPr txBox="1"/>
          <p:nvPr/>
        </p:nvSpPr>
        <p:spPr>
          <a:xfrm>
            <a:off x="8920092" y="5345452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y = sigmoid(z)</a:t>
            </a:r>
            <a:endParaRPr lang="ko-KR" altLang="en-US" sz="1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35F9BD-FE7A-49C7-A160-2893CC92B989}"/>
              </a:ext>
            </a:extLst>
          </p:cNvPr>
          <p:cNvSpPr txBox="1"/>
          <p:nvPr/>
        </p:nvSpPr>
        <p:spPr>
          <a:xfrm>
            <a:off x="10435705" y="5567945"/>
            <a:ext cx="272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y</a:t>
            </a:r>
            <a:endParaRPr lang="ko-KR" altLang="en-US" sz="140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0EBEB203-D92E-43B3-8AD8-1B94231F4D1A}"/>
              </a:ext>
            </a:extLst>
          </p:cNvPr>
          <p:cNvSpPr/>
          <p:nvPr/>
        </p:nvSpPr>
        <p:spPr>
          <a:xfrm>
            <a:off x="4042537" y="5293565"/>
            <a:ext cx="6169914" cy="92834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2AAA094-A30C-4C72-8936-FA370F8D3550}"/>
              </a:ext>
            </a:extLst>
          </p:cNvPr>
          <p:cNvSpPr txBox="1"/>
          <p:nvPr/>
        </p:nvSpPr>
        <p:spPr>
          <a:xfrm>
            <a:off x="6839559" y="2059492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</a:rPr>
              <a:t>OR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B2CDB36-8185-4E52-9393-BF61AD1C56CC}"/>
              </a:ext>
            </a:extLst>
          </p:cNvPr>
          <p:cNvSpPr txBox="1"/>
          <p:nvPr/>
        </p:nvSpPr>
        <p:spPr>
          <a:xfrm>
            <a:off x="6773867" y="3519225"/>
            <a:ext cx="707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</a:rPr>
              <a:t>NAND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EA94131-6C50-43BC-A2DD-8D02ABE473F2}"/>
              </a:ext>
            </a:extLst>
          </p:cNvPr>
          <p:cNvSpPr txBox="1"/>
          <p:nvPr/>
        </p:nvSpPr>
        <p:spPr>
          <a:xfrm>
            <a:off x="6858312" y="4941746"/>
            <a:ext cx="53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</a:rPr>
              <a:t>XOR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196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0437C9-4145-4840-A1D3-B18896120343}"/>
                  </a:ext>
                </a:extLst>
              </p:cNvPr>
              <p:cNvSpPr txBox="1"/>
              <p:nvPr/>
            </p:nvSpPr>
            <p:spPr>
              <a:xfrm>
                <a:off x="120159" y="142074"/>
                <a:ext cx="92358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err="1">
                    <a:solidFill>
                      <a:srgbClr val="7030A0"/>
                    </a:solidFill>
                  </a:rPr>
                  <a:t>LogicGate</a:t>
                </a:r>
                <a:r>
                  <a:rPr lang="en-US" altLang="ko-KR" sz="2400" dirty="0">
                    <a:solidFill>
                      <a:srgbClr val="7030A0"/>
                    </a:solidFill>
                  </a:rPr>
                  <a:t> class – AND</a:t>
                </a:r>
                <a:r>
                  <a:rPr lang="en-US" altLang="ko-KR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ko-KR" sz="2400" dirty="0">
                    <a:solidFill>
                      <a:srgbClr val="7030A0"/>
                    </a:solidFill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ko-KR" sz="2400" dirty="0">
                    <a:solidFill>
                      <a:srgbClr val="7030A0"/>
                    </a:solidFill>
                  </a:rPr>
                  <a:t>NAND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2400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ko-KR" sz="2400" dirty="0">
                    <a:solidFill>
                      <a:srgbClr val="7030A0"/>
                    </a:solidFill>
                  </a:rPr>
                  <a:t>XOR </a:t>
                </a:r>
                <a:r>
                  <a:rPr lang="ko-KR" altLang="en-US" sz="2400" dirty="0">
                    <a:solidFill>
                      <a:srgbClr val="7030A0"/>
                    </a:solidFill>
                  </a:rPr>
                  <a:t>검증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0437C9-4145-4840-A1D3-B18896120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59" y="142074"/>
                <a:ext cx="9235876" cy="461665"/>
              </a:xfrm>
              <a:prstGeom prst="rect">
                <a:avLst/>
              </a:prstGeom>
              <a:blipFill>
                <a:blip r:embed="rId2"/>
                <a:stretch>
                  <a:fillRect l="-1056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7B7AE494-B0FF-4B1A-90BF-ABF53D2EB5CE}"/>
              </a:ext>
            </a:extLst>
          </p:cNvPr>
          <p:cNvSpPr/>
          <p:nvPr/>
        </p:nvSpPr>
        <p:spPr>
          <a:xfrm>
            <a:off x="1418513" y="1037601"/>
            <a:ext cx="9398663" cy="83758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chemeClr val="tx1"/>
                </a:solidFill>
              </a:rPr>
              <a:t>def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sigmoid(x):			# 0 </a:t>
            </a:r>
            <a:r>
              <a:rPr lang="ko-KR" altLang="en-US" sz="1600" dirty="0">
                <a:solidFill>
                  <a:schemeClr val="tx1"/>
                </a:solidFill>
              </a:rPr>
              <a:t>또는 </a:t>
            </a:r>
            <a:r>
              <a:rPr lang="en-US" altLang="ko-KR" sz="1600" dirty="0">
                <a:solidFill>
                  <a:schemeClr val="tx1"/>
                </a:solidFill>
              </a:rPr>
              <a:t>1 </a:t>
            </a:r>
            <a:r>
              <a:rPr lang="ko-KR" altLang="en-US" sz="1600" dirty="0">
                <a:solidFill>
                  <a:schemeClr val="tx1"/>
                </a:solidFill>
              </a:rPr>
              <a:t>을 출력하기 위한 </a:t>
            </a:r>
            <a:r>
              <a:rPr lang="en-US" altLang="ko-KR" sz="1600" dirty="0">
                <a:solidFill>
                  <a:schemeClr val="tx1"/>
                </a:solidFill>
              </a:rPr>
              <a:t>sigmoid </a:t>
            </a:r>
            <a:r>
              <a:rPr lang="ko-KR" altLang="en-US" sz="1600" dirty="0">
                <a:solidFill>
                  <a:schemeClr val="tx1"/>
                </a:solidFill>
              </a:rPr>
              <a:t>함수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def </a:t>
            </a:r>
            <a:r>
              <a:rPr lang="en-US" altLang="ko-KR" sz="1600" dirty="0" err="1">
                <a:solidFill>
                  <a:schemeClr val="tx1"/>
                </a:solidFill>
              </a:rPr>
              <a:t>numerical_derivative</a:t>
            </a:r>
            <a:r>
              <a:rPr lang="en-US" altLang="ko-KR" sz="1600" dirty="0">
                <a:solidFill>
                  <a:schemeClr val="tx1"/>
                </a:solidFill>
              </a:rPr>
              <a:t>(f, x):	# </a:t>
            </a:r>
            <a:r>
              <a:rPr lang="ko-KR" altLang="en-US" sz="1600" dirty="0">
                <a:solidFill>
                  <a:schemeClr val="tx1"/>
                </a:solidFill>
              </a:rPr>
              <a:t>수치미분함수 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소스코드는 </a:t>
            </a:r>
            <a:r>
              <a:rPr lang="en-US" altLang="ko-KR" sz="1600" dirty="0">
                <a:solidFill>
                  <a:schemeClr val="tx1"/>
                </a:solidFill>
              </a:rPr>
              <a:t>[</a:t>
            </a:r>
            <a:r>
              <a:rPr lang="ko-KR" altLang="en-US" sz="1600" dirty="0" err="1">
                <a:solidFill>
                  <a:schemeClr val="tx1"/>
                </a:solidFill>
              </a:rPr>
              <a:t>머신러닝</a:t>
            </a:r>
            <a:r>
              <a:rPr lang="ko-KR" altLang="en-US" sz="1600" dirty="0">
                <a:solidFill>
                  <a:schemeClr val="tx1"/>
                </a:solidFill>
              </a:rPr>
              <a:t> 강의 </a:t>
            </a:r>
            <a:r>
              <a:rPr lang="en-US" altLang="ko-KR" sz="1600" dirty="0">
                <a:solidFill>
                  <a:schemeClr val="tx1"/>
                </a:solidFill>
              </a:rPr>
              <a:t>10] </a:t>
            </a:r>
            <a:r>
              <a:rPr lang="ko-KR" altLang="en-US" sz="1600" dirty="0">
                <a:solidFill>
                  <a:schemeClr val="tx1"/>
                </a:solidFill>
              </a:rPr>
              <a:t>참조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D4BE6F-8018-4DE7-8B97-05A3E4484EA0}"/>
              </a:ext>
            </a:extLst>
          </p:cNvPr>
          <p:cNvSpPr txBox="1"/>
          <p:nvPr/>
        </p:nvSpPr>
        <p:spPr>
          <a:xfrm>
            <a:off x="5138867" y="623278"/>
            <a:ext cx="194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external function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BA0BB1-51A9-4479-B26C-08CA62387ACE}"/>
              </a:ext>
            </a:extLst>
          </p:cNvPr>
          <p:cNvSpPr/>
          <p:nvPr/>
        </p:nvSpPr>
        <p:spPr>
          <a:xfrm>
            <a:off x="1418513" y="2316439"/>
            <a:ext cx="9398663" cy="160737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chemeClr val="tx1"/>
                </a:solidFill>
              </a:rPr>
              <a:t>class </a:t>
            </a:r>
            <a:r>
              <a:rPr lang="en-US" altLang="ko-KR" sz="1600" dirty="0" err="1">
                <a:solidFill>
                  <a:schemeClr val="tx1"/>
                </a:solidFill>
              </a:rPr>
              <a:t>LogicGate</a:t>
            </a:r>
            <a:r>
              <a:rPr lang="en-US" altLang="ko-KR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def  __</a:t>
            </a:r>
            <a:r>
              <a:rPr lang="en-US" altLang="ko-KR" sz="1600" dirty="0" err="1">
                <a:solidFill>
                  <a:schemeClr val="tx1"/>
                </a:solidFill>
              </a:rPr>
              <a:t>init</a:t>
            </a:r>
            <a:r>
              <a:rPr lang="en-US" altLang="ko-KR" sz="1600" dirty="0">
                <a:solidFill>
                  <a:schemeClr val="tx1"/>
                </a:solidFill>
              </a:rPr>
              <a:t>__(self, </a:t>
            </a:r>
            <a:r>
              <a:rPr lang="en-US" altLang="ko-KR" sz="1600" dirty="0" err="1">
                <a:solidFill>
                  <a:schemeClr val="tx1"/>
                </a:solidFill>
              </a:rPr>
              <a:t>gate_name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xdata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tdata</a:t>
            </a:r>
            <a:r>
              <a:rPr lang="en-US" altLang="ko-KR" sz="1600" dirty="0">
                <a:solidFill>
                  <a:schemeClr val="tx1"/>
                </a:solidFill>
              </a:rPr>
              <a:t>)   # __</a:t>
            </a:r>
            <a:r>
              <a:rPr lang="en-US" altLang="ko-KR" sz="1600" dirty="0" err="1">
                <a:solidFill>
                  <a:schemeClr val="tx1"/>
                </a:solidFill>
              </a:rPr>
              <a:t>xdata</a:t>
            </a:r>
            <a:r>
              <a:rPr lang="en-US" altLang="ko-KR" sz="1600" dirty="0">
                <a:solidFill>
                  <a:schemeClr val="tx1"/>
                </a:solidFill>
              </a:rPr>
              <a:t>, __</a:t>
            </a:r>
            <a:r>
              <a:rPr lang="en-US" altLang="ko-KR" sz="1600" dirty="0" err="1">
                <a:solidFill>
                  <a:schemeClr val="tx1"/>
                </a:solidFill>
              </a:rPr>
              <a:t>tdata</a:t>
            </a:r>
            <a:r>
              <a:rPr lang="en-US" altLang="ko-KR" sz="1600" dirty="0">
                <a:solidFill>
                  <a:schemeClr val="tx1"/>
                </a:solidFill>
              </a:rPr>
              <a:t>, __W, __b </a:t>
            </a:r>
            <a:r>
              <a:rPr lang="ko-KR" altLang="en-US" sz="1600" dirty="0">
                <a:solidFill>
                  <a:schemeClr val="tx1"/>
                </a:solidFill>
              </a:rPr>
              <a:t>초기화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def  __</a:t>
            </a:r>
            <a:r>
              <a:rPr lang="en-US" altLang="ko-KR" sz="1600" dirty="0" err="1">
                <a:solidFill>
                  <a:schemeClr val="tx1"/>
                </a:solidFill>
              </a:rPr>
              <a:t>loss_func</a:t>
            </a:r>
            <a:r>
              <a:rPr lang="en-US" altLang="ko-KR" sz="1600" dirty="0">
                <a:solidFill>
                  <a:schemeClr val="tx1"/>
                </a:solidFill>
              </a:rPr>
              <a:t>(self)		# </a:t>
            </a:r>
            <a:r>
              <a:rPr lang="ko-KR" altLang="en-US" sz="1600" dirty="0">
                <a:solidFill>
                  <a:schemeClr val="tx1"/>
                </a:solidFill>
              </a:rPr>
              <a:t>손실함수 </a:t>
            </a:r>
            <a:r>
              <a:rPr lang="en-US" altLang="ko-KR" sz="1600" dirty="0">
                <a:solidFill>
                  <a:schemeClr val="tx1"/>
                </a:solidFill>
              </a:rPr>
              <a:t>cross-entropy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def  </a:t>
            </a:r>
            <a:r>
              <a:rPr lang="en-US" altLang="ko-KR" sz="1600" dirty="0" err="1">
                <a:solidFill>
                  <a:schemeClr val="tx1"/>
                </a:solidFill>
              </a:rPr>
              <a:t>error_val</a:t>
            </a:r>
            <a:r>
              <a:rPr lang="en-US" altLang="ko-KR" sz="1600" dirty="0">
                <a:solidFill>
                  <a:schemeClr val="tx1"/>
                </a:solidFill>
              </a:rPr>
              <a:t>(self)		# </a:t>
            </a:r>
            <a:r>
              <a:rPr lang="ko-KR" altLang="en-US" sz="1600" dirty="0">
                <a:solidFill>
                  <a:schemeClr val="tx1"/>
                </a:solidFill>
              </a:rPr>
              <a:t>손실함수 값 계산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def  train(self)			# </a:t>
            </a:r>
            <a:r>
              <a:rPr lang="ko-KR" altLang="en-US" sz="1600" dirty="0" err="1">
                <a:solidFill>
                  <a:schemeClr val="tx1"/>
                </a:solidFill>
              </a:rPr>
              <a:t>수치미분을</a:t>
            </a:r>
            <a:r>
              <a:rPr lang="ko-KR" altLang="en-US" sz="1600" dirty="0">
                <a:solidFill>
                  <a:schemeClr val="tx1"/>
                </a:solidFill>
              </a:rPr>
              <a:t> 이용하여 손실함수 최소값 찾는 </a:t>
            </a:r>
            <a:r>
              <a:rPr lang="en-US" altLang="ko-KR" sz="1600" dirty="0">
                <a:solidFill>
                  <a:schemeClr val="tx1"/>
                </a:solidFill>
              </a:rPr>
              <a:t>method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def  predict(self, </a:t>
            </a:r>
            <a:r>
              <a:rPr lang="en-US" altLang="ko-KR" sz="1600" dirty="0" err="1">
                <a:solidFill>
                  <a:schemeClr val="tx1"/>
                </a:solidFill>
              </a:rPr>
              <a:t>xdata</a:t>
            </a:r>
            <a:r>
              <a:rPr lang="en-US" altLang="ko-KR" sz="1600" dirty="0">
                <a:solidFill>
                  <a:schemeClr val="tx1"/>
                </a:solidFill>
              </a:rPr>
              <a:t>)		# </a:t>
            </a:r>
            <a:r>
              <a:rPr lang="ko-KR" altLang="en-US" sz="1600" dirty="0">
                <a:solidFill>
                  <a:schemeClr val="tx1"/>
                </a:solidFill>
              </a:rPr>
              <a:t>미래 값 예측 </a:t>
            </a:r>
            <a:r>
              <a:rPr lang="en-US" altLang="ko-KR" sz="1600" dirty="0">
                <a:solidFill>
                  <a:schemeClr val="tx1"/>
                </a:solidFill>
              </a:rPr>
              <a:t>method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08B8D8-757E-4FD2-BCBD-9F4C4346446C}"/>
              </a:ext>
            </a:extLst>
          </p:cNvPr>
          <p:cNvSpPr/>
          <p:nvPr/>
        </p:nvSpPr>
        <p:spPr>
          <a:xfrm>
            <a:off x="1418513" y="4390401"/>
            <a:ext cx="9398663" cy="183159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 err="1">
                <a:solidFill>
                  <a:schemeClr val="tx1"/>
                </a:solidFill>
              </a:rPr>
              <a:t>xdata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np.array</a:t>
            </a:r>
            <a:r>
              <a:rPr lang="en-US" altLang="ko-KR" sz="1600" dirty="0">
                <a:solidFill>
                  <a:schemeClr val="tx1"/>
                </a:solidFill>
              </a:rPr>
              <a:t>([ [0, 0], [0, 1], [1, 0], [1, 1] ])	# </a:t>
            </a:r>
            <a:r>
              <a:rPr lang="ko-KR" altLang="en-US" sz="1600" dirty="0">
                <a:solidFill>
                  <a:schemeClr val="tx1"/>
                </a:solidFill>
              </a:rPr>
              <a:t>입력 데이터 생성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tdata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np.array</a:t>
            </a:r>
            <a:r>
              <a:rPr lang="en-US" altLang="ko-KR" sz="1600" dirty="0">
                <a:solidFill>
                  <a:schemeClr val="tx1"/>
                </a:solidFill>
              </a:rPr>
              <a:t>([0, 0, 0, 1])			# </a:t>
            </a:r>
            <a:r>
              <a:rPr lang="ko-KR" altLang="en-US" sz="1600" dirty="0">
                <a:solidFill>
                  <a:schemeClr val="tx1"/>
                </a:solidFill>
              </a:rPr>
              <a:t>정답 데이터 생성 </a:t>
            </a:r>
            <a:r>
              <a:rPr lang="en-US" altLang="ko-KR" sz="1600" dirty="0">
                <a:solidFill>
                  <a:schemeClr val="tx1"/>
                </a:solidFill>
              </a:rPr>
              <a:t>(AND </a:t>
            </a:r>
            <a:r>
              <a:rPr lang="ko-KR" altLang="en-US" sz="1600" dirty="0">
                <a:solidFill>
                  <a:schemeClr val="tx1"/>
                </a:solidFill>
              </a:rPr>
              <a:t>예시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AND_obj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LogicGate</a:t>
            </a:r>
            <a:r>
              <a:rPr lang="en-US" altLang="ko-KR" sz="1600" dirty="0">
                <a:solidFill>
                  <a:schemeClr val="tx1"/>
                </a:solidFill>
              </a:rPr>
              <a:t>(“AND_GATE”, </a:t>
            </a:r>
            <a:r>
              <a:rPr lang="en-US" altLang="ko-KR" sz="1600" dirty="0" err="1">
                <a:solidFill>
                  <a:schemeClr val="tx1"/>
                </a:solidFill>
              </a:rPr>
              <a:t>xdata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err="1">
                <a:solidFill>
                  <a:schemeClr val="tx1"/>
                </a:solidFill>
              </a:rPr>
              <a:t>tdata</a:t>
            </a:r>
            <a:r>
              <a:rPr lang="en-US" altLang="ko-KR" sz="1600" dirty="0">
                <a:solidFill>
                  <a:schemeClr val="tx1"/>
                </a:solidFill>
              </a:rPr>
              <a:t>)	# </a:t>
            </a:r>
            <a:r>
              <a:rPr lang="en-US" altLang="ko-KR" sz="1600" dirty="0" err="1">
                <a:solidFill>
                  <a:schemeClr val="tx1"/>
                </a:solidFill>
              </a:rPr>
              <a:t>LogicGate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객체생성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AND_obj.train</a:t>
            </a:r>
            <a:r>
              <a:rPr lang="en-US" altLang="ko-KR" sz="1600" dirty="0">
                <a:solidFill>
                  <a:schemeClr val="tx1"/>
                </a:solidFill>
              </a:rPr>
              <a:t>()				# </a:t>
            </a:r>
            <a:r>
              <a:rPr lang="ko-KR" altLang="en-US" sz="1600" dirty="0">
                <a:solidFill>
                  <a:schemeClr val="tx1"/>
                </a:solidFill>
              </a:rPr>
              <a:t>손실함수 최소값 갖도록 학습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err="1">
                <a:solidFill>
                  <a:schemeClr val="tx1"/>
                </a:solidFill>
              </a:rPr>
              <a:t>AND_obj.predict</a:t>
            </a:r>
            <a:r>
              <a:rPr lang="en-US" altLang="ko-KR" sz="1600" dirty="0">
                <a:solidFill>
                  <a:schemeClr val="tx1"/>
                </a:solidFill>
              </a:rPr>
              <a:t>(···)				# </a:t>
            </a:r>
            <a:r>
              <a:rPr lang="ko-KR" altLang="en-US" sz="1600" dirty="0">
                <a:solidFill>
                  <a:schemeClr val="tx1"/>
                </a:solidFill>
              </a:rPr>
              <a:t>임의 데이터에 대해 결과 예측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391FA-6CBD-447B-9FAB-9BBEF409FC5C}"/>
              </a:ext>
            </a:extLst>
          </p:cNvPr>
          <p:cNvSpPr txBox="1"/>
          <p:nvPr/>
        </p:nvSpPr>
        <p:spPr>
          <a:xfrm>
            <a:off x="5208726" y="1899959"/>
            <a:ext cx="178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LogicGate</a:t>
            </a:r>
            <a:r>
              <a:rPr lang="en-US" altLang="ko-KR" dirty="0">
                <a:solidFill>
                  <a:srgbClr val="FF0000"/>
                </a:solidFill>
              </a:rPr>
              <a:t> class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E8351C-EEE1-4932-BCF9-39EBDC3F168D}"/>
              </a:ext>
            </a:extLst>
          </p:cNvPr>
          <p:cNvSpPr txBox="1"/>
          <p:nvPr/>
        </p:nvSpPr>
        <p:spPr>
          <a:xfrm>
            <a:off x="5695366" y="394535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usage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67541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637BCE-F9CC-412D-8E1F-61FB942A276D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구현코드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17A73-343E-464E-B1C7-69F6896B2921}"/>
              </a:ext>
            </a:extLst>
          </p:cNvPr>
          <p:cNvSpPr txBox="1"/>
          <p:nvPr/>
        </p:nvSpPr>
        <p:spPr>
          <a:xfrm>
            <a:off x="563217" y="682488"/>
            <a:ext cx="559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[1] external function (sigmoid, </a:t>
            </a:r>
            <a:r>
              <a:rPr lang="en-US" altLang="ko-KR" dirty="0" err="1"/>
              <a:t>numerical_derivative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FD336B5-C462-4061-807B-7DAFAF1809F6}"/>
              </a:ext>
            </a:extLst>
          </p:cNvPr>
          <p:cNvGrpSpPr/>
          <p:nvPr/>
        </p:nvGrpSpPr>
        <p:grpSpPr>
          <a:xfrm>
            <a:off x="2850206" y="1164466"/>
            <a:ext cx="6497322" cy="5127628"/>
            <a:chOff x="737920" y="4960384"/>
            <a:chExt cx="6332115" cy="132746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A8377EC-554B-41E8-B429-D16848713804}"/>
                </a:ext>
              </a:extLst>
            </p:cNvPr>
            <p:cNvSpPr/>
            <p:nvPr/>
          </p:nvSpPr>
          <p:spPr>
            <a:xfrm>
              <a:off x="737920" y="4966320"/>
              <a:ext cx="6332115" cy="132152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rgbClr val="00B050"/>
                  </a:solidFill>
                </a:rPr>
                <a:t>import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numpy</a:t>
              </a:r>
              <a:r>
                <a:rPr lang="en-US" altLang="ko-KR" sz="1200" dirty="0">
                  <a:solidFill>
                    <a:srgbClr val="00B050"/>
                  </a:solidFill>
                </a:rPr>
                <a:t> as </a:t>
              </a:r>
              <a:r>
                <a:rPr lang="en-US" altLang="ko-KR" sz="1200" dirty="0">
                  <a:solidFill>
                    <a:schemeClr val="tx1"/>
                  </a:solidFill>
                </a:rPr>
                <a:t>np</a:t>
              </a: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sigmoid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함수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def </a:t>
              </a:r>
              <a:r>
                <a:rPr lang="en-US" altLang="ko-KR" sz="1200" dirty="0">
                  <a:solidFill>
                    <a:srgbClr val="0070C0"/>
                  </a:solidFill>
                </a:rPr>
                <a:t>sigmoid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return 1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7030A0"/>
                  </a:solidFill>
                </a:rPr>
                <a:t>/</a:t>
              </a:r>
              <a:r>
                <a:rPr lang="en-US" altLang="ko-KR" sz="1200" dirty="0">
                  <a:solidFill>
                    <a:schemeClr val="tx1"/>
                  </a:solidFill>
                </a:rPr>
                <a:t> (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rgbClr val="7030A0"/>
                  </a:solidFill>
                </a:rPr>
                <a:t>+</a:t>
              </a:r>
              <a:r>
                <a:rPr lang="en-US" altLang="ko-KR" sz="1200" dirty="0">
                  <a:solidFill>
                    <a:schemeClr val="tx1"/>
                  </a:solidFill>
                </a:rPr>
                <a:t>np.exp(</a:t>
              </a:r>
              <a:r>
                <a:rPr lang="en-US" altLang="ko-KR" sz="1200" dirty="0">
                  <a:solidFill>
                    <a:srgbClr val="7030A0"/>
                  </a:solidFill>
                </a:rPr>
                <a:t>-</a:t>
              </a:r>
              <a:r>
                <a:rPr lang="en-US" altLang="ko-KR" sz="1200" dirty="0">
                  <a:solidFill>
                    <a:schemeClr val="tx1"/>
                  </a:solidFill>
                </a:rPr>
                <a:t>x))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200" i="1" dirty="0" err="1">
                  <a:solidFill>
                    <a:srgbClr val="00B0F0"/>
                  </a:solidFill>
                </a:rPr>
                <a:t>수치미분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함수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def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numerical_derivative</a:t>
              </a:r>
              <a:r>
                <a:rPr lang="en-US" altLang="ko-KR" sz="1200" dirty="0">
                  <a:solidFill>
                    <a:schemeClr val="tx1"/>
                  </a:solidFill>
                </a:rPr>
                <a:t>(f , x):	# [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머신러닝</a:t>
              </a:r>
              <a:r>
                <a:rPr lang="ko-KR" altLang="en-US" sz="1200" dirty="0">
                  <a:solidFill>
                    <a:schemeClr val="tx1"/>
                  </a:solidFill>
                </a:rPr>
                <a:t> 강의 </a:t>
              </a:r>
              <a:r>
                <a:rPr lang="en-US" altLang="ko-KR" sz="1200" dirty="0">
                  <a:solidFill>
                    <a:schemeClr val="tx1"/>
                  </a:solidFill>
                </a:rPr>
                <a:t>10]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머신러닝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수치미분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(II) </a:t>
              </a:r>
              <a:r>
                <a:rPr lang="ko-KR" altLang="en-US" sz="1200" dirty="0">
                  <a:solidFill>
                    <a:schemeClr val="tx1"/>
                  </a:solidFill>
                </a:rPr>
                <a:t>참조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delta_x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1e-4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0. 0001</a:t>
              </a:r>
            </a:p>
            <a:p>
              <a:r>
                <a:rPr lang="ko-KR" altLang="en-US" sz="1200" dirty="0">
                  <a:solidFill>
                    <a:schemeClr val="tx1"/>
                  </a:solidFill>
                </a:rPr>
                <a:t>   </a:t>
              </a:r>
              <a:r>
                <a:rPr lang="en-US" altLang="ko-KR" sz="1200" dirty="0">
                  <a:solidFill>
                    <a:schemeClr val="tx1"/>
                  </a:solidFill>
                </a:rPr>
                <a:t>  grad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np.zeros_like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ko-KR" altLang="en-US" sz="1200" dirty="0">
                  <a:solidFill>
                    <a:schemeClr val="tx1"/>
                  </a:solidFill>
                </a:rPr>
                <a:t>   </a:t>
              </a:r>
              <a:r>
                <a:rPr lang="en-US" altLang="ko-KR" sz="1200" dirty="0">
                  <a:solidFill>
                    <a:schemeClr val="tx1"/>
                  </a:solidFill>
                </a:rPr>
                <a:t>  it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np.nditer</a:t>
              </a:r>
              <a:r>
                <a:rPr lang="en-US" altLang="ko-KR" sz="1200" dirty="0">
                  <a:solidFill>
                    <a:schemeClr val="tx1"/>
                  </a:solidFill>
                </a:rPr>
                <a:t>(x, flags=[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multi_index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op_flags</a:t>
              </a:r>
              <a:r>
                <a:rPr lang="en-US" altLang="ko-KR" sz="1200" dirty="0">
                  <a:solidFill>
                    <a:schemeClr val="tx1"/>
                  </a:solidFill>
                </a:rPr>
                <a:t>=[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readwrite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12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while not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it.finished</a:t>
              </a:r>
              <a:r>
                <a:rPr lang="en-US" altLang="ko-KR" sz="12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it.multi_index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</a:t>
              </a:r>
              <a:r>
                <a:rPr lang="ko-KR" altLang="en-US" sz="1200" dirty="0">
                  <a:solidFill>
                    <a:schemeClr val="tx1"/>
                  </a:solidFill>
                </a:rPr>
                <a:t>   </a:t>
              </a:r>
              <a:r>
                <a:rPr lang="en-US" altLang="ko-KR" sz="1200" dirty="0">
                  <a:solidFill>
                    <a:schemeClr val="tx1"/>
                  </a:solidFill>
                </a:rPr>
                <a:t> 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x[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200" dirty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200" dirty="0">
                  <a:solidFill>
                    <a:schemeClr val="tx1"/>
                  </a:solidFill>
                </a:rPr>
                <a:t>] = </a:t>
              </a:r>
              <a:r>
                <a:rPr lang="en-US" altLang="ko-KR" sz="1200" dirty="0">
                  <a:solidFill>
                    <a:srgbClr val="00B050"/>
                  </a:solidFill>
                </a:rPr>
                <a:t>float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1200" dirty="0">
                  <a:solidFill>
                    <a:schemeClr val="tx1"/>
                  </a:solidFill>
                </a:rPr>
                <a:t>) </a:t>
              </a:r>
              <a:r>
                <a:rPr lang="en-US" altLang="ko-KR" sz="1200" dirty="0">
                  <a:solidFill>
                    <a:srgbClr val="7030A0"/>
                  </a:solidFill>
                </a:rPr>
                <a:t>+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delta_x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  fx1 = f(x)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f(</a:t>
              </a:r>
              <a:r>
                <a:rPr lang="en-US" altLang="ko-KR" sz="1200" i="1" dirty="0" err="1">
                  <a:solidFill>
                    <a:srgbClr val="00B0F0"/>
                  </a:solidFill>
                </a:rPr>
                <a:t>x+delta_x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                                                          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200" dirty="0">
                  <a:solidFill>
                    <a:schemeClr val="tx1"/>
                  </a:solidFill>
                </a:rPr>
                <a:t>]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7030A0"/>
                  </a:solidFill>
                </a:rPr>
                <a:t>–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delta_x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  fx2 = f(x)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f(x–</a:t>
              </a:r>
              <a:r>
                <a:rPr lang="en-US" altLang="ko-KR" sz="1200" i="1" dirty="0" err="1">
                  <a:solidFill>
                    <a:srgbClr val="00B0F0"/>
                  </a:solidFill>
                </a:rPr>
                <a:t>delta_x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altLang="ko-KR" sz="1200" dirty="0">
                  <a:solidFill>
                    <a:srgbClr val="7030A0"/>
                  </a:solidFill>
                </a:rPr>
                <a:t>          </a:t>
              </a:r>
              <a:r>
                <a:rPr lang="en-US" altLang="ko-KR" sz="1200" dirty="0">
                  <a:solidFill>
                    <a:schemeClr val="tx1"/>
                  </a:solidFill>
                </a:rPr>
                <a:t>grad[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200" dirty="0">
                  <a:solidFill>
                    <a:schemeClr val="tx1"/>
                  </a:solidFill>
                </a:rPr>
                <a:t>] = (fx1 </a:t>
              </a:r>
              <a:r>
                <a:rPr lang="en-US" altLang="ko-KR" sz="1200" dirty="0">
                  <a:solidFill>
                    <a:srgbClr val="7030A0"/>
                  </a:solidFill>
                </a:rPr>
                <a:t>– </a:t>
              </a:r>
              <a:r>
                <a:rPr lang="en-US" altLang="ko-KR" sz="1200" dirty="0">
                  <a:solidFill>
                    <a:schemeClr val="tx1"/>
                  </a:solidFill>
                </a:rPr>
                <a:t>fx2) </a:t>
              </a:r>
              <a:r>
                <a:rPr lang="en-US" altLang="ko-KR" sz="1200" dirty="0">
                  <a:solidFill>
                    <a:srgbClr val="7030A0"/>
                  </a:solidFill>
                </a:rPr>
                <a:t>/</a:t>
              </a:r>
              <a:r>
                <a:rPr lang="en-US" altLang="ko-KR" sz="1200" dirty="0">
                  <a:solidFill>
                    <a:schemeClr val="tx1"/>
                  </a:solidFill>
                </a:rPr>
                <a:t> (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rgbClr val="7030A0"/>
                  </a:solidFill>
                </a:rPr>
                <a:t>*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delta_x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200" dirty="0">
                  <a:solidFill>
                    <a:schemeClr val="tx1"/>
                  </a:solidFill>
                </a:rPr>
                <a:t>]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tmp_val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it.iternext</a:t>
              </a:r>
              <a:r>
                <a:rPr lang="en-US" altLang="ko-KR" sz="1200" dirty="0">
                  <a:solidFill>
                    <a:schemeClr val="tx1"/>
                  </a:solidFill>
                </a:rPr>
                <a:t>()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return</a:t>
              </a:r>
              <a:r>
                <a:rPr lang="en-US" altLang="ko-KR" sz="1200" dirty="0">
                  <a:solidFill>
                    <a:schemeClr val="tx1"/>
                  </a:solidFill>
                </a:rPr>
                <a:t> grad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94E612F-D077-44C2-81C2-26487176F7F0}"/>
                </a:ext>
              </a:extLst>
            </p:cNvPr>
            <p:cNvSpPr/>
            <p:nvPr/>
          </p:nvSpPr>
          <p:spPr>
            <a:xfrm>
              <a:off x="737920" y="4960384"/>
              <a:ext cx="6332115" cy="132746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9498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894855-FC49-47F3-9E65-53BCBA3A0146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구현코드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1A691D-78ED-4D95-B492-9BA04B5223E0}"/>
              </a:ext>
            </a:extLst>
          </p:cNvPr>
          <p:cNvSpPr txBox="1"/>
          <p:nvPr/>
        </p:nvSpPr>
        <p:spPr>
          <a:xfrm>
            <a:off x="563217" y="682488"/>
            <a:ext cx="552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[2] </a:t>
            </a:r>
            <a:r>
              <a:rPr lang="en-US" altLang="ko-KR" dirty="0" err="1"/>
              <a:t>LogicGate</a:t>
            </a:r>
            <a:r>
              <a:rPr lang="ko-KR" altLang="en-US" dirty="0"/>
              <a:t> </a:t>
            </a:r>
            <a:r>
              <a:rPr lang="en-US" altLang="ko-KR" dirty="0"/>
              <a:t>class ( __</a:t>
            </a:r>
            <a:r>
              <a:rPr lang="en-US" altLang="ko-KR" dirty="0" err="1"/>
              <a:t>init</a:t>
            </a:r>
            <a:r>
              <a:rPr lang="en-US" altLang="ko-KR" dirty="0"/>
              <a:t>__, __</a:t>
            </a:r>
            <a:r>
              <a:rPr lang="en-US" altLang="ko-KR" dirty="0" err="1"/>
              <a:t>loss_func</a:t>
            </a:r>
            <a:r>
              <a:rPr lang="en-US" altLang="ko-KR" dirty="0"/>
              <a:t>, </a:t>
            </a:r>
            <a:r>
              <a:rPr lang="en-US" altLang="ko-KR" dirty="0" err="1"/>
              <a:t>error_val</a:t>
            </a:r>
            <a:r>
              <a:rPr lang="en-US" altLang="ko-KR" dirty="0"/>
              <a:t> 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EA9C46F-6CE4-48AB-8384-980968875892}"/>
              </a:ext>
            </a:extLst>
          </p:cNvPr>
          <p:cNvSpPr/>
          <p:nvPr/>
        </p:nvSpPr>
        <p:spPr>
          <a:xfrm>
            <a:off x="3738553" y="1317143"/>
            <a:ext cx="4721531" cy="4813151"/>
          </a:xfrm>
          <a:prstGeom prst="rect">
            <a:avLst/>
          </a:prstGeom>
          <a:solidFill>
            <a:schemeClr val="bg2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rgbClr val="00B050"/>
                </a:solidFill>
              </a:rPr>
              <a:t>class </a:t>
            </a:r>
            <a:r>
              <a:rPr lang="en-US" altLang="ko-KR" sz="800" dirty="0" err="1">
                <a:solidFill>
                  <a:schemeClr val="tx1"/>
                </a:solidFill>
              </a:rPr>
              <a:t>LogicGate</a:t>
            </a:r>
            <a:r>
              <a:rPr lang="en-US" altLang="ko-KR" sz="800" dirty="0">
                <a:solidFill>
                  <a:schemeClr val="tx1"/>
                </a:solidFill>
              </a:rPr>
              <a:t>: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</a:t>
            </a:r>
            <a:r>
              <a:rPr lang="en-US" altLang="ko-KR" sz="800" dirty="0">
                <a:solidFill>
                  <a:srgbClr val="00B050"/>
                </a:solidFill>
              </a:rPr>
              <a:t>def </a:t>
            </a:r>
            <a:r>
              <a:rPr lang="en-US" altLang="ko-KR" sz="800" dirty="0">
                <a:solidFill>
                  <a:srgbClr val="0070C0"/>
                </a:solidFill>
              </a:rPr>
              <a:t>__ </a:t>
            </a:r>
            <a:r>
              <a:rPr lang="en-US" altLang="ko-KR" sz="800" dirty="0" err="1">
                <a:solidFill>
                  <a:srgbClr val="0070C0"/>
                </a:solidFill>
              </a:rPr>
              <a:t>init</a:t>
            </a:r>
            <a:r>
              <a:rPr lang="en-US" altLang="ko-KR" sz="800" dirty="0">
                <a:solidFill>
                  <a:srgbClr val="0070C0"/>
                </a:solidFill>
              </a:rPr>
              <a:t>__</a:t>
            </a:r>
            <a:r>
              <a:rPr lang="en-US" altLang="ko-KR" sz="800" dirty="0">
                <a:solidFill>
                  <a:schemeClr val="tx1"/>
                </a:solidFill>
              </a:rPr>
              <a:t>(self, </a:t>
            </a:r>
            <a:r>
              <a:rPr lang="en-US" altLang="ko-KR" sz="800" dirty="0" err="1">
                <a:solidFill>
                  <a:schemeClr val="tx1"/>
                </a:solidFill>
              </a:rPr>
              <a:t>gate_name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</a:rPr>
              <a:t>xdata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</a:rPr>
              <a:t>tdata</a:t>
            </a:r>
            <a:r>
              <a:rPr lang="en-US" altLang="ko-KR" sz="800" dirty="0">
                <a:solidFill>
                  <a:schemeClr val="tx1"/>
                </a:solidFill>
              </a:rPr>
              <a:t>): </a:t>
            </a:r>
            <a:r>
              <a:rPr lang="en-US" altLang="ko-KR" sz="800" i="1" dirty="0">
                <a:solidFill>
                  <a:srgbClr val="00B0F0"/>
                </a:solidFill>
              </a:rPr>
              <a:t># </a:t>
            </a:r>
            <a:r>
              <a:rPr lang="en-US" altLang="ko-KR" sz="800" i="1" dirty="0" err="1">
                <a:solidFill>
                  <a:srgbClr val="00B0F0"/>
                </a:solidFill>
              </a:rPr>
              <a:t>xdata</a:t>
            </a:r>
            <a:r>
              <a:rPr lang="en-US" altLang="ko-KR" sz="800" i="1" dirty="0">
                <a:solidFill>
                  <a:srgbClr val="00B0F0"/>
                </a:solidFill>
              </a:rPr>
              <a:t>, </a:t>
            </a:r>
            <a:r>
              <a:rPr lang="en-US" altLang="ko-KR" sz="800" i="1" dirty="0" err="1">
                <a:solidFill>
                  <a:srgbClr val="00B0F0"/>
                </a:solidFill>
              </a:rPr>
              <a:t>tdata</a:t>
            </a:r>
            <a:r>
              <a:rPr lang="en-US" altLang="ko-KR" sz="800" i="1" dirty="0">
                <a:solidFill>
                  <a:srgbClr val="00B0F0"/>
                </a:solidFill>
              </a:rPr>
              <a:t> =&gt; </a:t>
            </a:r>
            <a:r>
              <a:rPr lang="en-US" altLang="ko-KR" sz="800" i="1" dirty="0" err="1">
                <a:solidFill>
                  <a:srgbClr val="00B0F0"/>
                </a:solidFill>
              </a:rPr>
              <a:t>numpy.array</a:t>
            </a:r>
            <a:r>
              <a:rPr lang="en-US" altLang="ko-KR" sz="800" i="1" dirty="0">
                <a:solidFill>
                  <a:srgbClr val="00B0F0"/>
                </a:solidFill>
              </a:rPr>
              <a:t>(. . .)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     self.name = </a:t>
            </a:r>
            <a:r>
              <a:rPr lang="en-US" altLang="ko-KR" sz="800" dirty="0" err="1">
                <a:solidFill>
                  <a:schemeClr val="tx1"/>
                </a:solidFill>
              </a:rPr>
              <a:t>gate_name</a:t>
            </a:r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     </a:t>
            </a:r>
            <a:r>
              <a:rPr lang="en-US" altLang="ko-KR" sz="800" i="1" dirty="0">
                <a:solidFill>
                  <a:srgbClr val="00B0F0"/>
                </a:solidFill>
              </a:rPr>
              <a:t># </a:t>
            </a:r>
            <a:r>
              <a:rPr lang="ko-KR" altLang="en-US" sz="800" i="1" dirty="0">
                <a:solidFill>
                  <a:srgbClr val="00B0F0"/>
                </a:solidFill>
              </a:rPr>
              <a:t>입력 데이터</a:t>
            </a:r>
            <a:r>
              <a:rPr lang="en-US" altLang="ko-KR" sz="800" i="1" dirty="0">
                <a:solidFill>
                  <a:srgbClr val="00B0F0"/>
                </a:solidFill>
              </a:rPr>
              <a:t>, </a:t>
            </a:r>
            <a:r>
              <a:rPr lang="ko-KR" altLang="en-US" sz="800" i="1" dirty="0">
                <a:solidFill>
                  <a:srgbClr val="00B0F0"/>
                </a:solidFill>
              </a:rPr>
              <a:t>정답 데이터 초기화</a:t>
            </a:r>
            <a:endParaRPr lang="en-US" altLang="ko-KR" sz="800" i="1" dirty="0">
              <a:solidFill>
                <a:srgbClr val="00B0F0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     self.__</a:t>
            </a:r>
            <a:r>
              <a:rPr lang="en-US" altLang="ko-KR" sz="800" dirty="0" err="1">
                <a:solidFill>
                  <a:schemeClr val="tx1"/>
                </a:solidFill>
              </a:rPr>
              <a:t>xdata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 err="1">
                <a:solidFill>
                  <a:schemeClr val="tx1"/>
                </a:solidFill>
              </a:rPr>
              <a:t>xdata.reshape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en-US" altLang="ko-KR" sz="800" dirty="0">
                <a:solidFill>
                  <a:srgbClr val="00B050"/>
                </a:solidFill>
              </a:rPr>
              <a:t>4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2</a:t>
            </a:r>
            <a:r>
              <a:rPr lang="en-US" altLang="ko-KR" sz="800" dirty="0">
                <a:solidFill>
                  <a:schemeClr val="tx1"/>
                </a:solidFill>
              </a:rPr>
              <a:t>)   # </a:t>
            </a:r>
            <a:r>
              <a:rPr lang="ko-KR" altLang="en-US" sz="800" dirty="0">
                <a:solidFill>
                  <a:schemeClr val="tx1"/>
                </a:solidFill>
              </a:rPr>
              <a:t>입력데이터는 </a:t>
            </a:r>
            <a:r>
              <a:rPr lang="en-US" altLang="ko-KR" sz="800" dirty="0">
                <a:solidFill>
                  <a:schemeClr val="tx1"/>
                </a:solidFill>
              </a:rPr>
              <a:t>(0,0), (0,1), (1,0), (1,1) </a:t>
            </a:r>
            <a:r>
              <a:rPr lang="ko-KR" altLang="en-US" sz="800" dirty="0">
                <a:solidFill>
                  <a:schemeClr val="tx1"/>
                </a:solidFill>
              </a:rPr>
              <a:t>총</a:t>
            </a:r>
            <a:r>
              <a:rPr lang="en-US" altLang="ko-KR" sz="800" dirty="0">
                <a:solidFill>
                  <a:schemeClr val="tx1"/>
                </a:solidFill>
              </a:rPr>
              <a:t> 4</a:t>
            </a:r>
            <a:r>
              <a:rPr lang="ko-KR" altLang="en-US" sz="800" dirty="0">
                <a:solidFill>
                  <a:schemeClr val="tx1"/>
                </a:solidFill>
              </a:rPr>
              <a:t>가지</a:t>
            </a:r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     self.__</a:t>
            </a:r>
            <a:r>
              <a:rPr lang="en-US" altLang="ko-KR" sz="800" dirty="0" err="1">
                <a:solidFill>
                  <a:schemeClr val="tx1"/>
                </a:solidFill>
              </a:rPr>
              <a:t>tdata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 err="1">
                <a:solidFill>
                  <a:schemeClr val="tx1"/>
                </a:solidFill>
              </a:rPr>
              <a:t>tdata.reshape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en-US" altLang="ko-KR" sz="800" dirty="0">
                <a:solidFill>
                  <a:srgbClr val="00B050"/>
                </a:solidFill>
              </a:rPr>
              <a:t>4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     </a:t>
            </a:r>
            <a:r>
              <a:rPr lang="en-US" altLang="ko-KR" sz="800" i="1" dirty="0">
                <a:solidFill>
                  <a:srgbClr val="00B0F0"/>
                </a:solidFill>
              </a:rPr>
              <a:t># </a:t>
            </a:r>
            <a:r>
              <a:rPr lang="ko-KR" altLang="en-US" sz="800" i="1" dirty="0">
                <a:solidFill>
                  <a:srgbClr val="00B0F0"/>
                </a:solidFill>
              </a:rPr>
              <a:t>가중치 </a:t>
            </a:r>
            <a:r>
              <a:rPr lang="en-US" altLang="ko-KR" sz="800" i="1" dirty="0">
                <a:solidFill>
                  <a:srgbClr val="00B0F0"/>
                </a:solidFill>
              </a:rPr>
              <a:t>W, </a:t>
            </a:r>
            <a:r>
              <a:rPr lang="ko-KR" altLang="en-US" sz="800" i="1" dirty="0">
                <a:solidFill>
                  <a:srgbClr val="00B0F0"/>
                </a:solidFill>
              </a:rPr>
              <a:t>바이어스 </a:t>
            </a:r>
            <a:r>
              <a:rPr lang="en-US" altLang="ko-KR" sz="800" i="1" dirty="0">
                <a:solidFill>
                  <a:srgbClr val="00B0F0"/>
                </a:solidFill>
              </a:rPr>
              <a:t>b </a:t>
            </a:r>
            <a:r>
              <a:rPr lang="ko-KR" altLang="en-US" sz="800" i="1" dirty="0">
                <a:solidFill>
                  <a:srgbClr val="00B0F0"/>
                </a:solidFill>
              </a:rPr>
              <a:t>초기화</a:t>
            </a:r>
            <a:endParaRPr lang="en-US" altLang="ko-KR" sz="800" i="1" dirty="0">
              <a:solidFill>
                <a:srgbClr val="00B0F0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     </a:t>
            </a:r>
            <a:r>
              <a:rPr lang="en-US" altLang="ko-KR" sz="800" dirty="0" err="1">
                <a:solidFill>
                  <a:schemeClr val="tx1"/>
                </a:solidFill>
              </a:rPr>
              <a:t>self.__w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=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np.random,rand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en-US" altLang="ko-KR" sz="800" dirty="0">
                <a:solidFill>
                  <a:srgbClr val="00B050"/>
                </a:solidFill>
              </a:rPr>
              <a:t>2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) </a:t>
            </a:r>
            <a:r>
              <a:rPr lang="en-US" altLang="ko-KR" sz="800" i="1" dirty="0">
                <a:solidFill>
                  <a:srgbClr val="00B0F0"/>
                </a:solidFill>
              </a:rPr>
              <a:t># </a:t>
            </a:r>
            <a:r>
              <a:rPr lang="en-US" altLang="ko-KR" sz="800" i="1" dirty="0" err="1">
                <a:solidFill>
                  <a:srgbClr val="00B0F0"/>
                </a:solidFill>
              </a:rPr>
              <a:t>weightm</a:t>
            </a:r>
            <a:r>
              <a:rPr lang="en-US" altLang="ko-KR" sz="800" i="1" dirty="0">
                <a:solidFill>
                  <a:srgbClr val="00B0F0"/>
                </a:solidFill>
              </a:rPr>
              <a:t> 2 X 1 matrix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     </a:t>
            </a:r>
            <a:r>
              <a:rPr lang="en-US" altLang="ko-KR" sz="800" dirty="0" err="1">
                <a:solidFill>
                  <a:schemeClr val="tx1"/>
                </a:solidFill>
              </a:rPr>
              <a:t>self.__b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 err="1">
                <a:solidFill>
                  <a:schemeClr val="tx1"/>
                </a:solidFill>
              </a:rPr>
              <a:t>np.random.rand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     </a:t>
            </a:r>
            <a:r>
              <a:rPr lang="en-US" altLang="ko-KR" sz="800" i="1" dirty="0">
                <a:solidFill>
                  <a:srgbClr val="00B0F0"/>
                </a:solidFill>
              </a:rPr>
              <a:t># </a:t>
            </a:r>
            <a:r>
              <a:rPr lang="ko-KR" altLang="en-US" sz="800" i="1" dirty="0">
                <a:solidFill>
                  <a:srgbClr val="00B0F0"/>
                </a:solidFill>
              </a:rPr>
              <a:t>학습을 </a:t>
            </a:r>
            <a:r>
              <a:rPr lang="en-US" altLang="ko-KR" sz="800" i="1" dirty="0">
                <a:solidFill>
                  <a:srgbClr val="00B0F0"/>
                </a:solidFill>
              </a:rPr>
              <a:t>learning rate </a:t>
            </a:r>
            <a:r>
              <a:rPr lang="ko-KR" altLang="en-US" sz="800" i="1" dirty="0">
                <a:solidFill>
                  <a:srgbClr val="00B0F0"/>
                </a:solidFill>
              </a:rPr>
              <a:t>초기화</a:t>
            </a:r>
            <a:endParaRPr lang="en-US" altLang="ko-KR" sz="800" i="1" dirty="0">
              <a:solidFill>
                <a:srgbClr val="00B0F0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     self.__</a:t>
            </a:r>
            <a:r>
              <a:rPr lang="en-US" altLang="ko-KR" sz="800" dirty="0" err="1">
                <a:solidFill>
                  <a:schemeClr val="tx1"/>
                </a:solidFill>
              </a:rPr>
              <a:t>learning_rate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>
                <a:solidFill>
                  <a:srgbClr val="00B050"/>
                </a:solidFill>
              </a:rPr>
              <a:t>1e-2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</a:t>
            </a:r>
            <a:r>
              <a:rPr lang="en-US" altLang="ko-KR" sz="800" i="1" dirty="0">
                <a:solidFill>
                  <a:srgbClr val="00B0F0"/>
                </a:solidFill>
              </a:rPr>
              <a:t># </a:t>
            </a:r>
            <a:r>
              <a:rPr lang="ko-KR" altLang="en-US" sz="800" i="1" dirty="0">
                <a:solidFill>
                  <a:srgbClr val="00B0F0"/>
                </a:solidFill>
              </a:rPr>
              <a:t>손실함수</a:t>
            </a:r>
            <a:endParaRPr lang="en-US" altLang="ko-KR" sz="800" i="1" dirty="0">
              <a:solidFill>
                <a:srgbClr val="00B0F0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</a:t>
            </a:r>
            <a:r>
              <a:rPr lang="en-US" altLang="ko-KR" sz="800" dirty="0">
                <a:solidFill>
                  <a:srgbClr val="00B050"/>
                </a:solidFill>
              </a:rPr>
              <a:t>def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rgbClr val="0070C0"/>
                </a:solidFill>
              </a:rPr>
              <a:t>__</a:t>
            </a:r>
            <a:r>
              <a:rPr lang="en-US" altLang="ko-KR" sz="800" dirty="0" err="1">
                <a:solidFill>
                  <a:srgbClr val="0070C0"/>
                </a:solidFill>
              </a:rPr>
              <a:t>loss_func</a:t>
            </a:r>
            <a:r>
              <a:rPr lang="en-US" altLang="ko-KR" sz="800" dirty="0">
                <a:solidFill>
                  <a:schemeClr val="tx1"/>
                </a:solidFill>
              </a:rPr>
              <a:t>(self):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     delta = </a:t>
            </a:r>
            <a:r>
              <a:rPr lang="en-US" altLang="ko-KR" sz="800" dirty="0">
                <a:solidFill>
                  <a:srgbClr val="00B050"/>
                </a:solidFill>
              </a:rPr>
              <a:t>le-7</a:t>
            </a:r>
            <a:r>
              <a:rPr lang="en-US" altLang="ko-KR" sz="800" dirty="0">
                <a:solidFill>
                  <a:schemeClr val="tx1"/>
                </a:solidFill>
              </a:rPr>
              <a:t>   </a:t>
            </a:r>
            <a:r>
              <a:rPr lang="en-US" altLang="ko-KR" sz="800" i="1" dirty="0">
                <a:solidFill>
                  <a:schemeClr val="tx1"/>
                </a:solidFill>
              </a:rPr>
              <a:t># log </a:t>
            </a:r>
            <a:r>
              <a:rPr lang="ko-KR" altLang="en-US" sz="800" i="1" dirty="0">
                <a:solidFill>
                  <a:schemeClr val="tx1"/>
                </a:solidFill>
              </a:rPr>
              <a:t>무한대 발산 방지</a:t>
            </a:r>
            <a:endParaRPr lang="en-US" altLang="ko-KR" sz="800" i="1" dirty="0">
              <a:solidFill>
                <a:schemeClr val="tx1"/>
              </a:solidFill>
            </a:endParaRP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     z = np.dot(self.__</a:t>
            </a:r>
            <a:r>
              <a:rPr lang="en-US" altLang="ko-KR" sz="800" dirty="0" err="1">
                <a:solidFill>
                  <a:schemeClr val="tx1"/>
                </a:solidFill>
              </a:rPr>
              <a:t>xdata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</a:rPr>
              <a:t>self.__w</a:t>
            </a:r>
            <a:r>
              <a:rPr lang="en-US" altLang="ko-KR" sz="800" dirty="0">
                <a:solidFill>
                  <a:schemeClr val="tx1"/>
                </a:solidFill>
              </a:rPr>
              <a:t>) </a:t>
            </a:r>
            <a:r>
              <a:rPr lang="en-US" altLang="ko-KR" sz="800" dirty="0">
                <a:solidFill>
                  <a:srgbClr val="7030A0"/>
                </a:solidFill>
              </a:rPr>
              <a:t>+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self.__b</a:t>
            </a:r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     y = sigmoid(z)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     </a:t>
            </a:r>
            <a:r>
              <a:rPr lang="en-US" altLang="ko-KR" sz="800" i="1" dirty="0">
                <a:solidFill>
                  <a:srgbClr val="00B0F0"/>
                </a:solidFill>
              </a:rPr>
              <a:t># cross-entropy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     </a:t>
            </a:r>
            <a:r>
              <a:rPr lang="en-US" altLang="ko-KR" sz="800" dirty="0">
                <a:solidFill>
                  <a:srgbClr val="00B050"/>
                </a:solidFill>
              </a:rPr>
              <a:t>return</a:t>
            </a:r>
            <a:r>
              <a:rPr lang="en-US" altLang="ko-KR" sz="800" dirty="0">
                <a:solidFill>
                  <a:schemeClr val="tx1"/>
                </a:solidFill>
              </a:rPr>
              <a:t>   </a:t>
            </a:r>
            <a:r>
              <a:rPr lang="en-US" altLang="ko-KR" sz="800" dirty="0">
                <a:solidFill>
                  <a:srgbClr val="7030A0"/>
                </a:solidFill>
              </a:rPr>
              <a:t>-</a:t>
            </a:r>
            <a:r>
              <a:rPr lang="en-US" altLang="ko-KR" sz="800" dirty="0" err="1">
                <a:solidFill>
                  <a:schemeClr val="tx1"/>
                </a:solidFill>
              </a:rPr>
              <a:t>np.</a:t>
            </a:r>
            <a:r>
              <a:rPr lang="en-US" altLang="ko-KR" sz="800" dirty="0" err="1">
                <a:solidFill>
                  <a:srgbClr val="00B050"/>
                </a:solidFill>
              </a:rPr>
              <a:t>sum</a:t>
            </a:r>
            <a:r>
              <a:rPr lang="en-US" altLang="ko-KR" sz="800" dirty="0">
                <a:solidFill>
                  <a:schemeClr val="tx1"/>
                </a:solidFill>
              </a:rPr>
              <a:t>( </a:t>
            </a:r>
            <a:r>
              <a:rPr lang="en-US" altLang="ko-KR" sz="800" dirty="0" err="1">
                <a:solidFill>
                  <a:schemeClr val="tx1"/>
                </a:solidFill>
              </a:rPr>
              <a:t>self.__t</a:t>
            </a:r>
            <a:r>
              <a:rPr lang="en-US" altLang="ko-KR" sz="800" dirty="0">
                <a:solidFill>
                  <a:schemeClr val="tx1"/>
                </a:solidFill>
              </a:rPr>
              <a:t> data</a:t>
            </a:r>
            <a:r>
              <a:rPr lang="en-US" altLang="ko-KR" sz="800" dirty="0">
                <a:solidFill>
                  <a:srgbClr val="7030A0"/>
                </a:solidFill>
              </a:rPr>
              <a:t>*</a:t>
            </a:r>
            <a:r>
              <a:rPr lang="en-US" altLang="ko-KR" sz="800" dirty="0" err="1">
                <a:solidFill>
                  <a:schemeClr val="tx1"/>
                </a:solidFill>
              </a:rPr>
              <a:t>np,log</a:t>
            </a:r>
            <a:r>
              <a:rPr lang="en-US" altLang="ko-KR" sz="800" dirty="0">
                <a:solidFill>
                  <a:schemeClr val="tx1"/>
                </a:solidFill>
              </a:rPr>
              <a:t>(y </a:t>
            </a:r>
            <a:r>
              <a:rPr lang="en-US" altLang="ko-KR" sz="800" dirty="0">
                <a:solidFill>
                  <a:srgbClr val="7030A0"/>
                </a:solidFill>
              </a:rPr>
              <a:t>+</a:t>
            </a:r>
            <a:r>
              <a:rPr lang="en-US" altLang="ko-KR" sz="800" dirty="0">
                <a:solidFill>
                  <a:schemeClr val="tx1"/>
                </a:solidFill>
              </a:rPr>
              <a:t> delta) </a:t>
            </a:r>
            <a:r>
              <a:rPr lang="en-US" altLang="ko-KR" sz="800" dirty="0">
                <a:solidFill>
                  <a:srgbClr val="7030A0"/>
                </a:solidFill>
              </a:rPr>
              <a:t>+</a:t>
            </a:r>
            <a:r>
              <a:rPr lang="en-US" altLang="ko-KR" sz="800" dirty="0">
                <a:solidFill>
                  <a:schemeClr val="tx1"/>
                </a:solidFill>
              </a:rPr>
              <a:t> (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-self.__tdata)</a:t>
            </a:r>
            <a:r>
              <a:rPr lang="en-US" altLang="ko-KR" sz="800" dirty="0">
                <a:solidFill>
                  <a:srgbClr val="7030A0"/>
                </a:solidFill>
              </a:rPr>
              <a:t>*</a:t>
            </a:r>
            <a:r>
              <a:rPr lang="en-US" altLang="ko-KR" sz="800" dirty="0">
                <a:solidFill>
                  <a:schemeClr val="tx1"/>
                </a:solidFill>
              </a:rPr>
              <a:t>np.log((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rgbClr val="7030A0"/>
                </a:solidFill>
              </a:rPr>
              <a:t>–</a:t>
            </a:r>
            <a:r>
              <a:rPr lang="en-US" altLang="ko-KR" sz="800" dirty="0">
                <a:solidFill>
                  <a:schemeClr val="tx1"/>
                </a:solidFill>
              </a:rPr>
              <a:t> y)</a:t>
            </a:r>
            <a:r>
              <a:rPr lang="en-US" altLang="ko-KR" sz="800" dirty="0">
                <a:solidFill>
                  <a:srgbClr val="7030A0"/>
                </a:solidFill>
              </a:rPr>
              <a:t>+</a:t>
            </a:r>
            <a:r>
              <a:rPr lang="en-US" altLang="ko-KR" sz="800" dirty="0">
                <a:solidFill>
                  <a:schemeClr val="tx1"/>
                </a:solidFill>
              </a:rPr>
              <a:t>delta ) )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</a:t>
            </a:r>
            <a:r>
              <a:rPr lang="en-US" altLang="ko-KR" sz="800" i="1" dirty="0">
                <a:solidFill>
                  <a:srgbClr val="00B0F0"/>
                </a:solidFill>
              </a:rPr>
              <a:t># </a:t>
            </a:r>
            <a:r>
              <a:rPr lang="ko-KR" altLang="en-US" sz="800" i="1" dirty="0">
                <a:solidFill>
                  <a:srgbClr val="00B0F0"/>
                </a:solidFill>
              </a:rPr>
              <a:t>손실 값 계산</a:t>
            </a:r>
            <a:endParaRPr lang="en-US" altLang="ko-KR" sz="800" i="1" dirty="0">
              <a:solidFill>
                <a:srgbClr val="00B0F0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</a:t>
            </a:r>
            <a:r>
              <a:rPr lang="en-US" altLang="ko-KR" sz="800" dirty="0">
                <a:solidFill>
                  <a:srgbClr val="00B050"/>
                </a:solidFill>
              </a:rPr>
              <a:t>def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err="1">
                <a:solidFill>
                  <a:srgbClr val="0070C0"/>
                </a:solidFill>
              </a:rPr>
              <a:t>error_val</a:t>
            </a:r>
            <a:r>
              <a:rPr lang="en-US" altLang="ko-KR" sz="800" dirty="0">
                <a:solidFill>
                  <a:schemeClr val="tx1"/>
                </a:solidFill>
              </a:rPr>
              <a:t>(self):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     delta = </a:t>
            </a:r>
            <a:r>
              <a:rPr lang="en-US" altLang="ko-KR" sz="800" dirty="0">
                <a:solidFill>
                  <a:srgbClr val="00B050"/>
                </a:solidFill>
              </a:rPr>
              <a:t>1e-7</a:t>
            </a:r>
            <a:r>
              <a:rPr lang="en-US" altLang="ko-KR" sz="800" dirty="0">
                <a:solidFill>
                  <a:schemeClr val="tx1"/>
                </a:solidFill>
              </a:rPr>
              <a:t>    </a:t>
            </a:r>
            <a:r>
              <a:rPr lang="en-US" altLang="ko-KR" sz="800" i="1" dirty="0">
                <a:solidFill>
                  <a:srgbClr val="00B0F0"/>
                </a:solidFill>
              </a:rPr>
              <a:t># log </a:t>
            </a:r>
            <a:r>
              <a:rPr lang="ko-KR" altLang="en-US" sz="800" i="1" dirty="0">
                <a:solidFill>
                  <a:srgbClr val="00B0F0"/>
                </a:solidFill>
              </a:rPr>
              <a:t>무한대 발산 방지</a:t>
            </a:r>
            <a:endParaRPr lang="en-US" altLang="ko-KR" sz="800" i="1" dirty="0">
              <a:solidFill>
                <a:srgbClr val="00B0F0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    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     z = np.dot(self.__</a:t>
            </a:r>
            <a:r>
              <a:rPr lang="en-US" altLang="ko-KR" sz="800" dirty="0" err="1">
                <a:solidFill>
                  <a:schemeClr val="tx1"/>
                </a:solidFill>
              </a:rPr>
              <a:t>xdata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</a:rPr>
              <a:t>self.__w</a:t>
            </a:r>
            <a:r>
              <a:rPr lang="en-US" altLang="ko-KR" sz="800" dirty="0">
                <a:solidFill>
                  <a:schemeClr val="tx1"/>
                </a:solidFill>
              </a:rPr>
              <a:t>) </a:t>
            </a:r>
            <a:r>
              <a:rPr lang="en-US" altLang="ko-KR" sz="800" dirty="0">
                <a:solidFill>
                  <a:srgbClr val="7030A0"/>
                </a:solidFill>
              </a:rPr>
              <a:t>+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 err="1">
                <a:solidFill>
                  <a:schemeClr val="tx1"/>
                </a:solidFill>
              </a:rPr>
              <a:t>self.__b</a:t>
            </a:r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     y = sigmoid(z)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     </a:t>
            </a:r>
            <a:r>
              <a:rPr lang="en-US" altLang="ko-KR" sz="800" dirty="0">
                <a:solidFill>
                  <a:srgbClr val="002060"/>
                </a:solidFill>
              </a:rPr>
              <a:t># cross-entropy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     </a:t>
            </a:r>
            <a:r>
              <a:rPr lang="en-US" altLang="ko-KR" sz="800" dirty="0">
                <a:solidFill>
                  <a:srgbClr val="00B050"/>
                </a:solidFill>
              </a:rPr>
              <a:t>return</a:t>
            </a:r>
            <a:r>
              <a:rPr lang="en-US" altLang="ko-KR" sz="800" dirty="0">
                <a:solidFill>
                  <a:schemeClr val="tx1"/>
                </a:solidFill>
              </a:rPr>
              <a:t>   -</a:t>
            </a:r>
            <a:r>
              <a:rPr lang="en-US" altLang="ko-KR" sz="800" dirty="0" err="1">
                <a:solidFill>
                  <a:schemeClr val="tx1"/>
                </a:solidFill>
              </a:rPr>
              <a:t>np.</a:t>
            </a:r>
            <a:r>
              <a:rPr lang="en-US" altLang="ko-KR" sz="800" dirty="0" err="1">
                <a:solidFill>
                  <a:srgbClr val="00B050"/>
                </a:solidFill>
              </a:rPr>
              <a:t>sum</a:t>
            </a:r>
            <a:r>
              <a:rPr lang="en-US" altLang="ko-KR" sz="800" dirty="0">
                <a:solidFill>
                  <a:schemeClr val="tx1"/>
                </a:solidFill>
              </a:rPr>
              <a:t>( self.__</a:t>
            </a:r>
            <a:r>
              <a:rPr lang="en-US" altLang="ko-KR" sz="800" dirty="0" err="1">
                <a:solidFill>
                  <a:schemeClr val="tx1"/>
                </a:solidFill>
              </a:rPr>
              <a:t>tdata</a:t>
            </a:r>
            <a:r>
              <a:rPr lang="en-US" altLang="ko-KR" sz="800" dirty="0">
                <a:solidFill>
                  <a:srgbClr val="7030A0"/>
                </a:solidFill>
              </a:rPr>
              <a:t>*</a:t>
            </a:r>
            <a:r>
              <a:rPr lang="en-US" altLang="ko-KR" sz="800" dirty="0">
                <a:solidFill>
                  <a:schemeClr val="tx1"/>
                </a:solidFill>
              </a:rPr>
              <a:t>np.log(y </a:t>
            </a:r>
            <a:r>
              <a:rPr lang="en-US" altLang="ko-KR" sz="800" dirty="0">
                <a:solidFill>
                  <a:srgbClr val="7030A0"/>
                </a:solidFill>
              </a:rPr>
              <a:t>+</a:t>
            </a:r>
            <a:r>
              <a:rPr lang="en-US" altLang="ko-KR" sz="800" dirty="0">
                <a:solidFill>
                  <a:schemeClr val="tx1"/>
                </a:solidFill>
              </a:rPr>
              <a:t> delta) </a:t>
            </a:r>
            <a:r>
              <a:rPr lang="en-US" altLang="ko-KR" sz="800" dirty="0">
                <a:solidFill>
                  <a:srgbClr val="7030A0"/>
                </a:solidFill>
              </a:rPr>
              <a:t>+</a:t>
            </a:r>
            <a:r>
              <a:rPr lang="en-US" altLang="ko-KR" sz="800" dirty="0">
                <a:solidFill>
                  <a:schemeClr val="tx1"/>
                </a:solidFill>
              </a:rPr>
              <a:t> (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-self.__tdata)</a:t>
            </a:r>
            <a:r>
              <a:rPr lang="en-US" altLang="ko-KR" sz="800" dirty="0">
                <a:solidFill>
                  <a:srgbClr val="7030A0"/>
                </a:solidFill>
              </a:rPr>
              <a:t>*</a:t>
            </a:r>
            <a:r>
              <a:rPr lang="en-US" altLang="ko-KR" sz="800" dirty="0">
                <a:solidFill>
                  <a:schemeClr val="tx1"/>
                </a:solidFill>
              </a:rPr>
              <a:t>np.log((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 – y)</a:t>
            </a:r>
            <a:r>
              <a:rPr lang="en-US" altLang="ko-KR" sz="800" dirty="0">
                <a:solidFill>
                  <a:srgbClr val="7030A0"/>
                </a:solidFill>
              </a:rPr>
              <a:t>+</a:t>
            </a:r>
            <a:r>
              <a:rPr lang="en-US" altLang="ko-KR" sz="800" dirty="0">
                <a:solidFill>
                  <a:schemeClr val="tx1"/>
                </a:solidFill>
              </a:rPr>
              <a:t>delta ) )</a:t>
            </a:r>
          </a:p>
        </p:txBody>
      </p:sp>
    </p:spTree>
    <p:extLst>
      <p:ext uri="{BB962C8B-B14F-4D97-AF65-F5344CB8AC3E}">
        <p14:creationId xmlns:p14="http://schemas.microsoft.com/office/powerpoint/2010/main" val="43280212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13BA2-7506-4BEB-B794-AC6AF1E977D9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구현코드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5E33D7-E920-4939-B7BF-FFFAB6AA1BC7}"/>
              </a:ext>
            </a:extLst>
          </p:cNvPr>
          <p:cNvSpPr txBox="1"/>
          <p:nvPr/>
        </p:nvSpPr>
        <p:spPr>
          <a:xfrm>
            <a:off x="563217" y="682488"/>
            <a:ext cx="368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[3] </a:t>
            </a:r>
            <a:r>
              <a:rPr lang="en-US" altLang="ko-KR" dirty="0" err="1"/>
              <a:t>LogicGate</a:t>
            </a:r>
            <a:r>
              <a:rPr lang="ko-KR" altLang="en-US" dirty="0"/>
              <a:t> </a:t>
            </a:r>
            <a:r>
              <a:rPr lang="en-US" altLang="ko-KR" dirty="0"/>
              <a:t>class (train, predict)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131278E-3D13-401B-9E7D-A651BCE7C1E5}"/>
              </a:ext>
            </a:extLst>
          </p:cNvPr>
          <p:cNvGrpSpPr/>
          <p:nvPr/>
        </p:nvGrpSpPr>
        <p:grpSpPr>
          <a:xfrm>
            <a:off x="3382713" y="1637588"/>
            <a:ext cx="5463653" cy="3563624"/>
            <a:chOff x="737920" y="4960384"/>
            <a:chExt cx="6332115" cy="13274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90E851-E8CA-4A00-A67D-D6A03955B649}"/>
                </a:ext>
              </a:extLst>
            </p:cNvPr>
            <p:cNvSpPr/>
            <p:nvPr/>
          </p:nvSpPr>
          <p:spPr>
            <a:xfrm>
              <a:off x="737920" y="4966324"/>
              <a:ext cx="6332115" cy="132152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8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800" i="1" dirty="0" err="1">
                  <a:solidFill>
                    <a:srgbClr val="00B0F0"/>
                  </a:solidFill>
                </a:rPr>
                <a:t>수치미분을</a:t>
              </a:r>
              <a:r>
                <a:rPr lang="ko-KR" altLang="en-US" sz="800" i="1" dirty="0">
                  <a:solidFill>
                    <a:srgbClr val="00B0F0"/>
                  </a:solidFill>
                </a:rPr>
                <a:t> 이용하여 손실함수가 최소가 </a:t>
              </a:r>
              <a:r>
                <a:rPr lang="ko-KR" altLang="en-US" sz="800" i="1" dirty="0" err="1">
                  <a:solidFill>
                    <a:srgbClr val="00B0F0"/>
                  </a:solidFill>
                </a:rPr>
                <a:t>될때</a:t>
              </a:r>
              <a:r>
                <a:rPr lang="ko-KR" altLang="en-US" sz="800" i="1" dirty="0">
                  <a:solidFill>
                    <a:srgbClr val="00B0F0"/>
                  </a:solidFill>
                </a:rPr>
                <a:t> 까지 학습하는 함수</a:t>
              </a:r>
              <a:endParaRPr lang="en-US" altLang="ko-KR" sz="800" i="1" dirty="0">
                <a:solidFill>
                  <a:srgbClr val="00B0F0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def train(self) :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f = </a:t>
              </a:r>
              <a:r>
                <a:rPr lang="en-US" altLang="ko-KR" sz="800" dirty="0">
                  <a:solidFill>
                    <a:srgbClr val="00B050"/>
                  </a:solidFill>
                </a:rPr>
                <a:t>lambda</a:t>
              </a:r>
              <a:r>
                <a:rPr lang="en-US" altLang="ko-KR" sz="800" dirty="0">
                  <a:solidFill>
                    <a:schemeClr val="tx1"/>
                  </a:solidFill>
                </a:rPr>
                <a:t> x : self.__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loss_func</a:t>
              </a:r>
              <a:r>
                <a:rPr lang="en-US" altLang="ko-KR" sz="800" dirty="0">
                  <a:solidFill>
                    <a:schemeClr val="tx1"/>
                  </a:solidFill>
                </a:rPr>
                <a:t>()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rgbClr val="00B050"/>
                  </a:solidFill>
                </a:rPr>
                <a:t>    print</a:t>
              </a:r>
              <a:r>
                <a:rPr lang="en-US" altLang="ko-KR" sz="800" dirty="0">
                  <a:solidFill>
                    <a:schemeClr val="tx1"/>
                  </a:solidFill>
                </a:rPr>
                <a:t>(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“Initial error value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self.error_val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( ) 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rgbClr val="00B050"/>
                  </a:solidFill>
                </a:rPr>
                <a:t>    for</a:t>
              </a:r>
              <a:r>
                <a:rPr lang="en-US" altLang="ko-KR" sz="800" dirty="0">
                  <a:solidFill>
                    <a:schemeClr val="tx1"/>
                  </a:solidFill>
                </a:rPr>
                <a:t> step </a:t>
              </a:r>
              <a:r>
                <a:rPr lang="en-US" altLang="ko-KR" sz="800" dirty="0">
                  <a:solidFill>
                    <a:srgbClr val="00B050"/>
                  </a:solidFill>
                </a:rPr>
                <a:t>in range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>
                  <a:solidFill>
                    <a:srgbClr val="00B050"/>
                  </a:solidFill>
                </a:rPr>
                <a:t>8001</a:t>
              </a:r>
              <a:r>
                <a:rPr lang="en-US" altLang="ko-KR" sz="800" dirty="0">
                  <a:solidFill>
                    <a:schemeClr val="tx1"/>
                  </a:solidFill>
                </a:rPr>
                <a:t>):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self.__W</a:t>
              </a:r>
              <a:r>
                <a:rPr lang="en-US" altLang="ko-KR" sz="800" dirty="0">
                  <a:solidFill>
                    <a:schemeClr val="tx1"/>
                  </a:solidFill>
                </a:rPr>
                <a:t> -= self.__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learning_rate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7030A0"/>
                  </a:solidFill>
                </a:rPr>
                <a:t>*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numerical_derivative</a:t>
              </a:r>
              <a:r>
                <a:rPr lang="en-US" altLang="ko-KR" sz="800" dirty="0">
                  <a:solidFill>
                    <a:schemeClr val="tx1"/>
                  </a:solidFill>
                </a:rPr>
                <a:t>(f,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self.__W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self.__b</a:t>
              </a:r>
              <a:r>
                <a:rPr lang="en-US" altLang="ko-KR" sz="800" dirty="0">
                  <a:solidFill>
                    <a:schemeClr val="tx1"/>
                  </a:solidFill>
                </a:rPr>
                <a:t> -= self.__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learning_rate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7030A0"/>
                  </a:solidFill>
                </a:rPr>
                <a:t>*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numerical_derivative</a:t>
              </a:r>
              <a:r>
                <a:rPr lang="en-US" altLang="ko-KR" sz="800" dirty="0">
                  <a:solidFill>
                    <a:schemeClr val="tx1"/>
                  </a:solidFill>
                </a:rPr>
                <a:t>(f,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self.__b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if</a:t>
              </a:r>
              <a:r>
                <a:rPr lang="en-US" altLang="ko-KR" sz="800" dirty="0">
                  <a:solidFill>
                    <a:schemeClr val="tx1"/>
                  </a:solidFill>
                </a:rPr>
                <a:t> (step </a:t>
              </a:r>
              <a:r>
                <a:rPr lang="en-US" altLang="ko-KR" sz="800" dirty="0">
                  <a:solidFill>
                    <a:srgbClr val="7030A0"/>
                  </a:solidFill>
                </a:rPr>
                <a:t>%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00B050"/>
                  </a:solidFill>
                </a:rPr>
                <a:t>400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30A0"/>
                  </a:solidFill>
                </a:rPr>
                <a:t>==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00B050"/>
                  </a:solidFill>
                </a:rPr>
                <a:t>0</a:t>
              </a:r>
              <a:r>
                <a:rPr lang="en-US" altLang="ko-KR" sz="800" dirty="0">
                  <a:solidFill>
                    <a:schemeClr val="tx1"/>
                  </a:solidFill>
                </a:rPr>
                <a:t>):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“step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step,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“error value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error_val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( ) 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800" i="1" dirty="0">
                  <a:solidFill>
                    <a:srgbClr val="00B0F0"/>
                  </a:solidFill>
                </a:rPr>
                <a:t>미래 값 예측 함수</a:t>
              </a:r>
              <a:endParaRPr lang="en-US" altLang="ko-KR" sz="800" i="1" dirty="0">
                <a:solidFill>
                  <a:srgbClr val="00B0F0"/>
                </a:solidFill>
              </a:endParaRPr>
            </a:p>
            <a:p>
              <a:r>
                <a:rPr lang="en-US" altLang="ko-KR" sz="800" dirty="0">
                  <a:solidFill>
                    <a:srgbClr val="00B050"/>
                  </a:solidFill>
                </a:rPr>
                <a:t>def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0070C0"/>
                  </a:solidFill>
                </a:rPr>
                <a:t>predict</a:t>
              </a:r>
              <a:r>
                <a:rPr lang="en-US" altLang="ko-KR" sz="800" dirty="0">
                  <a:solidFill>
                    <a:schemeClr val="tx1"/>
                  </a:solidFill>
                </a:rPr>
                <a:t>(self,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input_data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) : 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z = np.dot(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input_data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self.__W</a:t>
              </a:r>
              <a:r>
                <a:rPr lang="en-US" altLang="ko-KR" sz="800" dirty="0">
                  <a:solidFill>
                    <a:schemeClr val="tx1"/>
                  </a:solidFill>
                </a:rPr>
                <a:t>) </a:t>
              </a:r>
              <a:r>
                <a:rPr lang="en-US" altLang="ko-KR" sz="800" dirty="0">
                  <a:solidFill>
                    <a:srgbClr val="7030A0"/>
                  </a:solidFill>
                </a:rPr>
                <a:t>+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self.__b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y = sigmoid(z)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if</a:t>
              </a:r>
              <a:r>
                <a:rPr lang="en-US" altLang="ko-KR" sz="800" dirty="0">
                  <a:solidFill>
                    <a:schemeClr val="tx1"/>
                  </a:solidFill>
                </a:rPr>
                <a:t> y </a:t>
              </a:r>
              <a:r>
                <a:rPr lang="en-US" altLang="ko-KR" sz="800" dirty="0">
                  <a:solidFill>
                    <a:srgbClr val="7030A0"/>
                  </a:solidFill>
                </a:rPr>
                <a:t>&gt;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00B050"/>
                  </a:solidFill>
                </a:rPr>
                <a:t>0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r>
                <a:rPr lang="en-US" altLang="ko-KR" sz="800" dirty="0">
                  <a:solidFill>
                    <a:srgbClr val="00B050"/>
                  </a:solidFill>
                </a:rPr>
                <a:t>5</a:t>
              </a:r>
              <a:r>
                <a:rPr lang="en-US" altLang="ko-KR" sz="8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result = </a:t>
              </a:r>
              <a:r>
                <a:rPr lang="en-US" altLang="ko-KR" sz="800" dirty="0">
                  <a:solidFill>
                    <a:srgbClr val="00B050"/>
                  </a:solidFill>
                </a:rPr>
                <a:t>1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True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else</a:t>
              </a:r>
              <a:r>
                <a:rPr lang="en-US" altLang="ko-KR" sz="8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result = </a:t>
              </a:r>
              <a:r>
                <a:rPr lang="en-US" altLang="ko-KR" sz="800" dirty="0">
                  <a:solidFill>
                    <a:srgbClr val="00B050"/>
                  </a:solidFill>
                </a:rPr>
                <a:t>0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False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return</a:t>
              </a:r>
              <a:r>
                <a:rPr lang="en-US" altLang="ko-KR" sz="800" dirty="0">
                  <a:solidFill>
                    <a:schemeClr val="tx1"/>
                  </a:solidFill>
                </a:rPr>
                <a:t> y, result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164AF67-7A3B-490A-B29C-BAC92E836B10}"/>
                </a:ext>
              </a:extLst>
            </p:cNvPr>
            <p:cNvSpPr/>
            <p:nvPr/>
          </p:nvSpPr>
          <p:spPr>
            <a:xfrm>
              <a:off x="737920" y="4960384"/>
              <a:ext cx="6332115" cy="132746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78955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124961-D467-4D53-9557-73BBDED43991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AND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Gate</a:t>
            </a:r>
            <a:r>
              <a:rPr lang="ko-KR" altLang="en-US" sz="2400" dirty="0">
                <a:solidFill>
                  <a:srgbClr val="7030A0"/>
                </a:solidFill>
              </a:rPr>
              <a:t> 검증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60F993-3CEE-484F-898A-32E3D89CDDE0}"/>
              </a:ext>
            </a:extLst>
          </p:cNvPr>
          <p:cNvSpPr/>
          <p:nvPr/>
        </p:nvSpPr>
        <p:spPr>
          <a:xfrm>
            <a:off x="2385392" y="2457311"/>
            <a:ext cx="3024811" cy="344722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dirty="0">
                <a:solidFill>
                  <a:schemeClr val="tx1"/>
                </a:solidFill>
              </a:rPr>
              <a:t>Initial error value = 4.152409708011781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0 error value = 4.110121285124065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400 error value = 1.6769713579443548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800 error value = 1.2123927136953139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1200 error value = 0.9616282187539031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1600 error value = 0.8004751769286332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2000 error value = 0.6864716188914604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2400 error value = 0.6009329800026584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2800 error value = 0.5341494199600901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3200 error value = 0.48048066753354557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3600 error value = 0.43638532086645826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4000 error value = 0.3995098767159392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4400 error value = 0.3682213218363347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4800 error value = 0.3413474765943231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5200 error value = 0.31802353430575453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5600 error value = 0.2975967774126973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6000 error value = 0.27956499472940527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6400 error value = 0.26353533540635515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6800 error value = 0.24919603712264482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7200 error value = 0.2362965296152848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7600 error value = 0.22463313889079983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8000 error value = 0.2140386270830738 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33B1C0-CCC2-4B34-8511-FDE14F63A35C}"/>
              </a:ext>
            </a:extLst>
          </p:cNvPr>
          <p:cNvSpPr/>
          <p:nvPr/>
        </p:nvSpPr>
        <p:spPr>
          <a:xfrm>
            <a:off x="2385392" y="1499174"/>
            <a:ext cx="3024811" cy="958137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>
                <a:solidFill>
                  <a:schemeClr val="tx1"/>
                </a:solidFill>
              </a:rPr>
              <a:t>x_data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 err="1">
                <a:solidFill>
                  <a:schemeClr val="tx1"/>
                </a:solidFill>
              </a:rPr>
              <a:t>np.array</a:t>
            </a:r>
            <a:r>
              <a:rPr lang="en-US" altLang="ko-KR" sz="800" dirty="0">
                <a:solidFill>
                  <a:schemeClr val="tx1"/>
                </a:solidFill>
              </a:rPr>
              <a:t>( [ [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] ] )</a:t>
            </a:r>
          </a:p>
          <a:p>
            <a:r>
              <a:rPr lang="en-US" altLang="ko-KR" sz="800" dirty="0" err="1">
                <a:solidFill>
                  <a:schemeClr val="tx1"/>
                </a:solidFill>
              </a:rPr>
              <a:t>t_data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 err="1">
                <a:solidFill>
                  <a:schemeClr val="tx1"/>
                </a:solidFill>
              </a:rPr>
              <a:t>np.array</a:t>
            </a:r>
            <a:r>
              <a:rPr lang="en-US" altLang="ko-KR" sz="800" dirty="0">
                <a:solidFill>
                  <a:schemeClr val="tx1"/>
                </a:solidFill>
              </a:rPr>
              <a:t>( [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] )	# AND </a:t>
            </a:r>
            <a:r>
              <a:rPr lang="ko-KR" altLang="en-US" sz="800" dirty="0">
                <a:solidFill>
                  <a:schemeClr val="tx1"/>
                </a:solidFill>
              </a:rPr>
              <a:t>정답데이터</a:t>
            </a:r>
            <a:endParaRPr lang="en-US" altLang="ko-KR" sz="800" dirty="0">
              <a:solidFill>
                <a:schemeClr val="tx1"/>
              </a:solidFill>
            </a:endParaRP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AND_obj</a:t>
            </a:r>
            <a:r>
              <a:rPr lang="en-US" altLang="ko-KR" sz="800" dirty="0">
                <a:solidFill>
                  <a:schemeClr val="tx1"/>
                </a:solidFill>
              </a:rPr>
              <a:t> = Logic Gate(</a:t>
            </a:r>
            <a:r>
              <a:rPr lang="en-US" altLang="ko-KR" sz="800" dirty="0">
                <a:solidFill>
                  <a:schemeClr val="accent2">
                    <a:lumMod val="75000"/>
                  </a:schemeClr>
                </a:solidFill>
              </a:rPr>
              <a:t>“AND_GATE”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</a:rPr>
              <a:t>xdata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</a:rPr>
              <a:t>tdata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AND_obj.train</a:t>
            </a:r>
            <a:r>
              <a:rPr lang="en-US" altLang="ko-KR" sz="8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D67BA325-FCDD-4636-90B6-66B0D96093B0}"/>
              </a:ext>
            </a:extLst>
          </p:cNvPr>
          <p:cNvSpPr/>
          <p:nvPr/>
        </p:nvSpPr>
        <p:spPr>
          <a:xfrm rot="16200000">
            <a:off x="5951438" y="3120122"/>
            <a:ext cx="316523" cy="934279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B92AD2-8E69-42AF-B750-A340A3D1AE4D}"/>
              </a:ext>
            </a:extLst>
          </p:cNvPr>
          <p:cNvGrpSpPr/>
          <p:nvPr/>
        </p:nvGrpSpPr>
        <p:grpSpPr>
          <a:xfrm>
            <a:off x="6762813" y="2215036"/>
            <a:ext cx="3759416" cy="2927723"/>
            <a:chOff x="5417714" y="1479541"/>
            <a:chExt cx="4837042" cy="2927723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AEF3979-EE85-4415-9BAB-C289FD14C79D}"/>
                </a:ext>
              </a:extLst>
            </p:cNvPr>
            <p:cNvSpPr/>
            <p:nvPr/>
          </p:nvSpPr>
          <p:spPr>
            <a:xfrm>
              <a:off x="5417714" y="1479541"/>
              <a:ext cx="4837042" cy="138292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i="1" dirty="0">
                  <a:solidFill>
                    <a:srgbClr val="00B0F0"/>
                  </a:solidFill>
                </a:rPr>
                <a:t># AND</a:t>
              </a:r>
              <a:r>
                <a:rPr lang="ko-KR" altLang="en-US" sz="105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050" i="1" dirty="0">
                  <a:solidFill>
                    <a:srgbClr val="00B0F0"/>
                  </a:solidFill>
                </a:rPr>
                <a:t>Gate</a:t>
              </a:r>
              <a:r>
                <a:rPr lang="ko-KR" altLang="en-US" sz="105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050" i="1" dirty="0">
                  <a:solidFill>
                    <a:srgbClr val="00B0F0"/>
                  </a:solidFill>
                </a:rPr>
                <a:t>prediction</a:t>
              </a:r>
            </a:p>
            <a:p>
              <a:r>
                <a:rPr lang="en-US" altLang="ko-KR" sz="105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50" dirty="0">
                  <a:solidFill>
                    <a:schemeClr val="tx1"/>
                  </a:solidFill>
                </a:rPr>
                <a:t>(AND_obj.name, 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“\n”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 err="1">
                  <a:solidFill>
                    <a:schemeClr val="tx1"/>
                  </a:solidFill>
                </a:rPr>
                <a:t>test_data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 =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050" dirty="0">
                  <a:solidFill>
                    <a:schemeClr val="tx1"/>
                  </a:solidFill>
                </a:rPr>
                <a:t>( [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] )</a:t>
              </a:r>
            </a:p>
            <a:p>
              <a:endParaRPr lang="en-US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rgbClr val="00B050"/>
                  </a:solidFill>
                </a:rPr>
                <a:t>for</a:t>
              </a:r>
              <a:r>
                <a:rPr lang="en-US" altLang="ko-KR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input_data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>
                  <a:solidFill>
                    <a:srgbClr val="00B050"/>
                  </a:solidFill>
                </a:rPr>
                <a:t>in</a:t>
              </a:r>
              <a:r>
                <a:rPr lang="en-US" altLang="ko-KR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test_data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    (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sigmoid_val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logical_val</a:t>
              </a:r>
              <a:r>
                <a:rPr lang="en-US" altLang="ko-KR" sz="1050" dirty="0">
                  <a:solidFill>
                    <a:schemeClr val="tx1"/>
                  </a:solidFill>
                </a:rPr>
                <a:t>) =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AND_obj.predict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input_data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    </a:t>
              </a:r>
              <a:r>
                <a:rPr lang="en-US" altLang="ko-KR" sz="105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input_data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“ = “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logical_val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“\n”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382867-1E03-419A-924D-7B5202296BB0}"/>
                </a:ext>
              </a:extLst>
            </p:cNvPr>
            <p:cNvSpPr txBox="1"/>
            <p:nvPr/>
          </p:nvSpPr>
          <p:spPr>
            <a:xfrm>
              <a:off x="5417714" y="2860687"/>
              <a:ext cx="4837042" cy="15465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AND_GATE</a:t>
              </a:r>
            </a:p>
            <a:p>
              <a:endParaRPr lang="en-US" altLang="ko-KR" sz="1050" dirty="0"/>
            </a:p>
            <a:p>
              <a:r>
                <a:rPr lang="en-US" altLang="ko-KR" sz="1050" dirty="0"/>
                <a:t>[0 0]  =  0</a:t>
              </a:r>
            </a:p>
            <a:p>
              <a:endParaRPr lang="en-US" altLang="ko-KR" sz="1050" dirty="0"/>
            </a:p>
            <a:p>
              <a:r>
                <a:rPr lang="en-US" altLang="ko-KR" sz="1050" dirty="0"/>
                <a:t>[0 1]  =  0</a:t>
              </a:r>
            </a:p>
            <a:p>
              <a:endParaRPr lang="en-US" altLang="ko-KR" sz="1050" dirty="0"/>
            </a:p>
            <a:p>
              <a:r>
                <a:rPr lang="en-US" altLang="ko-KR" sz="1050" dirty="0"/>
                <a:t>[1 0]  =  0</a:t>
              </a:r>
            </a:p>
            <a:p>
              <a:endParaRPr lang="en-US" altLang="ko-KR" sz="1050" dirty="0"/>
            </a:p>
            <a:p>
              <a:r>
                <a:rPr lang="en-US" altLang="ko-KR" sz="1050" dirty="0"/>
                <a:t>[1 1]  =  1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60718392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8E08F7-A1FD-45D7-BB44-502C562567B4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OR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Gate</a:t>
            </a:r>
            <a:r>
              <a:rPr lang="ko-KR" altLang="en-US" sz="2400" dirty="0">
                <a:solidFill>
                  <a:srgbClr val="7030A0"/>
                </a:solidFill>
              </a:rPr>
              <a:t> 검증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F2BB97-0B8E-46DE-814F-6E80D7C49A79}"/>
              </a:ext>
            </a:extLst>
          </p:cNvPr>
          <p:cNvSpPr/>
          <p:nvPr/>
        </p:nvSpPr>
        <p:spPr>
          <a:xfrm>
            <a:off x="2373033" y="2457311"/>
            <a:ext cx="3024811" cy="344722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dirty="0">
                <a:solidFill>
                  <a:schemeClr val="tx1"/>
                </a:solidFill>
              </a:rPr>
              <a:t>Initial error value = 1.7776907059187497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0 error value = 1.7750365779563144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400 error value = 1.129220416817648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800 error value = 0.8140368236015458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1200 error value = 0.6304835644903238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1600 error value = 0.5114461792970869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2000 error value = 0.428490771686193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2400 error value = 0.3676546909533848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2800 error value = 0.3212990122874753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3200 error value = 0.2849044288226729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3600 error value = 0.2556342464979741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4000 error value = 0.23162294227178634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4400 error value = 0.21159630552222514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4800 error value = 0.19465615380838108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5200 error value = 0.1801522499591269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5600 error value = 0.16760295062494107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6000 error value = 0.1566443247492893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6400 error value = 0.14699654490660227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6800 error value = 0.13844110546567107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7200 error value = 0.1308050232482172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7600 error value = 0.1239496560555905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8000 error value = 0.11776264435348698 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11F3B8-C34B-4609-840A-38EFFE832A37}"/>
              </a:ext>
            </a:extLst>
          </p:cNvPr>
          <p:cNvSpPr/>
          <p:nvPr/>
        </p:nvSpPr>
        <p:spPr>
          <a:xfrm>
            <a:off x="2373033" y="1499174"/>
            <a:ext cx="3024811" cy="958137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>
                <a:solidFill>
                  <a:schemeClr val="tx1"/>
                </a:solidFill>
              </a:rPr>
              <a:t>x_data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 err="1">
                <a:solidFill>
                  <a:schemeClr val="tx1"/>
                </a:solidFill>
              </a:rPr>
              <a:t>np.array</a:t>
            </a:r>
            <a:r>
              <a:rPr lang="en-US" altLang="ko-KR" sz="800" dirty="0">
                <a:solidFill>
                  <a:schemeClr val="tx1"/>
                </a:solidFill>
              </a:rPr>
              <a:t>( [ [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] ] )</a:t>
            </a:r>
          </a:p>
          <a:p>
            <a:r>
              <a:rPr lang="en-US" altLang="ko-KR" sz="800" dirty="0" err="1">
                <a:solidFill>
                  <a:schemeClr val="tx1"/>
                </a:solidFill>
              </a:rPr>
              <a:t>t_data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 err="1">
                <a:solidFill>
                  <a:schemeClr val="tx1"/>
                </a:solidFill>
              </a:rPr>
              <a:t>np.array</a:t>
            </a:r>
            <a:r>
              <a:rPr lang="en-US" altLang="ko-KR" sz="800" dirty="0">
                <a:solidFill>
                  <a:schemeClr val="tx1"/>
                </a:solidFill>
              </a:rPr>
              <a:t>( [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] )	# OR </a:t>
            </a:r>
            <a:r>
              <a:rPr lang="ko-KR" altLang="en-US" sz="800" dirty="0">
                <a:solidFill>
                  <a:schemeClr val="tx1"/>
                </a:solidFill>
              </a:rPr>
              <a:t>정답데이터</a:t>
            </a:r>
            <a:endParaRPr lang="en-US" altLang="ko-KR" sz="800" dirty="0">
              <a:solidFill>
                <a:schemeClr val="tx1"/>
              </a:solidFill>
            </a:endParaRP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OR_obj</a:t>
            </a:r>
            <a:r>
              <a:rPr lang="en-US" altLang="ko-KR" sz="800" dirty="0">
                <a:solidFill>
                  <a:schemeClr val="tx1"/>
                </a:solidFill>
              </a:rPr>
              <a:t> = Logic Gate(</a:t>
            </a:r>
            <a:r>
              <a:rPr lang="en-US" altLang="ko-KR" sz="800" dirty="0">
                <a:solidFill>
                  <a:schemeClr val="accent2">
                    <a:lumMod val="75000"/>
                  </a:schemeClr>
                </a:solidFill>
              </a:rPr>
              <a:t>“OR_GATE”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</a:rPr>
              <a:t>xdata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</a:rPr>
              <a:t>tdata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OR_obj.train</a:t>
            </a:r>
            <a:r>
              <a:rPr lang="en-US" altLang="ko-KR" sz="8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104E742C-0053-4E34-B16A-F71D8CC61A15}"/>
              </a:ext>
            </a:extLst>
          </p:cNvPr>
          <p:cNvSpPr/>
          <p:nvPr/>
        </p:nvSpPr>
        <p:spPr>
          <a:xfrm rot="16200000">
            <a:off x="5939079" y="3120122"/>
            <a:ext cx="316523" cy="934279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88FF001-CB64-4E25-94B6-90EF900A336D}"/>
              </a:ext>
            </a:extLst>
          </p:cNvPr>
          <p:cNvGrpSpPr/>
          <p:nvPr/>
        </p:nvGrpSpPr>
        <p:grpSpPr>
          <a:xfrm>
            <a:off x="6750454" y="2215036"/>
            <a:ext cx="3759416" cy="2927723"/>
            <a:chOff x="5417714" y="1479541"/>
            <a:chExt cx="4837042" cy="292772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225BC7-B025-441D-904C-DFCC2F4B93A9}"/>
                </a:ext>
              </a:extLst>
            </p:cNvPr>
            <p:cNvSpPr/>
            <p:nvPr/>
          </p:nvSpPr>
          <p:spPr>
            <a:xfrm>
              <a:off x="5417714" y="1479541"/>
              <a:ext cx="4837042" cy="138292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i="1" dirty="0">
                  <a:solidFill>
                    <a:srgbClr val="00B0F0"/>
                  </a:solidFill>
                </a:rPr>
                <a:t># OR</a:t>
              </a:r>
              <a:r>
                <a:rPr lang="ko-KR" altLang="en-US" sz="105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050" i="1" dirty="0">
                  <a:solidFill>
                    <a:srgbClr val="00B0F0"/>
                  </a:solidFill>
                </a:rPr>
                <a:t>Gate</a:t>
              </a:r>
              <a:r>
                <a:rPr lang="ko-KR" altLang="en-US" sz="105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050" i="1" dirty="0">
                  <a:solidFill>
                    <a:srgbClr val="00B0F0"/>
                  </a:solidFill>
                </a:rPr>
                <a:t>prediction</a:t>
              </a:r>
            </a:p>
            <a:p>
              <a:r>
                <a:rPr lang="en-US" altLang="ko-KR" sz="105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50" dirty="0">
                  <a:solidFill>
                    <a:schemeClr val="tx1"/>
                  </a:solidFill>
                </a:rPr>
                <a:t>(OR_obj.name, 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“\n”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 err="1">
                  <a:solidFill>
                    <a:schemeClr val="tx1"/>
                  </a:solidFill>
                </a:rPr>
                <a:t>test_data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 =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050" dirty="0">
                  <a:solidFill>
                    <a:schemeClr val="tx1"/>
                  </a:solidFill>
                </a:rPr>
                <a:t>( [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] )</a:t>
              </a:r>
            </a:p>
            <a:p>
              <a:endParaRPr lang="en-US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rgbClr val="00B050"/>
                  </a:solidFill>
                </a:rPr>
                <a:t>for</a:t>
              </a:r>
              <a:r>
                <a:rPr lang="en-US" altLang="ko-KR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input_data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>
                  <a:solidFill>
                    <a:srgbClr val="00B050"/>
                  </a:solidFill>
                </a:rPr>
                <a:t>in</a:t>
              </a:r>
              <a:r>
                <a:rPr lang="en-US" altLang="ko-KR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test_data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    (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sigmoid_val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logical_val</a:t>
              </a:r>
              <a:r>
                <a:rPr lang="en-US" altLang="ko-KR" sz="1050" dirty="0">
                  <a:solidFill>
                    <a:schemeClr val="tx1"/>
                  </a:solidFill>
                </a:rPr>
                <a:t>) =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OR_obj.predict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input_data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    </a:t>
              </a:r>
              <a:r>
                <a:rPr lang="en-US" altLang="ko-KR" sz="105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input_data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“ = “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logical_val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“\n”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16ADAC-5FC1-4240-B3D0-9068F72E1319}"/>
                </a:ext>
              </a:extLst>
            </p:cNvPr>
            <p:cNvSpPr txBox="1"/>
            <p:nvPr/>
          </p:nvSpPr>
          <p:spPr>
            <a:xfrm>
              <a:off x="5417714" y="2860687"/>
              <a:ext cx="4837042" cy="15465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OR_GATE</a:t>
              </a:r>
            </a:p>
            <a:p>
              <a:endParaRPr lang="en-US" altLang="ko-KR" sz="1050" dirty="0"/>
            </a:p>
            <a:p>
              <a:r>
                <a:rPr lang="en-US" altLang="ko-KR" sz="1050" dirty="0"/>
                <a:t>[0 0]  =  0</a:t>
              </a:r>
            </a:p>
            <a:p>
              <a:endParaRPr lang="en-US" altLang="ko-KR" sz="1050" dirty="0"/>
            </a:p>
            <a:p>
              <a:r>
                <a:rPr lang="en-US" altLang="ko-KR" sz="1050" dirty="0"/>
                <a:t>[0 1]  =  1</a:t>
              </a:r>
            </a:p>
            <a:p>
              <a:endParaRPr lang="en-US" altLang="ko-KR" sz="1050" dirty="0"/>
            </a:p>
            <a:p>
              <a:r>
                <a:rPr lang="en-US" altLang="ko-KR" sz="1050" dirty="0"/>
                <a:t>[1 0]  =  1</a:t>
              </a:r>
            </a:p>
            <a:p>
              <a:endParaRPr lang="en-US" altLang="ko-KR" sz="1050" dirty="0"/>
            </a:p>
            <a:p>
              <a:r>
                <a:rPr lang="en-US" altLang="ko-KR" sz="1050" dirty="0"/>
                <a:t>[1 1]  =  1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02296475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42188-69A2-408B-96EF-ECCEF93718EF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NAND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Gate</a:t>
            </a:r>
            <a:r>
              <a:rPr lang="ko-KR" altLang="en-US" sz="2400" dirty="0">
                <a:solidFill>
                  <a:srgbClr val="7030A0"/>
                </a:solidFill>
              </a:rPr>
              <a:t> 검증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0BE19B-F8AB-4A65-9CB1-ED541F84AA48}"/>
              </a:ext>
            </a:extLst>
          </p:cNvPr>
          <p:cNvSpPr/>
          <p:nvPr/>
        </p:nvSpPr>
        <p:spPr>
          <a:xfrm>
            <a:off x="2379210" y="2457311"/>
            <a:ext cx="3024811" cy="344722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dirty="0">
                <a:solidFill>
                  <a:schemeClr val="tx1"/>
                </a:solidFill>
              </a:rPr>
              <a:t>Initial error value = 3.1509882675991046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0 error value = 3.1427507132603636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400 error value = 1.729627512101096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800 error value = 1.2376281733835757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1200 error value = 0.9768101610873481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1600 error value = 0.8108013614884784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2000 error value = 0.6940231367461516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2400 error value = 0.6067228880519959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2800 error value = 0.538739583986571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3200 error value = 0.48421214815839053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3600 error value = 0.43947906405663906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4000 error value = 0.4021161684549057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4400 error value = 0.3704463293148545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4800 error value = 0.34326850627545047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5200 error value = 0.3196982944774646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5600 error value = 0.2990692539793829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6000 error value = 0.28086931597473624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6400 error value = 0.26469839222189057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6800 error value = 0.25023930582528797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7200 error value = 0.2372373684974639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7600 error value = 0.22548572847713505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8000 error value = 0.21481466374478236 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7815417-342F-4C26-9EF1-14D2BDDA042B}"/>
              </a:ext>
            </a:extLst>
          </p:cNvPr>
          <p:cNvSpPr/>
          <p:nvPr/>
        </p:nvSpPr>
        <p:spPr>
          <a:xfrm>
            <a:off x="2379210" y="1499174"/>
            <a:ext cx="3024811" cy="958137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>
                <a:solidFill>
                  <a:schemeClr val="tx1"/>
                </a:solidFill>
              </a:rPr>
              <a:t>x_data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 err="1">
                <a:solidFill>
                  <a:schemeClr val="tx1"/>
                </a:solidFill>
              </a:rPr>
              <a:t>np.array</a:t>
            </a:r>
            <a:r>
              <a:rPr lang="en-US" altLang="ko-KR" sz="800" dirty="0">
                <a:solidFill>
                  <a:schemeClr val="tx1"/>
                </a:solidFill>
              </a:rPr>
              <a:t>( [ [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] ] )</a:t>
            </a:r>
          </a:p>
          <a:p>
            <a:r>
              <a:rPr lang="en-US" altLang="ko-KR" sz="800" dirty="0" err="1">
                <a:solidFill>
                  <a:schemeClr val="tx1"/>
                </a:solidFill>
              </a:rPr>
              <a:t>t_data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 err="1">
                <a:solidFill>
                  <a:schemeClr val="tx1"/>
                </a:solidFill>
              </a:rPr>
              <a:t>np.array</a:t>
            </a:r>
            <a:r>
              <a:rPr lang="en-US" altLang="ko-KR" sz="800" dirty="0">
                <a:solidFill>
                  <a:schemeClr val="tx1"/>
                </a:solidFill>
              </a:rPr>
              <a:t>( [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] )	# NAND </a:t>
            </a:r>
            <a:r>
              <a:rPr lang="ko-KR" altLang="en-US" sz="800" dirty="0">
                <a:solidFill>
                  <a:schemeClr val="tx1"/>
                </a:solidFill>
              </a:rPr>
              <a:t>정답데이터</a:t>
            </a:r>
            <a:endParaRPr lang="en-US" altLang="ko-KR" sz="800" dirty="0">
              <a:solidFill>
                <a:schemeClr val="tx1"/>
              </a:solidFill>
            </a:endParaRP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NAND_obj</a:t>
            </a:r>
            <a:r>
              <a:rPr lang="en-US" altLang="ko-KR" sz="800" dirty="0">
                <a:solidFill>
                  <a:schemeClr val="tx1"/>
                </a:solidFill>
              </a:rPr>
              <a:t> = Logic Gate(</a:t>
            </a:r>
            <a:r>
              <a:rPr lang="en-US" altLang="ko-KR" sz="800" dirty="0">
                <a:solidFill>
                  <a:schemeClr val="accent2">
                    <a:lumMod val="75000"/>
                  </a:schemeClr>
                </a:solidFill>
              </a:rPr>
              <a:t>“NAND_GATE”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</a:rPr>
              <a:t>xdata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</a:rPr>
              <a:t>tdata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NAND_obj.train</a:t>
            </a:r>
            <a:r>
              <a:rPr lang="en-US" altLang="ko-KR" sz="8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B2A0B765-5F73-4B1C-9D2C-4B74F628BC8B}"/>
              </a:ext>
            </a:extLst>
          </p:cNvPr>
          <p:cNvSpPr/>
          <p:nvPr/>
        </p:nvSpPr>
        <p:spPr>
          <a:xfrm rot="16200000">
            <a:off x="5945256" y="3120122"/>
            <a:ext cx="316523" cy="934279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4493B95-8F33-454F-B7E5-3DA0F2E425A4}"/>
              </a:ext>
            </a:extLst>
          </p:cNvPr>
          <p:cNvGrpSpPr/>
          <p:nvPr/>
        </p:nvGrpSpPr>
        <p:grpSpPr>
          <a:xfrm>
            <a:off x="6756630" y="2215036"/>
            <a:ext cx="3845555" cy="2927723"/>
            <a:chOff x="5417714" y="1479541"/>
            <a:chExt cx="4837042" cy="292772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12E410-387D-4170-9CE3-8D0D266C4F1F}"/>
                </a:ext>
              </a:extLst>
            </p:cNvPr>
            <p:cNvSpPr/>
            <p:nvPr/>
          </p:nvSpPr>
          <p:spPr>
            <a:xfrm>
              <a:off x="5417714" y="1479541"/>
              <a:ext cx="4837042" cy="138292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i="1" dirty="0">
                  <a:solidFill>
                    <a:srgbClr val="00B0F0"/>
                  </a:solidFill>
                </a:rPr>
                <a:t># NAND</a:t>
              </a:r>
              <a:r>
                <a:rPr lang="ko-KR" altLang="en-US" sz="105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050" i="1" dirty="0">
                  <a:solidFill>
                    <a:srgbClr val="00B0F0"/>
                  </a:solidFill>
                </a:rPr>
                <a:t>Gate</a:t>
              </a:r>
              <a:r>
                <a:rPr lang="ko-KR" altLang="en-US" sz="105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050" i="1" dirty="0">
                  <a:solidFill>
                    <a:srgbClr val="00B0F0"/>
                  </a:solidFill>
                </a:rPr>
                <a:t>prediction</a:t>
              </a:r>
            </a:p>
            <a:p>
              <a:r>
                <a:rPr lang="en-US" altLang="ko-KR" sz="105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50" dirty="0">
                  <a:solidFill>
                    <a:schemeClr val="tx1"/>
                  </a:solidFill>
                </a:rPr>
                <a:t>(NAND_obj.name, 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“\n”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 err="1">
                  <a:solidFill>
                    <a:schemeClr val="tx1"/>
                  </a:solidFill>
                </a:rPr>
                <a:t>test_data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 =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050" dirty="0">
                  <a:solidFill>
                    <a:schemeClr val="tx1"/>
                  </a:solidFill>
                </a:rPr>
                <a:t>( [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] )</a:t>
              </a:r>
            </a:p>
            <a:p>
              <a:endParaRPr lang="en-US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rgbClr val="00B050"/>
                  </a:solidFill>
                </a:rPr>
                <a:t>for</a:t>
              </a:r>
              <a:r>
                <a:rPr lang="en-US" altLang="ko-KR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input_data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>
                  <a:solidFill>
                    <a:srgbClr val="00B050"/>
                  </a:solidFill>
                </a:rPr>
                <a:t>in</a:t>
              </a:r>
              <a:r>
                <a:rPr lang="en-US" altLang="ko-KR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test_data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    (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sigmoid_val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logical_val</a:t>
              </a:r>
              <a:r>
                <a:rPr lang="en-US" altLang="ko-KR" sz="1050" dirty="0">
                  <a:solidFill>
                    <a:schemeClr val="tx1"/>
                  </a:solidFill>
                </a:rPr>
                <a:t>) =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NAND_obj.predict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input_data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    </a:t>
              </a:r>
              <a:r>
                <a:rPr lang="en-US" altLang="ko-KR" sz="105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input_data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“ = “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logical_val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“\n”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656F06-C94E-485B-9222-712BB63239DF}"/>
                </a:ext>
              </a:extLst>
            </p:cNvPr>
            <p:cNvSpPr txBox="1"/>
            <p:nvPr/>
          </p:nvSpPr>
          <p:spPr>
            <a:xfrm>
              <a:off x="5417714" y="2860687"/>
              <a:ext cx="4837042" cy="15465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NAND_GATE</a:t>
              </a:r>
            </a:p>
            <a:p>
              <a:endParaRPr lang="en-US" altLang="ko-KR" sz="1050" dirty="0"/>
            </a:p>
            <a:p>
              <a:r>
                <a:rPr lang="en-US" altLang="ko-KR" sz="1050" dirty="0"/>
                <a:t>[0 0]  =  1</a:t>
              </a:r>
            </a:p>
            <a:p>
              <a:endParaRPr lang="en-US" altLang="ko-KR" sz="1050" dirty="0"/>
            </a:p>
            <a:p>
              <a:r>
                <a:rPr lang="en-US" altLang="ko-KR" sz="1050" dirty="0"/>
                <a:t>[0 1]  =  1</a:t>
              </a:r>
            </a:p>
            <a:p>
              <a:endParaRPr lang="en-US" altLang="ko-KR" sz="1050" dirty="0"/>
            </a:p>
            <a:p>
              <a:r>
                <a:rPr lang="en-US" altLang="ko-KR" sz="1050" dirty="0"/>
                <a:t>[1 0]  =  1</a:t>
              </a:r>
            </a:p>
            <a:p>
              <a:endParaRPr lang="en-US" altLang="ko-KR" sz="1050" dirty="0"/>
            </a:p>
            <a:p>
              <a:r>
                <a:rPr lang="en-US" altLang="ko-KR" sz="1050" dirty="0"/>
                <a:t>[1 1]  =  0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405088520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41E63-58CC-44EB-8EC6-D0C36DBEFD61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XOR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Gate</a:t>
            </a:r>
            <a:r>
              <a:rPr lang="ko-KR" altLang="en-US" sz="2400" dirty="0">
                <a:solidFill>
                  <a:srgbClr val="7030A0"/>
                </a:solidFill>
              </a:rPr>
              <a:t> 검증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932EEA5-BE55-4C8B-A89A-4BFFB7031A05}"/>
              </a:ext>
            </a:extLst>
          </p:cNvPr>
          <p:cNvSpPr/>
          <p:nvPr/>
        </p:nvSpPr>
        <p:spPr>
          <a:xfrm>
            <a:off x="1199141" y="2457311"/>
            <a:ext cx="4253950" cy="3447223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000" dirty="0">
                <a:solidFill>
                  <a:schemeClr val="tx1"/>
                </a:solidFill>
              </a:rPr>
              <a:t>Initial error value = 2.8982794602810005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0 error value = 2.894660487481727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400 error value = 2.773710199346041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800 error value = 2.7727997874558143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1200 error value = 2.7726336366043256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1600 error value = 2.772598943553537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2000 error value = 2.7725907846751863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2400 error value = 2.7725886982490624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2800 error value = 2.7725881374169052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3200 error value = 2.7725879825830613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3600 error value = 2.7725879392556934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4000 error value = 2.772587927050812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4400 error value = 2.7725879236018103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4800 error value = 2.7725879226256547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5200 error value = 2.772587922349175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5600 error value = 2.77258792227084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6000 error value = 2.7725879222486407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6400 error value = 2.7725879222423493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6800 error value = 2.7725879222405667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7200 error value = 2.7725879222400613 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7600 error value = 2.772587922239918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step = 8000 error value = 2.772587922239877</a:t>
            </a:r>
          </a:p>
          <a:p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C06366-57EC-4F1A-B7FA-4235BCA88979}"/>
              </a:ext>
            </a:extLst>
          </p:cNvPr>
          <p:cNvSpPr/>
          <p:nvPr/>
        </p:nvSpPr>
        <p:spPr>
          <a:xfrm>
            <a:off x="1199141" y="1431234"/>
            <a:ext cx="4253950" cy="1026077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 err="1">
                <a:solidFill>
                  <a:schemeClr val="tx1"/>
                </a:solidFill>
              </a:rPr>
              <a:t>x_data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 err="1">
                <a:solidFill>
                  <a:schemeClr val="tx1"/>
                </a:solidFill>
              </a:rPr>
              <a:t>np.array</a:t>
            </a:r>
            <a:r>
              <a:rPr lang="en-US" altLang="ko-KR" sz="800" dirty="0">
                <a:solidFill>
                  <a:schemeClr val="tx1"/>
                </a:solidFill>
              </a:rPr>
              <a:t>( [ [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] ] )</a:t>
            </a:r>
          </a:p>
          <a:p>
            <a:r>
              <a:rPr lang="en-US" altLang="ko-KR" sz="800" dirty="0" err="1">
                <a:solidFill>
                  <a:schemeClr val="tx1"/>
                </a:solidFill>
              </a:rPr>
              <a:t>t_data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 err="1">
                <a:solidFill>
                  <a:schemeClr val="tx1"/>
                </a:solidFill>
              </a:rPr>
              <a:t>np.array</a:t>
            </a:r>
            <a:r>
              <a:rPr lang="en-US" altLang="ko-KR" sz="800" dirty="0">
                <a:solidFill>
                  <a:schemeClr val="tx1"/>
                </a:solidFill>
              </a:rPr>
              <a:t>( [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] )	# XOR </a:t>
            </a:r>
            <a:r>
              <a:rPr lang="ko-KR" altLang="en-US" sz="800" dirty="0">
                <a:solidFill>
                  <a:schemeClr val="tx1"/>
                </a:solidFill>
              </a:rPr>
              <a:t>정답데이터</a:t>
            </a:r>
            <a:endParaRPr lang="en-US" altLang="ko-KR" sz="800" dirty="0">
              <a:solidFill>
                <a:schemeClr val="tx1"/>
              </a:solidFill>
            </a:endParaRP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XOR_obj</a:t>
            </a:r>
            <a:r>
              <a:rPr lang="en-US" altLang="ko-KR" sz="800" dirty="0">
                <a:solidFill>
                  <a:schemeClr val="tx1"/>
                </a:solidFill>
              </a:rPr>
              <a:t> = Logic Gate(</a:t>
            </a:r>
            <a:r>
              <a:rPr lang="en-US" altLang="ko-KR" sz="800" dirty="0">
                <a:solidFill>
                  <a:schemeClr val="accent2">
                    <a:lumMod val="75000"/>
                  </a:schemeClr>
                </a:solidFill>
              </a:rPr>
              <a:t>“XOR_GATE”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</a:rPr>
              <a:t>xdata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</a:rPr>
              <a:t>tdata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i="1" dirty="0">
                <a:solidFill>
                  <a:srgbClr val="00B0F0"/>
                </a:solidFill>
              </a:rPr>
              <a:t># XOR Gate </a:t>
            </a:r>
            <a:r>
              <a:rPr lang="ko-KR" altLang="en-US" sz="800" i="1" dirty="0">
                <a:solidFill>
                  <a:srgbClr val="00B0F0"/>
                </a:solidFill>
              </a:rPr>
              <a:t>를 보면</a:t>
            </a:r>
            <a:r>
              <a:rPr lang="en-US" altLang="ko-KR" sz="800" i="1" dirty="0">
                <a:solidFill>
                  <a:srgbClr val="00B0F0"/>
                </a:solidFill>
              </a:rPr>
              <a:t>, </a:t>
            </a:r>
            <a:r>
              <a:rPr lang="ko-KR" altLang="en-US" sz="800" i="1" dirty="0">
                <a:solidFill>
                  <a:srgbClr val="00B0F0"/>
                </a:solidFill>
              </a:rPr>
              <a:t>손실함수 값이 </a:t>
            </a:r>
            <a:r>
              <a:rPr lang="en-US" altLang="ko-KR" sz="800" i="1" dirty="0">
                <a:solidFill>
                  <a:srgbClr val="00B0F0"/>
                </a:solidFill>
              </a:rPr>
              <a:t>2.7 </a:t>
            </a:r>
            <a:r>
              <a:rPr lang="ko-KR" altLang="en-US" sz="800" i="1" dirty="0">
                <a:solidFill>
                  <a:srgbClr val="00B0F0"/>
                </a:solidFill>
              </a:rPr>
              <a:t>근처에서 더 이상 감소하지 </a:t>
            </a:r>
            <a:r>
              <a:rPr lang="ko-KR" altLang="en-US" sz="800" i="1" dirty="0" err="1">
                <a:solidFill>
                  <a:srgbClr val="00B0F0"/>
                </a:solidFill>
              </a:rPr>
              <a:t>않는것을</a:t>
            </a:r>
            <a:r>
              <a:rPr lang="ko-KR" altLang="en-US" sz="800" i="1" dirty="0">
                <a:solidFill>
                  <a:srgbClr val="00B0F0"/>
                </a:solidFill>
              </a:rPr>
              <a:t> 볼 수 있음</a:t>
            </a:r>
            <a:endParaRPr lang="en-US" altLang="ko-KR" sz="800" i="1" dirty="0">
              <a:solidFill>
                <a:srgbClr val="00B0F0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XOR_obj.train</a:t>
            </a:r>
            <a:r>
              <a:rPr lang="en-US" altLang="ko-KR" sz="8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8CAA2E06-C7BE-4B89-B8F0-D8DEB026CD97}"/>
              </a:ext>
            </a:extLst>
          </p:cNvPr>
          <p:cNvSpPr/>
          <p:nvPr/>
        </p:nvSpPr>
        <p:spPr>
          <a:xfrm rot="16200000">
            <a:off x="5944634" y="3120122"/>
            <a:ext cx="316523" cy="934279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71F01F7-BC90-483F-B867-CBF0CF63462C}"/>
              </a:ext>
            </a:extLst>
          </p:cNvPr>
          <p:cNvGrpSpPr/>
          <p:nvPr/>
        </p:nvGrpSpPr>
        <p:grpSpPr>
          <a:xfrm>
            <a:off x="6756008" y="2215036"/>
            <a:ext cx="3845555" cy="2927723"/>
            <a:chOff x="5417714" y="1479541"/>
            <a:chExt cx="4837042" cy="292772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790E91C-9CC3-44A5-A35F-84E89C84E778}"/>
                </a:ext>
              </a:extLst>
            </p:cNvPr>
            <p:cNvSpPr/>
            <p:nvPr/>
          </p:nvSpPr>
          <p:spPr>
            <a:xfrm>
              <a:off x="5417714" y="1479541"/>
              <a:ext cx="4837042" cy="138292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i="1" dirty="0">
                  <a:solidFill>
                    <a:srgbClr val="00B0F0"/>
                  </a:solidFill>
                </a:rPr>
                <a:t># XOR</a:t>
              </a:r>
              <a:r>
                <a:rPr lang="ko-KR" altLang="en-US" sz="105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050" i="1" dirty="0">
                  <a:solidFill>
                    <a:srgbClr val="00B0F0"/>
                  </a:solidFill>
                </a:rPr>
                <a:t>Gate</a:t>
              </a:r>
              <a:r>
                <a:rPr lang="ko-KR" altLang="en-US" sz="105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050" i="1" dirty="0">
                  <a:solidFill>
                    <a:srgbClr val="00B0F0"/>
                  </a:solidFill>
                </a:rPr>
                <a:t>prediction</a:t>
              </a:r>
            </a:p>
            <a:p>
              <a:r>
                <a:rPr lang="en-US" altLang="ko-KR" sz="105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50" dirty="0">
                  <a:solidFill>
                    <a:schemeClr val="tx1"/>
                  </a:solidFill>
                </a:rPr>
                <a:t>(XOR_obj.name, 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“\n”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 err="1">
                  <a:solidFill>
                    <a:schemeClr val="tx1"/>
                  </a:solidFill>
                </a:rPr>
                <a:t>test_data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 =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050" dirty="0">
                  <a:solidFill>
                    <a:schemeClr val="tx1"/>
                  </a:solidFill>
                </a:rPr>
                <a:t>( [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] )</a:t>
              </a:r>
            </a:p>
            <a:p>
              <a:endParaRPr lang="en-US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rgbClr val="00B050"/>
                  </a:solidFill>
                </a:rPr>
                <a:t>for</a:t>
              </a:r>
              <a:r>
                <a:rPr lang="en-US" altLang="ko-KR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input_data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>
                  <a:solidFill>
                    <a:srgbClr val="00B050"/>
                  </a:solidFill>
                </a:rPr>
                <a:t>in</a:t>
              </a:r>
              <a:r>
                <a:rPr lang="en-US" altLang="ko-KR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test_data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    (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sigmoid_val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logical_val</a:t>
              </a:r>
              <a:r>
                <a:rPr lang="en-US" altLang="ko-KR" sz="1050" dirty="0">
                  <a:solidFill>
                    <a:schemeClr val="tx1"/>
                  </a:solidFill>
                </a:rPr>
                <a:t>) =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XOR_obj.predict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input_data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    </a:t>
              </a:r>
              <a:r>
                <a:rPr lang="en-US" altLang="ko-KR" sz="105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input_data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“ = “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logical_val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chemeClr val="accent2">
                      <a:lumMod val="75000"/>
                    </a:schemeClr>
                  </a:solidFill>
                </a:rPr>
                <a:t>“\n”</a:t>
              </a:r>
              <a:r>
                <a:rPr lang="en-US" altLang="ko-KR" sz="105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918744-19C0-4D85-8AD0-C16D908057FE}"/>
                </a:ext>
              </a:extLst>
            </p:cNvPr>
            <p:cNvSpPr txBox="1"/>
            <p:nvPr/>
          </p:nvSpPr>
          <p:spPr>
            <a:xfrm>
              <a:off x="5417714" y="2860687"/>
              <a:ext cx="4837042" cy="15465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XOR_GATE</a:t>
              </a:r>
            </a:p>
            <a:p>
              <a:endParaRPr lang="en-US" altLang="ko-KR" sz="1050" dirty="0"/>
            </a:p>
            <a:p>
              <a:r>
                <a:rPr lang="en-US" altLang="ko-KR" sz="1050" dirty="0"/>
                <a:t>[0 0]  =  0</a:t>
              </a:r>
            </a:p>
            <a:p>
              <a:endParaRPr lang="en-US" altLang="ko-KR" sz="1050" dirty="0"/>
            </a:p>
            <a:p>
              <a:r>
                <a:rPr lang="en-US" altLang="ko-KR" sz="1050" dirty="0"/>
                <a:t>[0 1]  =  0</a:t>
              </a:r>
            </a:p>
            <a:p>
              <a:endParaRPr lang="en-US" altLang="ko-KR" sz="1050" dirty="0"/>
            </a:p>
            <a:p>
              <a:r>
                <a:rPr lang="en-US" altLang="ko-KR" sz="1050" dirty="0"/>
                <a:t>[1 0]  =  0</a:t>
              </a:r>
            </a:p>
            <a:p>
              <a:endParaRPr lang="en-US" altLang="ko-KR" sz="1050" dirty="0"/>
            </a:p>
            <a:p>
              <a:r>
                <a:rPr lang="en-US" altLang="ko-KR" sz="1050" dirty="0"/>
                <a:t>[1 1]  =  1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88953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BAF52-3710-48D6-BA47-5CE4B0080411}"/>
              </a:ext>
            </a:extLst>
          </p:cNvPr>
          <p:cNvSpPr txBox="1"/>
          <p:nvPr/>
        </p:nvSpPr>
        <p:spPr>
          <a:xfrm>
            <a:off x="1358349" y="1331840"/>
            <a:ext cx="235570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800" dirty="0"/>
              <a:t> Data type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List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Tuple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Dictionary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string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5328365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F41688-F785-4973-8C4E-AFFD0062B4A6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XOR</a:t>
            </a:r>
            <a:r>
              <a:rPr lang="ko-KR" altLang="en-US" sz="2400" dirty="0">
                <a:solidFill>
                  <a:srgbClr val="7030A0"/>
                </a:solidFill>
              </a:rPr>
              <a:t> 구현 </a:t>
            </a:r>
            <a:r>
              <a:rPr lang="en-US" altLang="ko-KR" sz="2400" dirty="0">
                <a:solidFill>
                  <a:srgbClr val="7030A0"/>
                </a:solidFill>
              </a:rPr>
              <a:t>(I)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14978-0D3A-40CD-8CB6-6EF02626746B}"/>
              </a:ext>
            </a:extLst>
          </p:cNvPr>
          <p:cNvSpPr txBox="1"/>
          <p:nvPr/>
        </p:nvSpPr>
        <p:spPr>
          <a:xfrm>
            <a:off x="563217" y="682488"/>
            <a:ext cx="434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7030A0"/>
                </a:solidFill>
              </a:rPr>
              <a:t>⇒ </a:t>
            </a:r>
            <a:r>
              <a:rPr lang="en-US" altLang="ko-KR" dirty="0">
                <a:solidFill>
                  <a:srgbClr val="7030A0"/>
                </a:solidFill>
              </a:rPr>
              <a:t>NAND, OR, AND, </a:t>
            </a:r>
            <a:r>
              <a:rPr lang="ko-KR" altLang="en-US" dirty="0">
                <a:solidFill>
                  <a:srgbClr val="7030A0"/>
                </a:solidFill>
              </a:rPr>
              <a:t>조합으로 </a:t>
            </a:r>
            <a:r>
              <a:rPr lang="en-US" altLang="ko-KR" dirty="0">
                <a:solidFill>
                  <a:srgbClr val="7030A0"/>
                </a:solidFill>
              </a:rPr>
              <a:t>XOR </a:t>
            </a:r>
            <a:r>
              <a:rPr lang="ko-KR" altLang="en-US" dirty="0">
                <a:solidFill>
                  <a:srgbClr val="7030A0"/>
                </a:solidFill>
              </a:rPr>
              <a:t>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337C4B-0CB1-49BA-B282-F40EDD059A88}"/>
              </a:ext>
            </a:extLst>
          </p:cNvPr>
          <p:cNvSpPr/>
          <p:nvPr/>
        </p:nvSpPr>
        <p:spPr>
          <a:xfrm>
            <a:off x="1749470" y="1612629"/>
            <a:ext cx="3508512" cy="42050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표 6">
                <a:extLst>
                  <a:ext uri="{FF2B5EF4-FFF2-40B4-BE49-F238E27FC236}">
                    <a16:creationId xmlns:a16="http://schemas.microsoft.com/office/drawing/2014/main" id="{96874F75-4727-4A22-87ED-C0869F56C2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5517847"/>
                  </p:ext>
                </p:extLst>
              </p:nvPr>
            </p:nvGraphicFramePr>
            <p:xfrm>
              <a:off x="1850940" y="4253735"/>
              <a:ext cx="3311385" cy="1386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62277">
                      <a:extLst>
                        <a:ext uri="{9D8B030D-6E8A-4147-A177-3AD203B41FA5}">
                          <a16:colId xmlns:a16="http://schemas.microsoft.com/office/drawing/2014/main" val="3700546253"/>
                        </a:ext>
                      </a:extLst>
                    </a:gridCol>
                    <a:gridCol w="662277">
                      <a:extLst>
                        <a:ext uri="{9D8B030D-6E8A-4147-A177-3AD203B41FA5}">
                          <a16:colId xmlns:a16="http://schemas.microsoft.com/office/drawing/2014/main" val="3285768317"/>
                        </a:ext>
                      </a:extLst>
                    </a:gridCol>
                    <a:gridCol w="662277">
                      <a:extLst>
                        <a:ext uri="{9D8B030D-6E8A-4147-A177-3AD203B41FA5}">
                          <a16:colId xmlns:a16="http://schemas.microsoft.com/office/drawing/2014/main" val="4235407119"/>
                        </a:ext>
                      </a:extLst>
                    </a:gridCol>
                    <a:gridCol w="662277">
                      <a:extLst>
                        <a:ext uri="{9D8B030D-6E8A-4147-A177-3AD203B41FA5}">
                          <a16:colId xmlns:a16="http://schemas.microsoft.com/office/drawing/2014/main" val="530878377"/>
                        </a:ext>
                      </a:extLst>
                    </a:gridCol>
                    <a:gridCol w="662277">
                      <a:extLst>
                        <a:ext uri="{9D8B030D-6E8A-4147-A177-3AD203B41FA5}">
                          <a16:colId xmlns:a16="http://schemas.microsoft.com/office/drawing/2014/main" val="1340626166"/>
                        </a:ext>
                      </a:extLst>
                    </a:gridCol>
                  </a:tblGrid>
                  <a:tr h="266949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5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sz="105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5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05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 latinLnBrk="1"/>
                          <a:r>
                            <a:rPr lang="en-US" altLang="ko-KR" sz="1050" dirty="0">
                              <a:solidFill>
                                <a:schemeClr val="tx1"/>
                              </a:solidFill>
                            </a:rPr>
                            <a:t>(NAND)</a:t>
                          </a:r>
                          <a:endParaRPr lang="ko-KR" altLang="en-US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5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ko-KR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050" b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ctr" latinLnBrk="1"/>
                          <a:r>
                            <a:rPr lang="en-US" altLang="ko-KR" sz="1050" dirty="0">
                              <a:solidFill>
                                <a:schemeClr val="tx1"/>
                              </a:solidFill>
                            </a:rPr>
                            <a:t>(OR)</a:t>
                          </a:r>
                          <a:endParaRPr lang="ko-KR" altLang="en-US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b="0" dirty="0"/>
                            <a:t>y</a:t>
                          </a:r>
                        </a:p>
                        <a:p>
                          <a:pPr algn="ctr" latinLnBrk="1"/>
                          <a:r>
                            <a:rPr lang="en-US" altLang="ko-KR" sz="1050" dirty="0"/>
                            <a:t>(XOR)</a:t>
                          </a:r>
                          <a:endParaRPr lang="ko-KR" alt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535888"/>
                      </a:ext>
                    </a:extLst>
                  </a:tr>
                  <a:tr h="21744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0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0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0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0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410236"/>
                      </a:ext>
                    </a:extLst>
                  </a:tr>
                  <a:tr h="21744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0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7541121"/>
                      </a:ext>
                    </a:extLst>
                  </a:tr>
                  <a:tr h="21744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0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2452486"/>
                      </a:ext>
                    </a:extLst>
                  </a:tr>
                  <a:tr h="21744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0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0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622241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표 6">
                <a:extLst>
                  <a:ext uri="{FF2B5EF4-FFF2-40B4-BE49-F238E27FC236}">
                    <a16:creationId xmlns:a16="http://schemas.microsoft.com/office/drawing/2014/main" id="{96874F75-4727-4A22-87ED-C0869F56C2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5517847"/>
                  </p:ext>
                </p:extLst>
              </p:nvPr>
            </p:nvGraphicFramePr>
            <p:xfrm>
              <a:off x="1850940" y="4253735"/>
              <a:ext cx="3311385" cy="1386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62277">
                      <a:extLst>
                        <a:ext uri="{9D8B030D-6E8A-4147-A177-3AD203B41FA5}">
                          <a16:colId xmlns:a16="http://schemas.microsoft.com/office/drawing/2014/main" val="3700546253"/>
                        </a:ext>
                      </a:extLst>
                    </a:gridCol>
                    <a:gridCol w="662277">
                      <a:extLst>
                        <a:ext uri="{9D8B030D-6E8A-4147-A177-3AD203B41FA5}">
                          <a16:colId xmlns:a16="http://schemas.microsoft.com/office/drawing/2014/main" val="3285768317"/>
                        </a:ext>
                      </a:extLst>
                    </a:gridCol>
                    <a:gridCol w="662277">
                      <a:extLst>
                        <a:ext uri="{9D8B030D-6E8A-4147-A177-3AD203B41FA5}">
                          <a16:colId xmlns:a16="http://schemas.microsoft.com/office/drawing/2014/main" val="4235407119"/>
                        </a:ext>
                      </a:extLst>
                    </a:gridCol>
                    <a:gridCol w="662277">
                      <a:extLst>
                        <a:ext uri="{9D8B030D-6E8A-4147-A177-3AD203B41FA5}">
                          <a16:colId xmlns:a16="http://schemas.microsoft.com/office/drawing/2014/main" val="530878377"/>
                        </a:ext>
                      </a:extLst>
                    </a:gridCol>
                    <a:gridCol w="662277">
                      <a:extLst>
                        <a:ext uri="{9D8B030D-6E8A-4147-A177-3AD203B41FA5}">
                          <a16:colId xmlns:a16="http://schemas.microsoft.com/office/drawing/2014/main" val="1340626166"/>
                        </a:ext>
                      </a:extLst>
                    </a:gridCol>
                  </a:tblGrid>
                  <a:tr h="4114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17" t="-1471" r="-400917" b="-242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0917" t="-1471" r="-300917" b="-242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02778" t="-1471" r="-203704" b="-242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1471" r="-101835" b="-2426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b="0" dirty="0"/>
                            <a:t>y</a:t>
                          </a:r>
                        </a:p>
                        <a:p>
                          <a:pPr algn="ctr" latinLnBrk="1"/>
                          <a:r>
                            <a:rPr lang="en-US" altLang="ko-KR" sz="1050" dirty="0"/>
                            <a:t>(XOR)</a:t>
                          </a:r>
                          <a:endParaRPr lang="ko-KR" altLang="en-US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53588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0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0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0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0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341023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0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754112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0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6245248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0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1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0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962224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D6F8D15-F963-43C2-A4FF-64DB21F2820B}"/>
              </a:ext>
            </a:extLst>
          </p:cNvPr>
          <p:cNvSpPr/>
          <p:nvPr/>
        </p:nvSpPr>
        <p:spPr>
          <a:xfrm rot="16200000">
            <a:off x="5941682" y="2961860"/>
            <a:ext cx="316523" cy="934279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1FA9B7-2153-4187-8256-EA8529AF3C65}"/>
                  </a:ext>
                </a:extLst>
              </p:cNvPr>
              <p:cNvSpPr txBox="1"/>
              <p:nvPr/>
            </p:nvSpPr>
            <p:spPr>
              <a:xfrm>
                <a:off x="1809104" y="2620633"/>
                <a:ext cx="3043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1FA9B7-2153-4187-8256-EA8529AF3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104" y="2620633"/>
                <a:ext cx="304355" cy="307777"/>
              </a:xfrm>
              <a:prstGeom prst="rect">
                <a:avLst/>
              </a:prstGeom>
              <a:blipFill>
                <a:blip r:embed="rId3"/>
                <a:stretch>
                  <a:fillRect r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E082CA51-B57E-4B80-8802-4F32F7E07995}"/>
              </a:ext>
            </a:extLst>
          </p:cNvPr>
          <p:cNvSpPr/>
          <p:nvPr/>
        </p:nvSpPr>
        <p:spPr>
          <a:xfrm>
            <a:off x="2488281" y="2575094"/>
            <a:ext cx="722240" cy="398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NAND</a:t>
            </a:r>
            <a:endParaRPr lang="ko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1EDF68-7DC0-439A-9B5A-7762EEFA8629}"/>
              </a:ext>
            </a:extLst>
          </p:cNvPr>
          <p:cNvSpPr/>
          <p:nvPr/>
        </p:nvSpPr>
        <p:spPr>
          <a:xfrm>
            <a:off x="2488281" y="3372802"/>
            <a:ext cx="722240" cy="398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OR</a:t>
            </a:r>
            <a:endParaRPr lang="ko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E15566-A771-4F74-A6D6-9962D1560E08}"/>
              </a:ext>
            </a:extLst>
          </p:cNvPr>
          <p:cNvSpPr/>
          <p:nvPr/>
        </p:nvSpPr>
        <p:spPr>
          <a:xfrm>
            <a:off x="3828399" y="2973948"/>
            <a:ext cx="722240" cy="398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AND</a:t>
            </a:r>
            <a:endParaRPr lang="ko-KR" altLang="en-US" sz="14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7D2062C-8814-4BE9-8EED-D79DF75DFF6E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2113459" y="2774521"/>
            <a:ext cx="374822" cy="1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3D0A56-3F0B-4757-BDB7-08184A07D2F1}"/>
                  </a:ext>
                </a:extLst>
              </p:cNvPr>
              <p:cNvSpPr txBox="1"/>
              <p:nvPr/>
            </p:nvSpPr>
            <p:spPr>
              <a:xfrm>
                <a:off x="1809104" y="3418340"/>
                <a:ext cx="3043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3D0A56-3F0B-4757-BDB7-08184A07D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104" y="3418340"/>
                <a:ext cx="304355" cy="307777"/>
              </a:xfrm>
              <a:prstGeom prst="rect">
                <a:avLst/>
              </a:prstGeom>
              <a:blipFill>
                <a:blip r:embed="rId4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1749E55-6A85-41D2-BF9B-9D163DC4B969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>
            <a:off x="2113459" y="3572229"/>
            <a:ext cx="374822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EAFE88-19E6-42D8-A72F-84EE6654668C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210521" y="2774521"/>
            <a:ext cx="566888" cy="302979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EFFC691-6E0D-4BA4-B3A5-868FE724899A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3210521" y="3253998"/>
            <a:ext cx="566888" cy="318231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48DCC84-8825-441D-B2DB-BDB9E6E1A58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113459" y="2774522"/>
            <a:ext cx="323832" cy="666467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0FC9C7E-DE95-4F06-81E5-2C9641A74317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113459" y="2876429"/>
            <a:ext cx="323832" cy="695800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CA3F21E-AD61-4FC8-A018-22E22D83ACBE}"/>
              </a:ext>
            </a:extLst>
          </p:cNvPr>
          <p:cNvCxnSpPr>
            <a:cxnSpLocks/>
          </p:cNvCxnSpPr>
          <p:nvPr/>
        </p:nvCxnSpPr>
        <p:spPr>
          <a:xfrm flipV="1">
            <a:off x="4577143" y="3175788"/>
            <a:ext cx="374822" cy="1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F7AA15C-5B3F-4E03-B8D4-2435BE79CF81}"/>
              </a:ext>
            </a:extLst>
          </p:cNvPr>
          <p:cNvSpPr txBox="1"/>
          <p:nvPr/>
        </p:nvSpPr>
        <p:spPr>
          <a:xfrm>
            <a:off x="4887429" y="2995048"/>
            <a:ext cx="304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</a:rPr>
              <a:t>y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C56DF4-C25F-44F2-84E8-932390C591FB}"/>
                  </a:ext>
                </a:extLst>
              </p:cNvPr>
              <p:cNvSpPr txBox="1"/>
              <p:nvPr/>
            </p:nvSpPr>
            <p:spPr>
              <a:xfrm>
                <a:off x="3335610" y="2585250"/>
                <a:ext cx="3043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FC56DF4-C25F-44F2-84E8-932390C59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610" y="2585250"/>
                <a:ext cx="30435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B741FE4-0AA2-4454-8619-6F559E8152D6}"/>
                  </a:ext>
                </a:extLst>
              </p:cNvPr>
              <p:cNvSpPr txBox="1"/>
              <p:nvPr/>
            </p:nvSpPr>
            <p:spPr>
              <a:xfrm>
                <a:off x="3335609" y="3439143"/>
                <a:ext cx="3043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B741FE4-0AA2-4454-8619-6F559E815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5609" y="3439143"/>
                <a:ext cx="30435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402DE536-0C1B-4115-9F99-7298A93CD094}"/>
              </a:ext>
            </a:extLst>
          </p:cNvPr>
          <p:cNvSpPr txBox="1"/>
          <p:nvPr/>
        </p:nvSpPr>
        <p:spPr>
          <a:xfrm>
            <a:off x="3124383" y="1875181"/>
            <a:ext cx="64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XOR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71F2031-BD8B-4C2A-8E1A-74291485DB31}"/>
              </a:ext>
            </a:extLst>
          </p:cNvPr>
          <p:cNvSpPr/>
          <p:nvPr/>
        </p:nvSpPr>
        <p:spPr>
          <a:xfrm>
            <a:off x="2300869" y="2363482"/>
            <a:ext cx="2393895" cy="1638673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D5BAAB-E927-464A-A824-02ECD3555E8B}"/>
              </a:ext>
            </a:extLst>
          </p:cNvPr>
          <p:cNvSpPr/>
          <p:nvPr/>
        </p:nvSpPr>
        <p:spPr>
          <a:xfrm>
            <a:off x="6922835" y="1358348"/>
            <a:ext cx="3845555" cy="3327525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i="1" dirty="0">
                <a:solidFill>
                  <a:srgbClr val="00B0F0"/>
                </a:solidFill>
              </a:rPr>
              <a:t># XOR</a:t>
            </a:r>
            <a:r>
              <a:rPr lang="ko-KR" altLang="en-US" sz="800" i="1" dirty="0">
                <a:solidFill>
                  <a:srgbClr val="00B0F0"/>
                </a:solidFill>
              </a:rPr>
              <a:t> 을 </a:t>
            </a:r>
            <a:r>
              <a:rPr lang="en-US" altLang="ko-KR" sz="800" i="1" dirty="0">
                <a:solidFill>
                  <a:srgbClr val="00B0F0"/>
                </a:solidFill>
              </a:rPr>
              <a:t>NAND + OR =&gt; AND </a:t>
            </a:r>
            <a:r>
              <a:rPr lang="ko-KR" altLang="en-US" sz="800" i="1" dirty="0">
                <a:solidFill>
                  <a:srgbClr val="00B0F0"/>
                </a:solidFill>
              </a:rPr>
              <a:t>조합으로 계산함</a:t>
            </a:r>
            <a:endParaRPr lang="en-US" altLang="ko-KR" sz="800" i="1" dirty="0">
              <a:solidFill>
                <a:srgbClr val="00B0F0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input_data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 err="1">
                <a:solidFill>
                  <a:schemeClr val="tx1"/>
                </a:solidFill>
              </a:rPr>
              <a:t>np.array</a:t>
            </a:r>
            <a:r>
              <a:rPr lang="en-US" altLang="ko-KR" sz="800" dirty="0">
                <a:solidFill>
                  <a:schemeClr val="tx1"/>
                </a:solidFill>
              </a:rPr>
              <a:t>( [ [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] ] )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s1 = [ ]    </a:t>
            </a:r>
            <a:r>
              <a:rPr lang="en-US" altLang="ko-KR" sz="800" i="1" dirty="0">
                <a:solidFill>
                  <a:srgbClr val="00B0F0"/>
                </a:solidFill>
              </a:rPr>
              <a:t># NAND </a:t>
            </a:r>
            <a:r>
              <a:rPr lang="ko-KR" altLang="en-US" sz="800" i="1" dirty="0">
                <a:solidFill>
                  <a:srgbClr val="00B0F0"/>
                </a:solidFill>
              </a:rPr>
              <a:t>출력</a:t>
            </a:r>
            <a:endParaRPr lang="en-US" altLang="ko-KR" sz="800" i="1" dirty="0">
              <a:solidFill>
                <a:srgbClr val="00B0F0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s2 = [ ]    </a:t>
            </a:r>
            <a:r>
              <a:rPr lang="en-US" altLang="ko-KR" sz="800" i="1" dirty="0">
                <a:solidFill>
                  <a:srgbClr val="00B0F0"/>
                </a:solidFill>
              </a:rPr>
              <a:t># OR </a:t>
            </a:r>
            <a:r>
              <a:rPr lang="ko-KR" altLang="en-US" sz="800" i="1" dirty="0">
                <a:solidFill>
                  <a:srgbClr val="00B0F0"/>
                </a:solidFill>
              </a:rPr>
              <a:t>출력</a:t>
            </a:r>
            <a:endParaRPr lang="en-US" altLang="ko-KR" sz="800" i="1" dirty="0">
              <a:solidFill>
                <a:srgbClr val="00B0F0"/>
              </a:solidFill>
            </a:endParaRP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new_input_data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=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[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chemeClr val="tx1"/>
                </a:solidFill>
              </a:rPr>
              <a:t>]</a:t>
            </a:r>
            <a:r>
              <a:rPr lang="ko-KR" altLang="en-US" sz="800" dirty="0">
                <a:solidFill>
                  <a:schemeClr val="tx1"/>
                </a:solidFill>
              </a:rPr>
              <a:t>  </a:t>
            </a:r>
            <a:r>
              <a:rPr lang="en-US" altLang="ko-KR" sz="800" i="1" dirty="0">
                <a:solidFill>
                  <a:srgbClr val="00B0F0"/>
                </a:solidFill>
              </a:rPr>
              <a:t>#</a:t>
            </a:r>
            <a:r>
              <a:rPr lang="ko-KR" altLang="en-US" sz="800" i="1" dirty="0">
                <a:solidFill>
                  <a:srgbClr val="00B0F0"/>
                </a:solidFill>
              </a:rPr>
              <a:t> </a:t>
            </a:r>
            <a:r>
              <a:rPr lang="en-US" altLang="ko-KR" sz="800" i="1" dirty="0">
                <a:solidFill>
                  <a:srgbClr val="00B0F0"/>
                </a:solidFill>
              </a:rPr>
              <a:t>AND</a:t>
            </a:r>
            <a:r>
              <a:rPr lang="ko-KR" altLang="en-US" sz="800" i="1" dirty="0">
                <a:solidFill>
                  <a:srgbClr val="00B0F0"/>
                </a:solidFill>
              </a:rPr>
              <a:t> 입력</a:t>
            </a:r>
            <a:endParaRPr lang="en-US" altLang="ko-KR" sz="800" i="1" dirty="0">
              <a:solidFill>
                <a:srgbClr val="00B0F0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final_output</a:t>
            </a:r>
            <a:r>
              <a:rPr lang="en-US" altLang="ko-KR" sz="800" dirty="0">
                <a:solidFill>
                  <a:schemeClr val="tx1"/>
                </a:solidFill>
              </a:rPr>
              <a:t> = [ ]   </a:t>
            </a:r>
            <a:r>
              <a:rPr lang="en-US" altLang="ko-KR" sz="800" i="1" dirty="0">
                <a:solidFill>
                  <a:srgbClr val="00B0F0"/>
                </a:solidFill>
              </a:rPr>
              <a:t># AND </a:t>
            </a:r>
            <a:r>
              <a:rPr lang="ko-KR" altLang="en-US" sz="800" i="1" dirty="0">
                <a:solidFill>
                  <a:srgbClr val="00B0F0"/>
                </a:solidFill>
              </a:rPr>
              <a:t>출력</a:t>
            </a:r>
            <a:endParaRPr lang="en-US" altLang="ko-KR" sz="800" i="1" dirty="0">
              <a:solidFill>
                <a:srgbClr val="00B0F0"/>
              </a:solidFill>
            </a:endParaRPr>
          </a:p>
          <a:p>
            <a:endParaRPr lang="en-US" altLang="ko-KR" sz="800" dirty="0">
              <a:solidFill>
                <a:srgbClr val="00B050"/>
              </a:solidFill>
            </a:endParaRPr>
          </a:p>
          <a:p>
            <a:r>
              <a:rPr lang="en-US" altLang="ko-KR" sz="800" dirty="0">
                <a:solidFill>
                  <a:srgbClr val="00B050"/>
                </a:solidFill>
              </a:rPr>
              <a:t>for</a:t>
            </a:r>
            <a:r>
              <a:rPr lang="en-US" altLang="ko-KR" sz="800" dirty="0">
                <a:solidFill>
                  <a:schemeClr val="tx1"/>
                </a:solidFill>
              </a:rPr>
              <a:t> index </a:t>
            </a:r>
            <a:r>
              <a:rPr lang="en-US" altLang="ko-KR" sz="800" dirty="0">
                <a:solidFill>
                  <a:srgbClr val="00B050"/>
                </a:solidFill>
              </a:rPr>
              <a:t>in range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en-US" altLang="ko-KR" sz="800" dirty="0" err="1">
                <a:solidFill>
                  <a:srgbClr val="00B050"/>
                </a:solidFill>
              </a:rPr>
              <a:t>len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en-US" altLang="ko-KR" sz="800" dirty="0" err="1">
                <a:solidFill>
                  <a:schemeClr val="tx1"/>
                </a:solidFill>
              </a:rPr>
              <a:t>input_data</a:t>
            </a:r>
            <a:r>
              <a:rPr lang="en-US" altLang="ko-KR" sz="800" dirty="0">
                <a:solidFill>
                  <a:schemeClr val="tx1"/>
                </a:solidFill>
              </a:rPr>
              <a:t>)):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s1 = </a:t>
            </a:r>
            <a:r>
              <a:rPr lang="en-US" altLang="ko-KR" sz="800" dirty="0" err="1">
                <a:solidFill>
                  <a:schemeClr val="tx1"/>
                </a:solidFill>
              </a:rPr>
              <a:t>NAND_obj.predict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en-US" altLang="ko-KR" sz="800" dirty="0" err="1">
                <a:solidFill>
                  <a:schemeClr val="tx1"/>
                </a:solidFill>
              </a:rPr>
              <a:t>input_data</a:t>
            </a:r>
            <a:r>
              <a:rPr lang="en-US" altLang="ko-KR" sz="800" dirty="0">
                <a:solidFill>
                  <a:schemeClr val="tx1"/>
                </a:solidFill>
              </a:rPr>
              <a:t>[index])   </a:t>
            </a:r>
            <a:r>
              <a:rPr lang="en-US" altLang="ko-KR" sz="800" i="1" dirty="0">
                <a:solidFill>
                  <a:srgbClr val="00B0F0"/>
                </a:solidFill>
              </a:rPr>
              <a:t> # NAND </a:t>
            </a:r>
            <a:r>
              <a:rPr lang="ko-KR" altLang="en-US" sz="800" i="1" dirty="0">
                <a:solidFill>
                  <a:srgbClr val="00B0F0"/>
                </a:solidFill>
              </a:rPr>
              <a:t>출력</a:t>
            </a:r>
            <a:endParaRPr lang="en-US" altLang="ko-KR" sz="800" i="1" dirty="0">
              <a:solidFill>
                <a:srgbClr val="00B0F0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s2 = </a:t>
            </a:r>
            <a:r>
              <a:rPr lang="en-US" altLang="ko-KR" sz="800" dirty="0" err="1">
                <a:solidFill>
                  <a:schemeClr val="tx1"/>
                </a:solidFill>
              </a:rPr>
              <a:t>OR_obj.predict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en-US" altLang="ko-KR" sz="800" dirty="0" err="1">
                <a:solidFill>
                  <a:schemeClr val="tx1"/>
                </a:solidFill>
              </a:rPr>
              <a:t>input_data</a:t>
            </a:r>
            <a:r>
              <a:rPr lang="en-US" altLang="ko-KR" sz="800" dirty="0">
                <a:solidFill>
                  <a:schemeClr val="tx1"/>
                </a:solidFill>
              </a:rPr>
              <a:t>[index])    </a:t>
            </a:r>
            <a:r>
              <a:rPr lang="en-US" altLang="ko-KR" sz="800" i="1" dirty="0">
                <a:solidFill>
                  <a:srgbClr val="00B0F0"/>
                </a:solidFill>
              </a:rPr>
              <a:t># OR </a:t>
            </a:r>
            <a:r>
              <a:rPr lang="ko-KR" altLang="en-US" sz="800" i="1" dirty="0">
                <a:solidFill>
                  <a:srgbClr val="00B0F0"/>
                </a:solidFill>
              </a:rPr>
              <a:t>출력</a:t>
            </a:r>
            <a:endParaRPr lang="en-US" altLang="ko-KR" sz="800" i="1" dirty="0">
              <a:solidFill>
                <a:srgbClr val="00B0F0"/>
              </a:solidFill>
            </a:endParaRP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</a:t>
            </a:r>
            <a:r>
              <a:rPr lang="en-US" altLang="ko-KR" sz="800" dirty="0" err="1">
                <a:solidFill>
                  <a:schemeClr val="tx1"/>
                </a:solidFill>
              </a:rPr>
              <a:t>new_input_data.append</a:t>
            </a:r>
            <a:r>
              <a:rPr lang="en-US" altLang="ko-KR" sz="800" dirty="0">
                <a:solidFill>
                  <a:schemeClr val="tx1"/>
                </a:solidFill>
              </a:rPr>
              <a:t>(s1[-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])    </a:t>
            </a:r>
            <a:r>
              <a:rPr lang="en-US" altLang="ko-KR" sz="800" i="1" dirty="0">
                <a:solidFill>
                  <a:srgbClr val="00B0F0"/>
                </a:solidFill>
              </a:rPr>
              <a:t># AND </a:t>
            </a:r>
            <a:r>
              <a:rPr lang="ko-KR" altLang="en-US" sz="800" i="1" dirty="0">
                <a:solidFill>
                  <a:srgbClr val="00B0F0"/>
                </a:solidFill>
              </a:rPr>
              <a:t>입력</a:t>
            </a:r>
            <a:endParaRPr lang="en-US" altLang="ko-KR" sz="800" i="1" dirty="0">
              <a:solidFill>
                <a:srgbClr val="00B0F0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</a:t>
            </a:r>
            <a:r>
              <a:rPr lang="en-US" altLang="ko-KR" sz="800" dirty="0" err="1">
                <a:solidFill>
                  <a:schemeClr val="tx1"/>
                </a:solidFill>
              </a:rPr>
              <a:t>new_input_data.append</a:t>
            </a:r>
            <a:r>
              <a:rPr lang="en-US" altLang="ko-KR" sz="800" dirty="0">
                <a:solidFill>
                  <a:schemeClr val="tx1"/>
                </a:solidFill>
              </a:rPr>
              <a:t>(s2[-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])    </a:t>
            </a:r>
            <a:r>
              <a:rPr lang="en-US" altLang="ko-KR" sz="800" i="1" dirty="0">
                <a:solidFill>
                  <a:srgbClr val="00B0F0"/>
                </a:solidFill>
              </a:rPr>
              <a:t># AND </a:t>
            </a:r>
            <a:r>
              <a:rPr lang="ko-KR" altLang="en-US" sz="800" i="1" dirty="0">
                <a:solidFill>
                  <a:srgbClr val="00B0F0"/>
                </a:solidFill>
              </a:rPr>
              <a:t>입력</a:t>
            </a:r>
            <a:endParaRPr lang="en-US" altLang="ko-KR" sz="800" i="1" dirty="0">
              <a:solidFill>
                <a:srgbClr val="00B0F0"/>
              </a:solidFill>
            </a:endParaRP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(</a:t>
            </a:r>
            <a:r>
              <a:rPr lang="en-US" altLang="ko-KR" sz="800" dirty="0" err="1">
                <a:solidFill>
                  <a:schemeClr val="tx1"/>
                </a:solidFill>
              </a:rPr>
              <a:t>sigmoid_val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</a:rPr>
              <a:t>logical_val</a:t>
            </a:r>
            <a:r>
              <a:rPr lang="en-US" altLang="ko-KR" sz="800" dirty="0">
                <a:solidFill>
                  <a:schemeClr val="tx1"/>
                </a:solidFill>
              </a:rPr>
              <a:t>) = </a:t>
            </a:r>
            <a:r>
              <a:rPr lang="en-US" altLang="ko-KR" sz="800" dirty="0" err="1">
                <a:solidFill>
                  <a:schemeClr val="tx1"/>
                </a:solidFill>
              </a:rPr>
              <a:t>AND_obj.predict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en-US" altLang="ko-KR" sz="800" dirty="0" err="1">
                <a:solidFill>
                  <a:schemeClr val="tx1"/>
                </a:solidFill>
              </a:rPr>
              <a:t>np.array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en-US" altLang="ko-KR" sz="800" dirty="0" err="1">
                <a:solidFill>
                  <a:schemeClr val="tx1"/>
                </a:solidFill>
              </a:rPr>
              <a:t>new_input_data</a:t>
            </a:r>
            <a:r>
              <a:rPr lang="en-US" altLang="ko-KR" sz="800" dirty="0">
                <a:solidFill>
                  <a:schemeClr val="tx1"/>
                </a:solidFill>
              </a:rPr>
              <a:t>))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</a:t>
            </a:r>
            <a:r>
              <a:rPr lang="en-US" altLang="ko-KR" sz="800" dirty="0" err="1">
                <a:solidFill>
                  <a:schemeClr val="tx1"/>
                </a:solidFill>
              </a:rPr>
              <a:t>final_output.append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en-US" altLang="ko-KR" sz="800" dirty="0" err="1">
                <a:solidFill>
                  <a:schemeClr val="tx1"/>
                </a:solidFill>
              </a:rPr>
              <a:t>logical_val</a:t>
            </a:r>
            <a:r>
              <a:rPr lang="en-US" altLang="ko-KR" sz="800" dirty="0">
                <a:solidFill>
                  <a:schemeClr val="tx1"/>
                </a:solidFill>
              </a:rPr>
              <a:t>)    </a:t>
            </a:r>
            <a:r>
              <a:rPr lang="en-US" altLang="ko-KR" sz="800" i="1" dirty="0">
                <a:solidFill>
                  <a:srgbClr val="00B0F0"/>
                </a:solidFill>
              </a:rPr>
              <a:t># AND </a:t>
            </a:r>
            <a:r>
              <a:rPr lang="ko-KR" altLang="en-US" sz="800" i="1" dirty="0">
                <a:solidFill>
                  <a:srgbClr val="00B0F0"/>
                </a:solidFill>
              </a:rPr>
              <a:t>출력</a:t>
            </a:r>
            <a:r>
              <a:rPr lang="en-US" altLang="ko-KR" sz="800" i="1" dirty="0">
                <a:solidFill>
                  <a:srgbClr val="00B0F0"/>
                </a:solidFill>
              </a:rPr>
              <a:t>, </a:t>
            </a:r>
            <a:r>
              <a:rPr lang="ko-KR" altLang="en-US" sz="800" i="1" dirty="0">
                <a:solidFill>
                  <a:srgbClr val="00B0F0"/>
                </a:solidFill>
              </a:rPr>
              <a:t>즉 </a:t>
            </a:r>
            <a:r>
              <a:rPr lang="en-US" altLang="ko-KR" sz="800" i="1" dirty="0">
                <a:solidFill>
                  <a:srgbClr val="00B0F0"/>
                </a:solidFill>
              </a:rPr>
              <a:t>XOR </a:t>
            </a:r>
            <a:r>
              <a:rPr lang="ko-KR" altLang="en-US" sz="800" i="1" dirty="0">
                <a:solidFill>
                  <a:srgbClr val="00B0F0"/>
                </a:solidFill>
              </a:rPr>
              <a:t>출력</a:t>
            </a:r>
            <a:endParaRPr lang="en-US" altLang="ko-KR" sz="800" i="1" dirty="0">
              <a:solidFill>
                <a:srgbClr val="00B0F0"/>
              </a:solidFill>
            </a:endParaRPr>
          </a:p>
          <a:p>
            <a:r>
              <a:rPr lang="en-US" altLang="ko-KR" sz="800" dirty="0">
                <a:solidFill>
                  <a:schemeClr val="tx1"/>
                </a:solidFill>
              </a:rPr>
              <a:t>    </a:t>
            </a:r>
            <a:r>
              <a:rPr lang="en-US" altLang="ko-KR" sz="800" dirty="0" err="1">
                <a:solidFill>
                  <a:schemeClr val="tx1"/>
                </a:solidFill>
              </a:rPr>
              <a:t>new_input_data</a:t>
            </a:r>
            <a:r>
              <a:rPr lang="en-US" altLang="ko-KR" sz="800" dirty="0">
                <a:solidFill>
                  <a:schemeClr val="tx1"/>
                </a:solidFill>
              </a:rPr>
              <a:t> = [ ]    </a:t>
            </a:r>
            <a:r>
              <a:rPr lang="en-US" altLang="ko-KR" sz="800" i="1" dirty="0">
                <a:solidFill>
                  <a:srgbClr val="00B0F0"/>
                </a:solidFill>
              </a:rPr>
              <a:t># AND </a:t>
            </a:r>
            <a:r>
              <a:rPr lang="ko-KR" altLang="en-US" sz="800" i="1" dirty="0">
                <a:solidFill>
                  <a:srgbClr val="00B0F0"/>
                </a:solidFill>
              </a:rPr>
              <a:t>입력 초기화</a:t>
            </a:r>
            <a:endParaRPr lang="en-US" altLang="ko-KR" sz="800" i="1" dirty="0">
              <a:solidFill>
                <a:srgbClr val="00B0F0"/>
              </a:solidFill>
            </a:endParaRP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>
                <a:solidFill>
                  <a:srgbClr val="00B050"/>
                </a:solidFill>
              </a:rPr>
              <a:t>for</a:t>
            </a:r>
            <a:r>
              <a:rPr lang="en-US" altLang="ko-KR" sz="800" dirty="0">
                <a:solidFill>
                  <a:schemeClr val="tx1"/>
                </a:solidFill>
              </a:rPr>
              <a:t> index </a:t>
            </a:r>
            <a:r>
              <a:rPr lang="en-US" altLang="ko-KR" sz="800" dirty="0">
                <a:solidFill>
                  <a:srgbClr val="00B050"/>
                </a:solidFill>
              </a:rPr>
              <a:t>in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en-US" altLang="ko-KR" sz="800" dirty="0">
                <a:solidFill>
                  <a:srgbClr val="00B050"/>
                </a:solidFill>
              </a:rPr>
              <a:t>range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en-US" altLang="ko-KR" sz="800" dirty="0" err="1">
                <a:solidFill>
                  <a:srgbClr val="00B050"/>
                </a:solidFill>
              </a:rPr>
              <a:t>len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en-US" altLang="ko-KR" sz="800" dirty="0" err="1">
                <a:solidFill>
                  <a:schemeClr val="tx1"/>
                </a:solidFill>
              </a:rPr>
              <a:t>input_data</a:t>
            </a:r>
            <a:r>
              <a:rPr lang="en-US" altLang="ko-KR" sz="800" dirty="0">
                <a:solidFill>
                  <a:schemeClr val="tx1"/>
                </a:solidFill>
              </a:rPr>
              <a:t>)):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</a:t>
            </a:r>
            <a:r>
              <a:rPr lang="en-US" altLang="ko-KR" sz="800" dirty="0">
                <a:solidFill>
                  <a:srgbClr val="00B050"/>
                </a:solidFill>
              </a:rPr>
              <a:t>print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en-US" altLang="ko-KR" sz="800" dirty="0" err="1">
                <a:solidFill>
                  <a:schemeClr val="tx1"/>
                </a:solidFill>
              </a:rPr>
              <a:t>input_data</a:t>
            </a:r>
            <a:r>
              <a:rPr lang="en-US" altLang="ko-KR" sz="800" dirty="0">
                <a:solidFill>
                  <a:schemeClr val="tx1"/>
                </a:solidFill>
              </a:rPr>
              <a:t>[index], </a:t>
            </a:r>
            <a:r>
              <a:rPr lang="en-US" altLang="ko-KR" sz="800" dirty="0">
                <a:solidFill>
                  <a:schemeClr val="accent2">
                    <a:lumMod val="75000"/>
                  </a:schemeClr>
                </a:solidFill>
              </a:rPr>
              <a:t>“ = “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</a:rPr>
              <a:t>final_output</a:t>
            </a:r>
            <a:r>
              <a:rPr lang="en-US" altLang="ko-KR" sz="800" dirty="0">
                <a:solidFill>
                  <a:schemeClr val="tx1"/>
                </a:solidFill>
              </a:rPr>
              <a:t>[index], end=‘ ‘)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    </a:t>
            </a:r>
            <a:r>
              <a:rPr lang="en-US" altLang="ko-KR" sz="800" dirty="0">
                <a:solidFill>
                  <a:srgbClr val="00B050"/>
                </a:solidFill>
              </a:rPr>
              <a:t>print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en-US" altLang="ko-KR" sz="800" dirty="0">
                <a:solidFill>
                  <a:schemeClr val="accent2">
                    <a:lumMod val="75000"/>
                  </a:schemeClr>
                </a:solidFill>
              </a:rPr>
              <a:t>“\n”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5F5677-4403-4835-B7CE-C556F99E5849}"/>
              </a:ext>
            </a:extLst>
          </p:cNvPr>
          <p:cNvSpPr txBox="1"/>
          <p:nvPr/>
        </p:nvSpPr>
        <p:spPr>
          <a:xfrm>
            <a:off x="6922836" y="4685873"/>
            <a:ext cx="3845555" cy="1233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[0 0]  =  0</a:t>
            </a:r>
          </a:p>
          <a:p>
            <a:endParaRPr lang="en-US" altLang="ko-KR" sz="1050" dirty="0"/>
          </a:p>
          <a:p>
            <a:r>
              <a:rPr lang="en-US" altLang="ko-KR" sz="1050" dirty="0"/>
              <a:t>[0 1]  =  1</a:t>
            </a:r>
          </a:p>
          <a:p>
            <a:endParaRPr lang="en-US" altLang="ko-KR" sz="1050" dirty="0"/>
          </a:p>
          <a:p>
            <a:r>
              <a:rPr lang="en-US" altLang="ko-KR" sz="1050" dirty="0"/>
              <a:t>[1 0]  =  1</a:t>
            </a:r>
          </a:p>
          <a:p>
            <a:endParaRPr lang="en-US" altLang="ko-KR" sz="1050" dirty="0"/>
          </a:p>
          <a:p>
            <a:r>
              <a:rPr lang="en-US" altLang="ko-KR" sz="1050" dirty="0"/>
              <a:t>[1 1]  =  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2760255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B416F-0BDA-4A28-B9D7-3C40D0FD020B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XOR</a:t>
            </a:r>
            <a:r>
              <a:rPr lang="ko-KR" altLang="en-US" sz="2400" dirty="0">
                <a:solidFill>
                  <a:srgbClr val="7030A0"/>
                </a:solidFill>
              </a:rPr>
              <a:t> 구현 </a:t>
            </a:r>
            <a:r>
              <a:rPr lang="en-US" altLang="ko-KR" sz="2400" dirty="0">
                <a:solidFill>
                  <a:srgbClr val="7030A0"/>
                </a:solidFill>
              </a:rPr>
              <a:t>(II)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D5E79D-4BF8-4D18-9244-A6B5AC0DFBD7}"/>
                  </a:ext>
                </a:extLst>
              </p:cNvPr>
              <p:cNvSpPr txBox="1"/>
              <p:nvPr/>
            </p:nvSpPr>
            <p:spPr>
              <a:xfrm>
                <a:off x="1411524" y="1517009"/>
                <a:ext cx="3043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D5E79D-4BF8-4D18-9244-A6B5AC0DF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524" y="1517009"/>
                <a:ext cx="304355" cy="307777"/>
              </a:xfrm>
              <a:prstGeom prst="rect">
                <a:avLst/>
              </a:prstGeom>
              <a:blipFill>
                <a:blip r:embed="rId2"/>
                <a:stretch>
                  <a:fillRect r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52EC048F-BF88-4850-83AA-B2B1806C9ED5}"/>
                  </a:ext>
                </a:extLst>
              </p:cNvPr>
              <p:cNvSpPr/>
              <p:nvPr/>
            </p:nvSpPr>
            <p:spPr>
              <a:xfrm>
                <a:off x="2298295" y="1338213"/>
                <a:ext cx="1339873" cy="627366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Regression</a:t>
                </a:r>
                <a:br>
                  <a:rPr lang="en-US" altLang="ko-KR" sz="1400" dirty="0">
                    <a:solidFill>
                      <a:schemeClr val="tx1"/>
                    </a:solidFill>
                  </a:rPr>
                </a:br>
                <a:r>
                  <a:rPr lang="en-US" altLang="ko-KR" sz="1400" dirty="0">
                    <a:solidFill>
                      <a:schemeClr val="tx1"/>
                    </a:solidFill>
                  </a:rPr>
                  <a:t>(z=X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52EC048F-BF88-4850-83AA-B2B1806C9E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295" y="1338213"/>
                <a:ext cx="1339873" cy="627366"/>
              </a:xfrm>
              <a:prstGeom prst="rect">
                <a:avLst/>
              </a:prstGeom>
              <a:blipFill>
                <a:blip r:embed="rId3"/>
                <a:stretch>
                  <a:fillRect b="-962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0A6678-B114-4ADA-8CEE-D8123EE29195}"/>
                  </a:ext>
                </a:extLst>
              </p:cNvPr>
              <p:cNvSpPr txBox="1"/>
              <p:nvPr/>
            </p:nvSpPr>
            <p:spPr>
              <a:xfrm>
                <a:off x="1408544" y="2756756"/>
                <a:ext cx="30435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0A6678-B114-4ADA-8CEE-D8123EE29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544" y="2756756"/>
                <a:ext cx="304355" cy="307777"/>
              </a:xfrm>
              <a:prstGeom prst="rect">
                <a:avLst/>
              </a:prstGeom>
              <a:blipFill>
                <a:blip r:embed="rId4"/>
                <a:stretch>
                  <a:fillRect r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7925DE7A-3242-4E65-BD3C-4ED00772E8CB}"/>
              </a:ext>
            </a:extLst>
          </p:cNvPr>
          <p:cNvGrpSpPr/>
          <p:nvPr/>
        </p:nvGrpSpPr>
        <p:grpSpPr>
          <a:xfrm>
            <a:off x="1818186" y="1663148"/>
            <a:ext cx="374822" cy="1265261"/>
            <a:chOff x="909965" y="1729257"/>
            <a:chExt cx="374822" cy="797708"/>
          </a:xfrm>
        </p:grpSpPr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52FF083E-C50A-4C77-824C-F94EA38D3A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9965" y="1729257"/>
              <a:ext cx="374822" cy="1"/>
            </a:xfrm>
            <a:prstGeom prst="straightConnector1">
              <a:avLst/>
            </a:prstGeom>
            <a:ln w="31750">
              <a:solidFill>
                <a:srgbClr val="7030A0"/>
              </a:solidFill>
              <a:headEnd type="none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5224A35-31B5-40C0-8E68-76BC777527E7}"/>
                </a:ext>
              </a:extLst>
            </p:cNvPr>
            <p:cNvCxnSpPr>
              <a:cxnSpLocks/>
            </p:cNvCxnSpPr>
            <p:nvPr/>
          </p:nvCxnSpPr>
          <p:spPr>
            <a:xfrm>
              <a:off x="909965" y="2526965"/>
              <a:ext cx="374822" cy="0"/>
            </a:xfrm>
            <a:prstGeom prst="straightConnector1">
              <a:avLst/>
            </a:prstGeom>
            <a:ln w="31750">
              <a:solidFill>
                <a:srgbClr val="7030A0"/>
              </a:solidFill>
              <a:headEnd type="none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B9D2D855-8B95-440C-A966-5EFB91F4EE64}"/>
                </a:ext>
              </a:extLst>
            </p:cNvPr>
            <p:cNvCxnSpPr>
              <a:cxnSpLocks/>
            </p:cNvCxnSpPr>
            <p:nvPr/>
          </p:nvCxnSpPr>
          <p:spPr>
            <a:xfrm>
              <a:off x="909965" y="1729258"/>
              <a:ext cx="323832" cy="666467"/>
            </a:xfrm>
            <a:prstGeom prst="straightConnector1">
              <a:avLst/>
            </a:prstGeom>
            <a:ln w="31750">
              <a:solidFill>
                <a:srgbClr val="7030A0"/>
              </a:solidFill>
              <a:headEnd type="none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00126F23-4D17-4DAE-BA2C-3BC8FF7F53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9965" y="1831165"/>
              <a:ext cx="323832" cy="695800"/>
            </a:xfrm>
            <a:prstGeom prst="straightConnector1">
              <a:avLst/>
            </a:prstGeom>
            <a:ln w="31750">
              <a:solidFill>
                <a:srgbClr val="7030A0"/>
              </a:solidFill>
              <a:headEnd type="none"/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3C2BE0D-AC2F-4D0E-9AE2-C50A69AB9D6D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10008887" y="2268721"/>
            <a:ext cx="672812" cy="8219"/>
          </a:xfrm>
          <a:prstGeom prst="straightConnector1">
            <a:avLst/>
          </a:prstGeom>
          <a:ln w="31750">
            <a:solidFill>
              <a:srgbClr val="7030A0"/>
            </a:solidFill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F522BE3-AE7E-4946-BD95-EB7255159573}"/>
              </a:ext>
            </a:extLst>
          </p:cNvPr>
          <p:cNvSpPr txBox="1"/>
          <p:nvPr/>
        </p:nvSpPr>
        <p:spPr>
          <a:xfrm>
            <a:off x="3740474" y="1335891"/>
            <a:ext cx="304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</a:rPr>
              <a:t>z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558D5B-38BC-45BD-87D9-273E699C57F4}"/>
              </a:ext>
            </a:extLst>
          </p:cNvPr>
          <p:cNvSpPr txBox="1"/>
          <p:nvPr/>
        </p:nvSpPr>
        <p:spPr>
          <a:xfrm>
            <a:off x="3739207" y="2603900"/>
            <a:ext cx="304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</a:rPr>
              <a:t>z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DB5BD6-FAC8-44A9-B4E3-E2CF5FBAF4A4}"/>
              </a:ext>
            </a:extLst>
          </p:cNvPr>
          <p:cNvSpPr/>
          <p:nvPr/>
        </p:nvSpPr>
        <p:spPr>
          <a:xfrm>
            <a:off x="1890265" y="1025844"/>
            <a:ext cx="8412633" cy="2447211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1FF4D8-8BAE-4ABD-808C-40BC13C25A59}"/>
              </a:ext>
            </a:extLst>
          </p:cNvPr>
          <p:cNvSpPr/>
          <p:nvPr/>
        </p:nvSpPr>
        <p:spPr>
          <a:xfrm>
            <a:off x="4326647" y="1335891"/>
            <a:ext cx="1339873" cy="62736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Classification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(sigmoid(z))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CB617DB-2DCC-4C4D-B6EA-423197B60FDA}"/>
                  </a:ext>
                </a:extLst>
              </p:cNvPr>
              <p:cNvSpPr/>
              <p:nvPr/>
            </p:nvSpPr>
            <p:spPr>
              <a:xfrm>
                <a:off x="2298295" y="2596963"/>
                <a:ext cx="1339873" cy="62736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Regression</a:t>
                </a:r>
                <a:br>
                  <a:rPr lang="en-US" altLang="ko-KR" sz="1400" dirty="0">
                    <a:solidFill>
                      <a:schemeClr val="tx1"/>
                    </a:solidFill>
                  </a:rPr>
                </a:br>
                <a:r>
                  <a:rPr lang="en-US" altLang="ko-KR" sz="1400" dirty="0">
                    <a:solidFill>
                      <a:schemeClr val="tx1"/>
                    </a:solidFill>
                  </a:rPr>
                  <a:t>(z=X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CB617DB-2DCC-4C4D-B6EA-423197B60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295" y="2596963"/>
                <a:ext cx="1339873" cy="6273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A7F846-B85F-4964-8332-4AE8F808FE13}"/>
              </a:ext>
            </a:extLst>
          </p:cNvPr>
          <p:cNvSpPr/>
          <p:nvPr/>
        </p:nvSpPr>
        <p:spPr>
          <a:xfrm>
            <a:off x="4309050" y="2596963"/>
            <a:ext cx="1339873" cy="62736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Classification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(sigmoid(z))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ACF784E4-67A9-4BEE-A1C7-547C2A86EE16}"/>
              </a:ext>
            </a:extLst>
          </p:cNvPr>
          <p:cNvSpPr/>
          <p:nvPr/>
        </p:nvSpPr>
        <p:spPr>
          <a:xfrm rot="16200000">
            <a:off x="3897947" y="1367933"/>
            <a:ext cx="168921" cy="553727"/>
          </a:xfrm>
          <a:prstGeom prst="downArrow">
            <a:avLst/>
          </a:prstGeom>
          <a:solidFill>
            <a:srgbClr val="FFC0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56B1ECE9-F502-4EAD-8F17-835B0366FBDF}"/>
              </a:ext>
            </a:extLst>
          </p:cNvPr>
          <p:cNvSpPr/>
          <p:nvPr/>
        </p:nvSpPr>
        <p:spPr>
          <a:xfrm rot="16200000">
            <a:off x="3897947" y="2633782"/>
            <a:ext cx="168921" cy="553727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C3F590D-F9DE-436E-9589-8FC7337CC43E}"/>
                  </a:ext>
                </a:extLst>
              </p:cNvPr>
              <p:cNvSpPr/>
              <p:nvPr/>
            </p:nvSpPr>
            <p:spPr>
              <a:xfrm>
                <a:off x="6532365" y="1963257"/>
                <a:ext cx="1339873" cy="627366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Regression</a:t>
                </a:r>
                <a:br>
                  <a:rPr lang="en-US" altLang="ko-KR" sz="1400" dirty="0">
                    <a:solidFill>
                      <a:schemeClr val="bg1"/>
                    </a:solidFill>
                  </a:rPr>
                </a:br>
                <a:r>
                  <a:rPr lang="en-US" altLang="ko-KR" sz="1400" dirty="0">
                    <a:solidFill>
                      <a:schemeClr val="bg1"/>
                    </a:solidFill>
                  </a:rPr>
                  <a:t>(z=X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ko-KR" sz="1400" dirty="0">
                    <a:solidFill>
                      <a:schemeClr val="bg1"/>
                    </a:solidFill>
                  </a:rPr>
                  <a:t>)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1C3F590D-F9DE-436E-9589-8FC7337CC4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365" y="1963257"/>
                <a:ext cx="1339873" cy="627366"/>
              </a:xfrm>
              <a:prstGeom prst="rect">
                <a:avLst/>
              </a:prstGeom>
              <a:blipFill>
                <a:blip r:embed="rId6"/>
                <a:stretch>
                  <a:fillRect b="-95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C526E898-DD5C-417B-A8CF-F1954992AD0A}"/>
              </a:ext>
            </a:extLst>
          </p:cNvPr>
          <p:cNvSpPr/>
          <p:nvPr/>
        </p:nvSpPr>
        <p:spPr>
          <a:xfrm>
            <a:off x="8669014" y="1963257"/>
            <a:ext cx="1339873" cy="627366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Classification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en-US" altLang="ko-KR" sz="1400" dirty="0">
                <a:solidFill>
                  <a:schemeClr val="bg1"/>
                </a:solidFill>
              </a:rPr>
              <a:t>(sigmoid(z))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2ECF004-7C24-4C91-8799-E181A5B065C0}"/>
              </a:ext>
            </a:extLst>
          </p:cNvPr>
          <p:cNvSpPr/>
          <p:nvPr/>
        </p:nvSpPr>
        <p:spPr>
          <a:xfrm>
            <a:off x="2244324" y="1184447"/>
            <a:ext cx="3640087" cy="930386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3EE1B5F-CB86-4730-AC60-D663ACD97C73}"/>
              </a:ext>
            </a:extLst>
          </p:cNvPr>
          <p:cNvSpPr/>
          <p:nvPr/>
        </p:nvSpPr>
        <p:spPr>
          <a:xfrm>
            <a:off x="2244324" y="2447431"/>
            <a:ext cx="3640087" cy="930386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DDAEF722-570D-4A93-9CA5-5A757BCDC9BE}"/>
              </a:ext>
            </a:extLst>
          </p:cNvPr>
          <p:cNvSpPr/>
          <p:nvPr/>
        </p:nvSpPr>
        <p:spPr>
          <a:xfrm rot="16200000">
            <a:off x="8186165" y="2000076"/>
            <a:ext cx="168921" cy="553727"/>
          </a:xfrm>
          <a:prstGeom prst="downArrow">
            <a:avLst/>
          </a:prstGeom>
          <a:solidFill>
            <a:srgbClr val="0070C0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8E5DE57-05A0-45C7-B56B-7DAD16299FB4}"/>
              </a:ext>
            </a:extLst>
          </p:cNvPr>
          <p:cNvSpPr/>
          <p:nvPr/>
        </p:nvSpPr>
        <p:spPr>
          <a:xfrm>
            <a:off x="6450581" y="1826370"/>
            <a:ext cx="3640087" cy="930386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4684DC-B8E6-4F57-B32A-58406C348F52}"/>
              </a:ext>
            </a:extLst>
          </p:cNvPr>
          <p:cNvSpPr txBox="1"/>
          <p:nvPr/>
        </p:nvSpPr>
        <p:spPr>
          <a:xfrm>
            <a:off x="7987530" y="1954312"/>
            <a:ext cx="304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</a:rPr>
              <a:t>z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2763654-D996-4F8C-AA52-E0607E6498DC}"/>
              </a:ext>
            </a:extLst>
          </p:cNvPr>
          <p:cNvCxnSpPr>
            <a:cxnSpLocks/>
          </p:cNvCxnSpPr>
          <p:nvPr/>
        </p:nvCxnSpPr>
        <p:spPr>
          <a:xfrm flipV="1">
            <a:off x="5748313" y="2376597"/>
            <a:ext cx="633747" cy="569256"/>
          </a:xfrm>
          <a:prstGeom prst="straightConnector1">
            <a:avLst/>
          </a:prstGeom>
          <a:ln w="31750">
            <a:solidFill>
              <a:srgbClr val="7030A0"/>
            </a:solidFill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12A0EAC-FBC7-4D22-B747-EAFEA14BA90C}"/>
              </a:ext>
            </a:extLst>
          </p:cNvPr>
          <p:cNvCxnSpPr>
            <a:cxnSpLocks/>
          </p:cNvCxnSpPr>
          <p:nvPr/>
        </p:nvCxnSpPr>
        <p:spPr>
          <a:xfrm>
            <a:off x="5763346" y="1651896"/>
            <a:ext cx="618714" cy="491497"/>
          </a:xfrm>
          <a:prstGeom prst="straightConnector1">
            <a:avLst/>
          </a:prstGeom>
          <a:ln w="31750">
            <a:solidFill>
              <a:srgbClr val="7030A0"/>
            </a:solidFill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4C0FFBC-9E8E-4937-887D-10F133DCC78A}"/>
              </a:ext>
            </a:extLst>
          </p:cNvPr>
          <p:cNvSpPr txBox="1"/>
          <p:nvPr/>
        </p:nvSpPr>
        <p:spPr>
          <a:xfrm>
            <a:off x="10721579" y="2007111"/>
            <a:ext cx="825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y</a:t>
            </a:r>
          </a:p>
          <a:p>
            <a:r>
              <a:rPr lang="en-US" altLang="ko-KR" sz="1400" dirty="0"/>
              <a:t>(0 or 1)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5846F0-552E-447A-BB02-F4F78D332188}"/>
              </a:ext>
            </a:extLst>
          </p:cNvPr>
          <p:cNvSpPr txBox="1"/>
          <p:nvPr/>
        </p:nvSpPr>
        <p:spPr>
          <a:xfrm>
            <a:off x="5780775" y="555960"/>
            <a:ext cx="64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XOR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3B753E-1C49-4782-BC44-69813B52A7C7}"/>
              </a:ext>
            </a:extLst>
          </p:cNvPr>
          <p:cNvSpPr txBox="1"/>
          <p:nvPr/>
        </p:nvSpPr>
        <p:spPr>
          <a:xfrm>
            <a:off x="7950472" y="1410875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AND</a:t>
            </a:r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F51854-B9AA-48F0-9A5B-7007AD7A485F}"/>
              </a:ext>
            </a:extLst>
          </p:cNvPr>
          <p:cNvSpPr txBox="1"/>
          <p:nvPr/>
        </p:nvSpPr>
        <p:spPr>
          <a:xfrm>
            <a:off x="3545342" y="97307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NAND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062CE1-3F06-447D-8400-910FD005E1A3}"/>
              </a:ext>
            </a:extLst>
          </p:cNvPr>
          <p:cNvSpPr txBox="1"/>
          <p:nvPr/>
        </p:nvSpPr>
        <p:spPr>
          <a:xfrm>
            <a:off x="3760452" y="2306312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</a:t>
            </a:r>
            <a:endParaRPr lang="ko-KR" altLang="en-US" dirty="0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69EDCB8D-BA00-405B-9644-14EA82634E08}"/>
              </a:ext>
            </a:extLst>
          </p:cNvPr>
          <p:cNvSpPr/>
          <p:nvPr/>
        </p:nvSpPr>
        <p:spPr>
          <a:xfrm rot="5400000">
            <a:off x="5898889" y="3550545"/>
            <a:ext cx="404069" cy="35337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34D3641-58EF-46F7-9316-326A00619024}"/>
              </a:ext>
            </a:extLst>
          </p:cNvPr>
          <p:cNvSpPr/>
          <p:nvPr/>
        </p:nvSpPr>
        <p:spPr>
          <a:xfrm>
            <a:off x="2879051" y="3989735"/>
            <a:ext cx="6464139" cy="14766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dirty="0" err="1">
                <a:solidFill>
                  <a:schemeClr val="tx1"/>
                </a:solidFill>
              </a:rPr>
              <a:t>머신러닝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XOR </a:t>
            </a:r>
            <a:r>
              <a:rPr lang="ko-KR" altLang="en-US" sz="1200" dirty="0">
                <a:solidFill>
                  <a:schemeClr val="tx1"/>
                </a:solidFill>
              </a:rPr>
              <a:t>문제는 다양한 </a:t>
            </a:r>
            <a:r>
              <a:rPr lang="en-US" altLang="ko-KR" sz="1200" dirty="0">
                <a:solidFill>
                  <a:schemeClr val="tx1"/>
                </a:solidFill>
              </a:rPr>
              <a:t>Gate </a:t>
            </a:r>
            <a:r>
              <a:rPr lang="ko-KR" altLang="en-US" sz="1200" dirty="0">
                <a:solidFill>
                  <a:schemeClr val="tx1"/>
                </a:solidFill>
              </a:rPr>
              <a:t>조합인 </a:t>
            </a:r>
            <a:r>
              <a:rPr lang="en-US" altLang="ko-KR" sz="1200" dirty="0">
                <a:solidFill>
                  <a:srgbClr val="FF0000"/>
                </a:solidFill>
              </a:rPr>
              <a:t>Multi-Layer</a:t>
            </a:r>
            <a:r>
              <a:rPr lang="en-US" altLang="ko-KR" sz="1200" dirty="0">
                <a:solidFill>
                  <a:schemeClr val="tx1"/>
                </a:solidFill>
              </a:rPr>
              <a:t>*</a:t>
            </a:r>
            <a:r>
              <a:rPr lang="ko-KR" altLang="en-US" sz="1200" dirty="0">
                <a:solidFill>
                  <a:schemeClr val="tx1"/>
                </a:solidFill>
              </a:rPr>
              <a:t>로 해결 할 수 있음</a:t>
            </a:r>
            <a:br>
              <a:rPr lang="en-US" altLang="ko-KR" sz="1200" dirty="0">
                <a:solidFill>
                  <a:schemeClr val="tx1"/>
                </a:solidFill>
              </a:rPr>
            </a:b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* Layer : 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데이터를 처리하거나 계산이 이루어 지는 단위</a:t>
            </a:r>
            <a:endParaRPr lang="en-US" altLang="ko-KR" sz="10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/>
                </a:solidFill>
              </a:rPr>
              <a:t>각각의 </a:t>
            </a:r>
            <a:r>
              <a:rPr lang="en-US" altLang="ko-KR" sz="1200" dirty="0">
                <a:solidFill>
                  <a:schemeClr val="tx1"/>
                </a:solidFill>
              </a:rPr>
              <a:t>Gate(NAND,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OR,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AND)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rgbClr val="FF0000"/>
                </a:solidFill>
              </a:rPr>
              <a:t>Logistic Regression(Classification) </a:t>
            </a:r>
            <a:r>
              <a:rPr lang="ko-KR" altLang="en-US" sz="1200" dirty="0">
                <a:solidFill>
                  <a:srgbClr val="FF0000"/>
                </a:solidFill>
              </a:rPr>
              <a:t>시스템으로 구성</a:t>
            </a:r>
            <a:r>
              <a:rPr lang="ko-KR" altLang="en-US" sz="1200" dirty="0">
                <a:solidFill>
                  <a:schemeClr val="tx1"/>
                </a:solidFill>
              </a:rPr>
              <a:t>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chemeClr val="tx1"/>
                </a:solidFill>
              </a:rPr>
              <a:t>이전 </a:t>
            </a:r>
            <a:r>
              <a:rPr lang="en-US" altLang="ko-KR" sz="1200" dirty="0">
                <a:solidFill>
                  <a:schemeClr val="tx1"/>
                </a:solidFill>
              </a:rPr>
              <a:t>Gate </a:t>
            </a:r>
            <a:r>
              <a:rPr lang="ko-KR" altLang="en-US" sz="1200" dirty="0">
                <a:solidFill>
                  <a:schemeClr val="tx1"/>
                </a:solidFill>
              </a:rPr>
              <a:t>모든 출력은</a:t>
            </a:r>
            <a:r>
              <a:rPr lang="en-US" altLang="ko-KR" sz="1200" dirty="0">
                <a:solidFill>
                  <a:schemeClr val="tx1"/>
                </a:solidFill>
              </a:rPr>
              <a:t> (previous output) </a:t>
            </a:r>
            <a:r>
              <a:rPr lang="ko-KR" altLang="en-US" sz="1200" dirty="0">
                <a:solidFill>
                  <a:schemeClr val="tx1"/>
                </a:solidFill>
              </a:rPr>
              <a:t>다음 </a:t>
            </a:r>
            <a:r>
              <a:rPr lang="en-US" altLang="ko-KR" sz="1200" dirty="0">
                <a:solidFill>
                  <a:schemeClr val="tx1"/>
                </a:solidFill>
              </a:rPr>
              <a:t>Gate </a:t>
            </a:r>
            <a:r>
              <a:rPr lang="ko-KR" altLang="en-US" sz="1200" dirty="0">
                <a:solidFill>
                  <a:schemeClr val="tx1"/>
                </a:solidFill>
              </a:rPr>
              <a:t>입력 </a:t>
            </a:r>
            <a:r>
              <a:rPr lang="en-US" altLang="ko-KR" sz="1200" dirty="0">
                <a:solidFill>
                  <a:schemeClr val="tx1"/>
                </a:solidFill>
              </a:rPr>
              <a:t>(next input) </a:t>
            </a:r>
            <a:r>
              <a:rPr lang="ko-KR" altLang="en-US" sz="1200" dirty="0">
                <a:solidFill>
                  <a:schemeClr val="tx1"/>
                </a:solidFill>
              </a:rPr>
              <a:t>으로 </a:t>
            </a:r>
            <a:r>
              <a:rPr lang="ko-KR" altLang="en-US" sz="1200" dirty="0" err="1">
                <a:solidFill>
                  <a:schemeClr val="tx1"/>
                </a:solidFill>
              </a:rPr>
              <a:t>들어감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406DD10E-732C-45EF-8C8D-B3DE262A8AC4}"/>
              </a:ext>
            </a:extLst>
          </p:cNvPr>
          <p:cNvSpPr/>
          <p:nvPr/>
        </p:nvSpPr>
        <p:spPr>
          <a:xfrm rot="5400000">
            <a:off x="5896727" y="5538099"/>
            <a:ext cx="404069" cy="35337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3DBA64-AF86-495B-8BDC-B6C14578C3D1}"/>
              </a:ext>
            </a:extLst>
          </p:cNvPr>
          <p:cNvSpPr txBox="1"/>
          <p:nvPr/>
        </p:nvSpPr>
        <p:spPr>
          <a:xfrm>
            <a:off x="2382213" y="5936701"/>
            <a:ext cx="7443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신경망</a:t>
            </a:r>
            <a:r>
              <a:rPr lang="en-US" altLang="ko-KR" dirty="0">
                <a:solidFill>
                  <a:srgbClr val="FF0000"/>
                </a:solidFill>
              </a:rPr>
              <a:t>(Neural Network) </a:t>
            </a:r>
            <a:r>
              <a:rPr lang="ko-KR" altLang="en-US" dirty="0">
                <a:solidFill>
                  <a:srgbClr val="FF0000"/>
                </a:solidFill>
              </a:rPr>
              <a:t>기반의 딥러닝</a:t>
            </a:r>
            <a:r>
              <a:rPr lang="en-US" altLang="ko-KR" dirty="0">
                <a:solidFill>
                  <a:srgbClr val="FF0000"/>
                </a:solidFill>
              </a:rPr>
              <a:t>(Deep Learning) </a:t>
            </a:r>
            <a:r>
              <a:rPr lang="ko-KR" altLang="en-US" dirty="0">
                <a:solidFill>
                  <a:srgbClr val="FF0000"/>
                </a:solidFill>
              </a:rPr>
              <a:t>핵심 아이디어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7D1C21-A77A-4BE4-A7A4-FF8AE539A86A}"/>
              </a:ext>
            </a:extLst>
          </p:cNvPr>
          <p:cNvSpPr txBox="1"/>
          <p:nvPr/>
        </p:nvSpPr>
        <p:spPr>
          <a:xfrm>
            <a:off x="6301742" y="5547491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insight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99182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48C064-C905-43A9-9A51-931C1A508B8D}"/>
                  </a:ext>
                </a:extLst>
              </p:cNvPr>
              <p:cNvSpPr txBox="1"/>
              <p:nvPr/>
            </p:nvSpPr>
            <p:spPr>
              <a:xfrm>
                <a:off x="820614" y="709246"/>
                <a:ext cx="9489577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4000" dirty="0">
                  <a:solidFill>
                    <a:srgbClr val="7030A0"/>
                  </a:solidFill>
                </a:endParaRPr>
              </a:p>
              <a:p>
                <a:r>
                  <a:rPr lang="en-US" altLang="ko-KR" sz="4000" dirty="0">
                    <a:solidFill>
                      <a:srgbClr val="7030A0"/>
                    </a:solidFill>
                  </a:rPr>
                  <a:t>Next Time</a:t>
                </a:r>
              </a:p>
              <a:p>
                <a:endParaRPr lang="en-US" altLang="ko-KR" sz="4000" dirty="0">
                  <a:solidFill>
                    <a:srgbClr val="7030A0"/>
                  </a:solidFill>
                </a:endParaRPr>
              </a:p>
              <a:p>
                <a:endParaRPr lang="en-US" altLang="ko-KR" sz="4000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ko-KR" sz="3600" dirty="0">
                    <a:solidFill>
                      <a:srgbClr val="7030A0"/>
                    </a:solidFill>
                  </a:rPr>
                  <a:t> Neural Network / Deep Learning 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ko-KR" sz="2800" dirty="0">
                  <a:solidFill>
                    <a:srgbClr val="7030A0"/>
                  </a:solidFill>
                </a:endParaRPr>
              </a:p>
              <a:p>
                <a:pPr marL="1028700" lvl="1" indent="-571500">
                  <a:buFont typeface="Wingdings" panose="05000000000000000000" pitchFamily="2" charset="2"/>
                  <a:buChar char="§"/>
                </a:pPr>
                <a:r>
                  <a:rPr lang="en-US" altLang="ko-KR" sz="2800" dirty="0">
                    <a:solidFill>
                      <a:srgbClr val="7030A0"/>
                    </a:solidFill>
                  </a:rPr>
                  <a:t>concept</a:t>
                </a:r>
              </a:p>
              <a:p>
                <a:pPr marL="1028700" lvl="1" indent="-571500">
                  <a:buFont typeface="Wingdings" panose="05000000000000000000" pitchFamily="2" charset="2"/>
                  <a:buChar char="§"/>
                </a:pPr>
                <a:endParaRPr lang="en-US" altLang="ko-KR" sz="2800" dirty="0">
                  <a:solidFill>
                    <a:srgbClr val="7030A0"/>
                  </a:solidFill>
                </a:endParaRPr>
              </a:p>
              <a:p>
                <a:pPr marL="1028700" lvl="1" indent="-571500">
                  <a:buFont typeface="Wingdings" panose="05000000000000000000" pitchFamily="2" charset="2"/>
                  <a:buChar char="§"/>
                </a:pPr>
                <a:r>
                  <a:rPr lang="en-US" altLang="ko-KR" sz="2800" dirty="0">
                    <a:solidFill>
                      <a:srgbClr val="7030A0"/>
                    </a:solidFill>
                  </a:rPr>
                  <a:t>architecture (input</a:t>
                </a:r>
                <a:r>
                  <a:rPr lang="en-US" altLang="ko-KR" sz="28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800" dirty="0">
                    <a:solidFill>
                      <a:srgbClr val="7030A0"/>
                    </a:solidFill>
                  </a:rPr>
                  <a:t> hidden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800" dirty="0">
                    <a:solidFill>
                      <a:srgbClr val="7030A0"/>
                    </a:solidFill>
                  </a:rPr>
                  <a:t> output layer)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48C064-C905-43A9-9A51-931C1A508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14" y="709246"/>
                <a:ext cx="9489577" cy="4832092"/>
              </a:xfrm>
              <a:prstGeom prst="rect">
                <a:avLst/>
              </a:prstGeom>
              <a:blipFill>
                <a:blip r:embed="rId2"/>
                <a:stretch>
                  <a:fillRect l="-2314" b="-2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7476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4F376-6971-48EC-9D63-66185FB00E06}"/>
              </a:ext>
            </a:extLst>
          </p:cNvPr>
          <p:cNvSpPr txBox="1"/>
          <p:nvPr/>
        </p:nvSpPr>
        <p:spPr>
          <a:xfrm>
            <a:off x="2972691" y="1581792"/>
            <a:ext cx="631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/>
                </a:solidFill>
              </a:rPr>
              <a:t>파이썬</a:t>
            </a:r>
            <a:r>
              <a:rPr lang="en-US" altLang="ko-KR" sz="3200" dirty="0">
                <a:solidFill>
                  <a:schemeClr val="accent1"/>
                </a:solidFill>
              </a:rPr>
              <a:t>(Python)</a:t>
            </a:r>
            <a:r>
              <a:rPr lang="ko-KR" altLang="en-US" sz="3200" dirty="0">
                <a:solidFill>
                  <a:schemeClr val="accent1"/>
                </a:solidFill>
              </a:rPr>
              <a:t>으로 구현하는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8784-7E0A-4E44-A9B8-EDF0618EFB50}"/>
              </a:ext>
            </a:extLst>
          </p:cNvPr>
          <p:cNvSpPr txBox="1"/>
          <p:nvPr/>
        </p:nvSpPr>
        <p:spPr>
          <a:xfrm>
            <a:off x="3076123" y="2734641"/>
            <a:ext cx="7855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Deep Learning (I)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/>
              <p:nvPr/>
            </p:nvSpPr>
            <p:spPr>
              <a:xfrm>
                <a:off x="2565884" y="4200922"/>
                <a:ext cx="74593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rgbClr val="0070C0"/>
                    </a:solidFill>
                  </a:rPr>
                  <a:t>–</a:t>
                </a:r>
                <a:r>
                  <a:rPr lang="ko-KR" altLang="en-US" sz="2800" dirty="0">
                    <a:solidFill>
                      <a:srgbClr val="0070C0"/>
                    </a:solidFill>
                  </a:rPr>
                  <a:t> 신경망</a:t>
                </a:r>
                <a:r>
                  <a:rPr lang="en-US" altLang="ko-KR" sz="2800" dirty="0">
                    <a:solidFill>
                      <a:srgbClr val="0070C0"/>
                    </a:solidFill>
                  </a:rPr>
                  <a:t>(Neural Network)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800" dirty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sz="2800" dirty="0">
                    <a:solidFill>
                      <a:srgbClr val="0070C0"/>
                    </a:solidFill>
                  </a:rPr>
                  <a:t>개념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</m:oMath>
                </a14:m>
                <a:r>
                  <a:rPr lang="ko-KR" altLang="en-US" sz="2800" dirty="0">
                    <a:solidFill>
                      <a:srgbClr val="0070C0"/>
                    </a:solidFill>
                  </a:rPr>
                  <a:t>아키텍쳐 </a:t>
                </a:r>
                <a:r>
                  <a:rPr lang="en-US" altLang="ko-KR" sz="2800" dirty="0">
                    <a:solidFill>
                      <a:srgbClr val="0070C0"/>
                    </a:solidFill>
                  </a:rPr>
                  <a:t>–</a:t>
                </a:r>
                <a:endParaRPr lang="ko-KR" alt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884" y="4200922"/>
                <a:ext cx="7459384" cy="523220"/>
              </a:xfrm>
              <a:prstGeom prst="rect">
                <a:avLst/>
              </a:prstGeom>
              <a:blipFill>
                <a:blip r:embed="rId2"/>
                <a:stretch>
                  <a:fillRect l="-1716"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647399D-10DF-4C7C-9411-B984EFADC23E}"/>
              </a:ext>
            </a:extLst>
          </p:cNvPr>
          <p:cNvSpPr txBox="1"/>
          <p:nvPr/>
        </p:nvSpPr>
        <p:spPr>
          <a:xfrm>
            <a:off x="4474515" y="5499434"/>
            <a:ext cx="3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아이엠알</a:t>
            </a:r>
            <a:r>
              <a:rPr lang="ko-KR" altLang="en-US" dirty="0"/>
              <a:t> </a:t>
            </a:r>
            <a:r>
              <a:rPr lang="en-US" altLang="ko-KR" dirty="0"/>
              <a:t>(www.imbiz.co.kr)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ABD77-C639-40B0-9DFB-0D1FEF50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610913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3710D-2A74-40EB-8CC2-74D8D5D30D98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Review –</a:t>
            </a:r>
            <a:r>
              <a:rPr lang="en-US" altLang="ko-KR" sz="2400" dirty="0">
                <a:solidFill>
                  <a:srgbClr val="0070C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XOR</a:t>
            </a:r>
            <a:r>
              <a:rPr lang="ko-KR" altLang="en-US" sz="2400" dirty="0">
                <a:solidFill>
                  <a:srgbClr val="7030A0"/>
                </a:solidFill>
              </a:rPr>
              <a:t> 문제</a:t>
            </a:r>
            <a:endParaRPr lang="en-US" altLang="ko-KR" sz="2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표 4">
                <a:extLst>
                  <a:ext uri="{FF2B5EF4-FFF2-40B4-BE49-F238E27FC236}">
                    <a16:creationId xmlns:a16="http://schemas.microsoft.com/office/drawing/2014/main" id="{A86BA636-0499-480D-841E-2379FBD6C1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336522"/>
                  </p:ext>
                </p:extLst>
              </p:nvPr>
            </p:nvGraphicFramePr>
            <p:xfrm>
              <a:off x="667841" y="858417"/>
              <a:ext cx="1530012" cy="10983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t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표 4">
                <a:extLst>
                  <a:ext uri="{FF2B5EF4-FFF2-40B4-BE49-F238E27FC236}">
                    <a16:creationId xmlns:a16="http://schemas.microsoft.com/office/drawing/2014/main" id="{A86BA636-0499-480D-841E-2379FBD6C1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336522"/>
                  </p:ext>
                </p:extLst>
              </p:nvPr>
            </p:nvGraphicFramePr>
            <p:xfrm>
              <a:off x="667841" y="858417"/>
              <a:ext cx="1530012" cy="10983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90" t="-2857" r="-202381" b="-4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190" t="-2857" r="-102381" b="-4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t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1F5115D-F684-4E1C-96FA-9C4916C32B46}"/>
              </a:ext>
            </a:extLst>
          </p:cNvPr>
          <p:cNvSpPr txBox="1"/>
          <p:nvPr/>
        </p:nvSpPr>
        <p:spPr>
          <a:xfrm>
            <a:off x="1170119" y="577144"/>
            <a:ext cx="53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XOR</a:t>
            </a:r>
            <a:endParaRPr lang="ko-KR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표 4">
                <a:extLst>
                  <a:ext uri="{FF2B5EF4-FFF2-40B4-BE49-F238E27FC236}">
                    <a16:creationId xmlns:a16="http://schemas.microsoft.com/office/drawing/2014/main" id="{15C62324-05AE-40ED-9AFF-AB7E07C34D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245536"/>
                  </p:ext>
                </p:extLst>
              </p:nvPr>
            </p:nvGraphicFramePr>
            <p:xfrm>
              <a:off x="667841" y="2844756"/>
              <a:ext cx="1530012" cy="114574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t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6861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표 4">
                <a:extLst>
                  <a:ext uri="{FF2B5EF4-FFF2-40B4-BE49-F238E27FC236}">
                    <a16:creationId xmlns:a16="http://schemas.microsoft.com/office/drawing/2014/main" id="{15C62324-05AE-40ED-9AFF-AB7E07C34D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245536"/>
                  </p:ext>
                </p:extLst>
              </p:nvPr>
            </p:nvGraphicFramePr>
            <p:xfrm>
              <a:off x="667841" y="2844756"/>
              <a:ext cx="1530012" cy="114574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" t="-2857" r="-202381" b="-44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90" t="-2857" r="-102381" b="-44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t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6861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9E4F280-8481-44D2-9B5D-04799CBB9FA0}"/>
              </a:ext>
            </a:extLst>
          </p:cNvPr>
          <p:cNvSpPr txBox="1"/>
          <p:nvPr/>
        </p:nvSpPr>
        <p:spPr>
          <a:xfrm>
            <a:off x="1170119" y="2563483"/>
            <a:ext cx="53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XOR</a:t>
            </a:r>
            <a:endParaRPr lang="ko-KR" altLang="en-US" sz="14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71400E-CBFA-4AB6-B5F5-B14D9EB09056}"/>
              </a:ext>
            </a:extLst>
          </p:cNvPr>
          <p:cNvSpPr/>
          <p:nvPr/>
        </p:nvSpPr>
        <p:spPr>
          <a:xfrm>
            <a:off x="6952536" y="2989565"/>
            <a:ext cx="3361779" cy="858217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00255F5-39A2-42BF-9886-5FF900878BF3}"/>
              </a:ext>
            </a:extLst>
          </p:cNvPr>
          <p:cNvSpPr/>
          <p:nvPr/>
        </p:nvSpPr>
        <p:spPr>
          <a:xfrm>
            <a:off x="3067875" y="3562451"/>
            <a:ext cx="3361779" cy="858217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E504E70-07B5-421C-B69D-0A931ECD9736}"/>
              </a:ext>
            </a:extLst>
          </p:cNvPr>
          <p:cNvSpPr/>
          <p:nvPr/>
        </p:nvSpPr>
        <p:spPr>
          <a:xfrm>
            <a:off x="3067875" y="2397435"/>
            <a:ext cx="3361779" cy="858217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30E1C3-454D-4BF5-B42C-7DF424933C84}"/>
                  </a:ext>
                </a:extLst>
              </p:cNvPr>
              <p:cNvSpPr txBox="1"/>
              <p:nvPr/>
            </p:nvSpPr>
            <p:spPr>
              <a:xfrm>
                <a:off x="2298748" y="2704200"/>
                <a:ext cx="281085" cy="283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30E1C3-454D-4BF5-B42C-7DF424933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48" y="2704200"/>
                <a:ext cx="281085" cy="283903"/>
              </a:xfrm>
              <a:prstGeom prst="rect">
                <a:avLst/>
              </a:prstGeom>
              <a:blipFill>
                <a:blip r:embed="rId4"/>
                <a:stretch>
                  <a:fillRect r="-10870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21F8004-4D27-4A9F-8C10-5096983CB489}"/>
                  </a:ext>
                </a:extLst>
              </p:cNvPr>
              <p:cNvSpPr/>
              <p:nvPr/>
            </p:nvSpPr>
            <p:spPr>
              <a:xfrm>
                <a:off x="3117720" y="2539273"/>
                <a:ext cx="1237431" cy="57870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Regression</a:t>
                </a:r>
                <a:br>
                  <a:rPr lang="en-US" altLang="ko-KR" sz="1400" dirty="0">
                    <a:solidFill>
                      <a:schemeClr val="tx1"/>
                    </a:solidFill>
                  </a:rPr>
                </a:br>
                <a:r>
                  <a:rPr lang="en-US" altLang="ko-KR" sz="1400" dirty="0">
                    <a:solidFill>
                      <a:schemeClr val="tx1"/>
                    </a:solidFill>
                  </a:rPr>
                  <a:t>(z=X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21F8004-4D27-4A9F-8C10-5096983CB4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720" y="2539273"/>
                <a:ext cx="1237431" cy="578702"/>
              </a:xfrm>
              <a:prstGeom prst="rect">
                <a:avLst/>
              </a:prstGeom>
              <a:blipFill>
                <a:blip r:embed="rId5"/>
                <a:stretch>
                  <a:fillRect b="-5208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566352-6C73-479F-B41A-56F5644E4F1C}"/>
                  </a:ext>
                </a:extLst>
              </p:cNvPr>
              <p:cNvSpPr txBox="1"/>
              <p:nvPr/>
            </p:nvSpPr>
            <p:spPr>
              <a:xfrm>
                <a:off x="2295996" y="3847782"/>
                <a:ext cx="281085" cy="283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566352-6C73-479F-B41A-56F5644E4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96" y="3847782"/>
                <a:ext cx="281085" cy="283903"/>
              </a:xfrm>
              <a:prstGeom prst="rect">
                <a:avLst/>
              </a:prstGeom>
              <a:blipFill>
                <a:blip r:embed="rId6"/>
                <a:stretch>
                  <a:fillRect r="-13043" b="-6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1874A72-40F1-46DE-8553-FD289248CFC3}"/>
              </a:ext>
            </a:extLst>
          </p:cNvPr>
          <p:cNvSpPr txBox="1"/>
          <p:nvPr/>
        </p:nvSpPr>
        <p:spPr>
          <a:xfrm>
            <a:off x="4449635" y="2537131"/>
            <a:ext cx="281085" cy="28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</a:rPr>
              <a:t>z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EB5E20-F72C-453F-8121-3E17A303CE1F}"/>
              </a:ext>
            </a:extLst>
          </p:cNvPr>
          <p:cNvSpPr txBox="1"/>
          <p:nvPr/>
        </p:nvSpPr>
        <p:spPr>
          <a:xfrm>
            <a:off x="4448465" y="3694751"/>
            <a:ext cx="281085" cy="28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</a:rPr>
              <a:t>z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4BA2B2-1CB1-4D8C-A11E-C01C4E6352B1}"/>
              </a:ext>
            </a:extLst>
          </p:cNvPr>
          <p:cNvSpPr/>
          <p:nvPr/>
        </p:nvSpPr>
        <p:spPr>
          <a:xfrm>
            <a:off x="2740886" y="2251134"/>
            <a:ext cx="7769433" cy="225738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E83F2F-BEE9-4A80-9B90-1C010058549E}"/>
              </a:ext>
            </a:extLst>
          </p:cNvPr>
          <p:cNvSpPr/>
          <p:nvPr/>
        </p:nvSpPr>
        <p:spPr>
          <a:xfrm>
            <a:off x="4990991" y="2537131"/>
            <a:ext cx="1237431" cy="57870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Classification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(sigmoid(z))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3B8C91B-1CE6-487E-8F18-5F3B056ED3C3}"/>
                  </a:ext>
                </a:extLst>
              </p:cNvPr>
              <p:cNvSpPr/>
              <p:nvPr/>
            </p:nvSpPr>
            <p:spPr>
              <a:xfrm>
                <a:off x="3117720" y="3700384"/>
                <a:ext cx="1237431" cy="57870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Regression</a:t>
                </a:r>
                <a:br>
                  <a:rPr lang="en-US" altLang="ko-KR" sz="1400" dirty="0">
                    <a:solidFill>
                      <a:schemeClr val="tx1"/>
                    </a:solidFill>
                  </a:rPr>
                </a:br>
                <a:r>
                  <a:rPr lang="en-US" altLang="ko-KR" sz="1400" dirty="0">
                    <a:solidFill>
                      <a:schemeClr val="tx1"/>
                    </a:solidFill>
                  </a:rPr>
                  <a:t>(z=X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3B8C91B-1CE6-487E-8F18-5F3B056ED3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720" y="3700384"/>
                <a:ext cx="1237431" cy="578702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422B1550-C205-4ACB-8BA5-FC3ABC551C10}"/>
              </a:ext>
            </a:extLst>
          </p:cNvPr>
          <p:cNvSpPr/>
          <p:nvPr/>
        </p:nvSpPr>
        <p:spPr>
          <a:xfrm>
            <a:off x="4974739" y="3700384"/>
            <a:ext cx="1237431" cy="57870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Classification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(sigmoid(z))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F63C722-8E9A-4E3F-8838-47AC824C2E28}"/>
              </a:ext>
            </a:extLst>
          </p:cNvPr>
          <p:cNvSpPr/>
          <p:nvPr/>
        </p:nvSpPr>
        <p:spPr>
          <a:xfrm rot="16200000">
            <a:off x="4595162" y="2566380"/>
            <a:ext cx="155818" cy="511391"/>
          </a:xfrm>
          <a:prstGeom prst="downArrow">
            <a:avLst/>
          </a:prstGeom>
          <a:solidFill>
            <a:srgbClr val="FFC0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84622907-D7EB-4B2C-9A14-7C7F324F3AA3}"/>
              </a:ext>
            </a:extLst>
          </p:cNvPr>
          <p:cNvSpPr/>
          <p:nvPr/>
        </p:nvSpPr>
        <p:spPr>
          <a:xfrm rot="16200000">
            <a:off x="4595162" y="3734039"/>
            <a:ext cx="155818" cy="511391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7D2438F-ABD1-4EA3-B2B3-01C3866884C7}"/>
                  </a:ext>
                </a:extLst>
              </p:cNvPr>
              <p:cNvSpPr/>
              <p:nvPr/>
            </p:nvSpPr>
            <p:spPr>
              <a:xfrm>
                <a:off x="7028068" y="3115834"/>
                <a:ext cx="1237431" cy="578702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Regression</a:t>
                </a:r>
                <a:br>
                  <a:rPr lang="en-US" altLang="ko-KR" sz="1400" dirty="0">
                    <a:solidFill>
                      <a:schemeClr val="bg1"/>
                    </a:solidFill>
                  </a:rPr>
                </a:br>
                <a:r>
                  <a:rPr lang="en-US" altLang="ko-KR" sz="1400" dirty="0">
                    <a:solidFill>
                      <a:schemeClr val="bg1"/>
                    </a:solidFill>
                  </a:rPr>
                  <a:t>(z=X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ko-KR" sz="1400" dirty="0">
                    <a:solidFill>
                      <a:schemeClr val="bg1"/>
                    </a:solidFill>
                  </a:rPr>
                  <a:t>)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67D2438F-ABD1-4EA3-B2B3-01C386688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068" y="3115834"/>
                <a:ext cx="1237431" cy="578702"/>
              </a:xfrm>
              <a:prstGeom prst="rect">
                <a:avLst/>
              </a:prstGeom>
              <a:blipFill>
                <a:blip r:embed="rId8"/>
                <a:stretch>
                  <a:fillRect b="-51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직사각형 26">
            <a:extLst>
              <a:ext uri="{FF2B5EF4-FFF2-40B4-BE49-F238E27FC236}">
                <a16:creationId xmlns:a16="http://schemas.microsoft.com/office/drawing/2014/main" id="{B2B11A29-BA37-4660-A1C6-8F084B868910}"/>
              </a:ext>
            </a:extLst>
          </p:cNvPr>
          <p:cNvSpPr/>
          <p:nvPr/>
        </p:nvSpPr>
        <p:spPr>
          <a:xfrm>
            <a:off x="9001356" y="3115834"/>
            <a:ext cx="1237431" cy="578702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Classification</a:t>
            </a:r>
          </a:p>
          <a:p>
            <a:pPr algn="ctr"/>
            <a:r>
              <a:rPr lang="en-US" altLang="ko-KR" sz="1400" dirty="0"/>
              <a:t>(sigmoid)</a:t>
            </a:r>
            <a:endParaRPr lang="ko-KR" altLang="en-US" sz="1400" dirty="0"/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071B4AE8-E200-41F5-9A08-723E0E452CDF}"/>
              </a:ext>
            </a:extLst>
          </p:cNvPr>
          <p:cNvSpPr/>
          <p:nvPr/>
        </p:nvSpPr>
        <p:spPr>
          <a:xfrm rot="16200000">
            <a:off x="8555518" y="3149489"/>
            <a:ext cx="155818" cy="511391"/>
          </a:xfrm>
          <a:prstGeom prst="downArrow">
            <a:avLst/>
          </a:prstGeom>
          <a:solidFill>
            <a:srgbClr val="0070C0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209B51-B13C-48F3-9365-8BC6D4FC1891}"/>
              </a:ext>
            </a:extLst>
          </p:cNvPr>
          <p:cNvSpPr txBox="1"/>
          <p:nvPr/>
        </p:nvSpPr>
        <p:spPr>
          <a:xfrm>
            <a:off x="8371976" y="3107582"/>
            <a:ext cx="281085" cy="283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</a:rPr>
              <a:t>z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AE579A3-E261-437E-B4C9-07B5733A8373}"/>
              </a:ext>
            </a:extLst>
          </p:cNvPr>
          <p:cNvCxnSpPr>
            <a:cxnSpLocks/>
          </p:cNvCxnSpPr>
          <p:nvPr/>
        </p:nvCxnSpPr>
        <p:spPr>
          <a:xfrm flipV="1">
            <a:off x="6303961" y="3497111"/>
            <a:ext cx="585293" cy="525100"/>
          </a:xfrm>
          <a:prstGeom prst="straightConnector1">
            <a:avLst/>
          </a:prstGeom>
          <a:ln w="31750">
            <a:solidFill>
              <a:srgbClr val="7030A0"/>
            </a:solidFill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1AD4952-6EB6-44B9-B0A2-F3AAB699E3EF}"/>
              </a:ext>
            </a:extLst>
          </p:cNvPr>
          <p:cNvCxnSpPr>
            <a:cxnSpLocks/>
          </p:cNvCxnSpPr>
          <p:nvPr/>
        </p:nvCxnSpPr>
        <p:spPr>
          <a:xfrm>
            <a:off x="6317845" y="2828624"/>
            <a:ext cx="571409" cy="453372"/>
          </a:xfrm>
          <a:prstGeom prst="straightConnector1">
            <a:avLst/>
          </a:prstGeom>
          <a:ln w="31750">
            <a:solidFill>
              <a:srgbClr val="7030A0"/>
            </a:solidFill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677BD17-1E2B-4B48-BF8D-1F47C7586293}"/>
              </a:ext>
            </a:extLst>
          </p:cNvPr>
          <p:cNvSpPr txBox="1"/>
          <p:nvPr/>
        </p:nvSpPr>
        <p:spPr>
          <a:xfrm>
            <a:off x="4038600" y="1952560"/>
            <a:ext cx="3481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여러 개의 </a:t>
            </a:r>
            <a:r>
              <a:rPr lang="en-US" altLang="ko-KR" sz="1200" dirty="0"/>
              <a:t>Logistic Regression </a:t>
            </a:r>
            <a:r>
              <a:rPr lang="ko-KR" altLang="en-US" sz="1200" dirty="0"/>
              <a:t>으로 구현된 </a:t>
            </a:r>
            <a:r>
              <a:rPr lang="en-US" altLang="ko-KR" sz="1200" dirty="0"/>
              <a:t>XOR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38585E-04B3-4049-8E6E-5D41C6A35F5E}"/>
              </a:ext>
            </a:extLst>
          </p:cNvPr>
          <p:cNvSpPr txBox="1"/>
          <p:nvPr/>
        </p:nvSpPr>
        <p:spPr>
          <a:xfrm>
            <a:off x="8337751" y="2606299"/>
            <a:ext cx="626524" cy="340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AND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39D4D3-0750-4F35-ADD0-9C7F6192CFDF}"/>
              </a:ext>
            </a:extLst>
          </p:cNvPr>
          <p:cNvSpPr txBox="1"/>
          <p:nvPr/>
        </p:nvSpPr>
        <p:spPr>
          <a:xfrm>
            <a:off x="4269422" y="2202455"/>
            <a:ext cx="789372" cy="340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NAND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8ED1A2-5CE7-4D37-822A-59274B367A61}"/>
              </a:ext>
            </a:extLst>
          </p:cNvPr>
          <p:cNvSpPr txBox="1"/>
          <p:nvPr/>
        </p:nvSpPr>
        <p:spPr>
          <a:xfrm>
            <a:off x="4468085" y="3378134"/>
            <a:ext cx="465156" cy="340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</a:t>
            </a:r>
            <a:endParaRPr lang="ko-KR" altLang="en-US" dirty="0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951299FF-6F64-4233-A29D-943586A6A00C}"/>
              </a:ext>
            </a:extLst>
          </p:cNvPr>
          <p:cNvSpPr/>
          <p:nvPr/>
        </p:nvSpPr>
        <p:spPr>
          <a:xfrm>
            <a:off x="2537800" y="962619"/>
            <a:ext cx="516835" cy="2319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C1CC567D-CB0D-4861-B53F-02A06B5E44AF}"/>
              </a:ext>
            </a:extLst>
          </p:cNvPr>
          <p:cNvSpPr/>
          <p:nvPr/>
        </p:nvSpPr>
        <p:spPr>
          <a:xfrm>
            <a:off x="2537800" y="1435317"/>
            <a:ext cx="516835" cy="2319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25CB696-791F-417A-A145-63B77888DE46}"/>
                  </a:ext>
                </a:extLst>
              </p:cNvPr>
              <p:cNvSpPr/>
              <p:nvPr/>
            </p:nvSpPr>
            <p:spPr>
              <a:xfrm>
                <a:off x="3147401" y="955993"/>
                <a:ext cx="1285461" cy="71859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Regression</a:t>
                </a:r>
              </a:p>
              <a:p>
                <a:pPr algn="ctr"/>
                <a:r>
                  <a:rPr lang="en-US" altLang="ko-KR" sz="1400" dirty="0"/>
                  <a:t>(X</a:t>
                </a:r>
                <a:r>
                  <a:rPr lang="en-US" altLang="ko-KR" sz="1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en-US" altLang="ko-KR" sz="1400" dirty="0" err="1"/>
                  <a:t>W+b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25CB696-791F-417A-A145-63B77888D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401" y="955993"/>
                <a:ext cx="1285461" cy="7185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D63E85E2-3305-4CFB-BBB1-829872041531}"/>
              </a:ext>
            </a:extLst>
          </p:cNvPr>
          <p:cNvSpPr/>
          <p:nvPr/>
        </p:nvSpPr>
        <p:spPr>
          <a:xfrm>
            <a:off x="4641583" y="1199332"/>
            <a:ext cx="1215887" cy="2319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EA6C31-3415-4ACF-B9D2-603AB043B9E9}"/>
                  </a:ext>
                </a:extLst>
              </p:cNvPr>
              <p:cNvSpPr txBox="1"/>
              <p:nvPr/>
            </p:nvSpPr>
            <p:spPr>
              <a:xfrm>
                <a:off x="4599281" y="927240"/>
                <a:ext cx="12057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z = X</a:t>
                </a:r>
                <a:r>
                  <a:rPr lang="en-US" altLang="ko-KR" sz="1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en-US" altLang="ko-KR" sz="1400" dirty="0" err="1"/>
                  <a:t>W+b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4EA6C31-3415-4ACF-B9D2-603AB043B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281" y="927240"/>
                <a:ext cx="1205779" cy="307777"/>
              </a:xfrm>
              <a:prstGeom prst="rect">
                <a:avLst/>
              </a:prstGeom>
              <a:blipFill>
                <a:blip r:embed="rId10"/>
                <a:stretch>
                  <a:fillRect l="-1515"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직사각형 43">
            <a:extLst>
              <a:ext uri="{FF2B5EF4-FFF2-40B4-BE49-F238E27FC236}">
                <a16:creationId xmlns:a16="http://schemas.microsoft.com/office/drawing/2014/main" id="{A27F74E1-0E6A-4D3A-AD03-698DD7CFCDE3}"/>
              </a:ext>
            </a:extLst>
          </p:cNvPr>
          <p:cNvSpPr/>
          <p:nvPr/>
        </p:nvSpPr>
        <p:spPr>
          <a:xfrm>
            <a:off x="5981188" y="955993"/>
            <a:ext cx="1612317" cy="718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Classification</a:t>
            </a:r>
          </a:p>
          <a:p>
            <a:pPr algn="ctr"/>
            <a:r>
              <a:rPr lang="en-US" altLang="ko-KR" sz="1400" dirty="0"/>
              <a:t>(sigmoid)</a:t>
            </a:r>
            <a:endParaRPr lang="ko-KR" altLang="en-US" sz="1400" dirty="0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2C39319F-DFCD-4F28-AEB5-51AEC67239EB}"/>
              </a:ext>
            </a:extLst>
          </p:cNvPr>
          <p:cNvSpPr/>
          <p:nvPr/>
        </p:nvSpPr>
        <p:spPr>
          <a:xfrm>
            <a:off x="7713436" y="1194532"/>
            <a:ext cx="1467993" cy="2319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52DB9D-2821-439F-A2AC-5349B9E81CE5}"/>
              </a:ext>
            </a:extLst>
          </p:cNvPr>
          <p:cNvSpPr txBox="1"/>
          <p:nvPr/>
        </p:nvSpPr>
        <p:spPr>
          <a:xfrm>
            <a:off x="7669023" y="927240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y = sigmoid(z)</a:t>
            </a:r>
            <a:endParaRPr lang="ko-KR" alt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7FF12F-6427-4F1F-B682-1FD4C5A4467E}"/>
              </a:ext>
            </a:extLst>
          </p:cNvPr>
          <p:cNvSpPr txBox="1"/>
          <p:nvPr/>
        </p:nvSpPr>
        <p:spPr>
          <a:xfrm>
            <a:off x="9447180" y="462103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 </a:t>
            </a:r>
            <a:r>
              <a:rPr lang="en-US" altLang="ko-KR" sz="1200" dirty="0"/>
              <a:t>(y)</a:t>
            </a:r>
            <a:endParaRPr lang="ko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1E7AEEB-22CE-4FB9-AF3B-DB349FECC57F}"/>
              </a:ext>
            </a:extLst>
          </p:cNvPr>
          <p:cNvSpPr/>
          <p:nvPr/>
        </p:nvSpPr>
        <p:spPr>
          <a:xfrm>
            <a:off x="2791468" y="875353"/>
            <a:ext cx="6169914" cy="87544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A1CFD6-1DA6-46C8-BB15-629D84371795}"/>
              </a:ext>
            </a:extLst>
          </p:cNvPr>
          <p:cNvSpPr txBox="1"/>
          <p:nvPr/>
        </p:nvSpPr>
        <p:spPr>
          <a:xfrm>
            <a:off x="4054215" y="533795"/>
            <a:ext cx="3207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개의 </a:t>
            </a:r>
            <a:r>
              <a:rPr lang="en-US" altLang="ko-KR" sz="1200" dirty="0"/>
              <a:t>Logistic Regression </a:t>
            </a:r>
            <a:r>
              <a:rPr lang="ko-KR" altLang="en-US" sz="1200" dirty="0"/>
              <a:t>으로 구현된 </a:t>
            </a:r>
            <a:r>
              <a:rPr lang="en-US" altLang="ko-KR" sz="1200" dirty="0"/>
              <a:t>XOR</a:t>
            </a:r>
            <a:endParaRPr lang="ko-KR" altLang="en-US" sz="1200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7DA3F7A8-9658-4C8B-9FA9-ABD5DD7C7E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4700" y="5059277"/>
            <a:ext cx="5173579" cy="10332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982CCD-955F-4B1B-B1CF-27A38ACBB41C}"/>
                  </a:ext>
                </a:extLst>
              </p:cNvPr>
              <p:cNvSpPr txBox="1"/>
              <p:nvPr/>
            </p:nvSpPr>
            <p:spPr>
              <a:xfrm>
                <a:off x="2217370" y="936623"/>
                <a:ext cx="281085" cy="283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6982CCD-955F-4B1B-B1CF-27A38ACBB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370" y="936623"/>
                <a:ext cx="281085" cy="283903"/>
              </a:xfrm>
              <a:prstGeom prst="rect">
                <a:avLst/>
              </a:prstGeom>
              <a:blipFill>
                <a:blip r:embed="rId4"/>
                <a:stretch>
                  <a:fillRect r="-10870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437F68C-F58D-4091-8FC0-F19F0113DA23}"/>
                  </a:ext>
                </a:extLst>
              </p:cNvPr>
              <p:cNvSpPr txBox="1"/>
              <p:nvPr/>
            </p:nvSpPr>
            <p:spPr>
              <a:xfrm>
                <a:off x="2214033" y="1407609"/>
                <a:ext cx="2810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437F68C-F58D-4091-8FC0-F19F0113D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033" y="1407609"/>
                <a:ext cx="281085" cy="307777"/>
              </a:xfrm>
              <a:prstGeom prst="rect">
                <a:avLst/>
              </a:prstGeom>
              <a:blipFill>
                <a:blip r:embed="rId12"/>
                <a:stretch>
                  <a:fillRect r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19971702-9774-4191-BE3B-C74E67931E45}"/>
              </a:ext>
            </a:extLst>
          </p:cNvPr>
          <p:cNvSpPr/>
          <p:nvPr/>
        </p:nvSpPr>
        <p:spPr>
          <a:xfrm rot="5400000">
            <a:off x="5655147" y="1794013"/>
            <a:ext cx="208939" cy="2336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9138BD-54F6-4A33-BEF1-CC0D73C71235}"/>
              </a:ext>
            </a:extLst>
          </p:cNvPr>
          <p:cNvSpPr txBox="1"/>
          <p:nvPr/>
        </p:nvSpPr>
        <p:spPr>
          <a:xfrm>
            <a:off x="3462568" y="4765695"/>
            <a:ext cx="500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인간의 신경세포 뉴런</a:t>
            </a:r>
            <a:r>
              <a:rPr lang="en-US" altLang="ko-KR" sz="1200" dirty="0"/>
              <a:t>(neuron) </a:t>
            </a:r>
            <a:r>
              <a:rPr lang="ko-KR" altLang="en-US" sz="1200" dirty="0"/>
              <a:t>으로 연결된 신경망 동작원리와 유사함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07AB561-23BC-4E7F-90A2-DB5FDC474CFC}"/>
              </a:ext>
            </a:extLst>
          </p:cNvPr>
          <p:cNvSpPr txBox="1"/>
          <p:nvPr/>
        </p:nvSpPr>
        <p:spPr>
          <a:xfrm>
            <a:off x="120160" y="6153839"/>
            <a:ext cx="11901856" cy="276999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</a:rPr>
              <a:t>※ </a:t>
            </a:r>
            <a:r>
              <a:rPr lang="ko-KR" altLang="en-US" sz="1200" dirty="0" err="1">
                <a:solidFill>
                  <a:srgbClr val="7030A0"/>
                </a:solidFill>
              </a:rPr>
              <a:t>이미지출처</a:t>
            </a:r>
            <a:r>
              <a:rPr lang="en-US" altLang="ko-KR" sz="1200" dirty="0">
                <a:solidFill>
                  <a:srgbClr val="7030A0"/>
                </a:solidFill>
              </a:rPr>
              <a:t>(</a:t>
            </a:r>
            <a:r>
              <a:rPr lang="ko-KR" altLang="en-US" sz="1200" dirty="0">
                <a:solidFill>
                  <a:srgbClr val="7030A0"/>
                </a:solidFill>
              </a:rPr>
              <a:t>재구성</a:t>
            </a:r>
            <a:r>
              <a:rPr lang="en-US" altLang="ko-KR" sz="1200" dirty="0">
                <a:solidFill>
                  <a:srgbClr val="7030A0"/>
                </a:solidFill>
              </a:rPr>
              <a:t>): http://study.zum.com/book/11779</a:t>
            </a:r>
            <a:endParaRPr lang="ko-KR" altLang="en-US" sz="1200" dirty="0">
              <a:solidFill>
                <a:srgbClr val="7030A0"/>
              </a:solidFill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550F0491-8288-448F-BEFA-E10D67582288}"/>
              </a:ext>
            </a:extLst>
          </p:cNvPr>
          <p:cNvSpPr/>
          <p:nvPr/>
        </p:nvSpPr>
        <p:spPr>
          <a:xfrm rot="5400000">
            <a:off x="5655147" y="4558449"/>
            <a:ext cx="208939" cy="2336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04D54E8B-DE0D-4E56-B230-8994AC26AA5C}"/>
              </a:ext>
            </a:extLst>
          </p:cNvPr>
          <p:cNvSpPr/>
          <p:nvPr/>
        </p:nvSpPr>
        <p:spPr>
          <a:xfrm>
            <a:off x="2631125" y="2828624"/>
            <a:ext cx="411827" cy="13888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E9042352-A91B-4824-9686-CD95CE9B91C4}"/>
              </a:ext>
            </a:extLst>
          </p:cNvPr>
          <p:cNvSpPr/>
          <p:nvPr/>
        </p:nvSpPr>
        <p:spPr>
          <a:xfrm>
            <a:off x="2628258" y="3940453"/>
            <a:ext cx="411827" cy="13888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C173D687-1727-4496-91E6-EC4C6E556566}"/>
              </a:ext>
            </a:extLst>
          </p:cNvPr>
          <p:cNvSpPr/>
          <p:nvPr/>
        </p:nvSpPr>
        <p:spPr>
          <a:xfrm rot="18354052">
            <a:off x="2492118" y="3356658"/>
            <a:ext cx="614087" cy="167071"/>
          </a:xfrm>
          <a:prstGeom prst="rightArrow">
            <a:avLst>
              <a:gd name="adj1" fmla="val 42798"/>
              <a:gd name="adj2" fmla="val 716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155B59F5-4228-4B1A-B823-D951C4E928DD}"/>
              </a:ext>
            </a:extLst>
          </p:cNvPr>
          <p:cNvSpPr/>
          <p:nvPr/>
        </p:nvSpPr>
        <p:spPr>
          <a:xfrm rot="3031594">
            <a:off x="2500522" y="3383776"/>
            <a:ext cx="614087" cy="167071"/>
          </a:xfrm>
          <a:prstGeom prst="rightArrow">
            <a:avLst>
              <a:gd name="adj1" fmla="val 42798"/>
              <a:gd name="adj2" fmla="val 716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화살표: 오른쪽 62">
            <a:extLst>
              <a:ext uri="{FF2B5EF4-FFF2-40B4-BE49-F238E27FC236}">
                <a16:creationId xmlns:a16="http://schemas.microsoft.com/office/drawing/2014/main" id="{A47C241D-BFC2-46C4-A040-9CB333C596B5}"/>
              </a:ext>
            </a:extLst>
          </p:cNvPr>
          <p:cNvSpPr/>
          <p:nvPr/>
        </p:nvSpPr>
        <p:spPr>
          <a:xfrm>
            <a:off x="10377597" y="3378134"/>
            <a:ext cx="411827" cy="13888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29CCBB-D943-4275-A13E-88CE0B230A90}"/>
              </a:ext>
            </a:extLst>
          </p:cNvPr>
          <p:cNvSpPr txBox="1"/>
          <p:nvPr/>
        </p:nvSpPr>
        <p:spPr>
          <a:xfrm>
            <a:off x="9367426" y="780668"/>
            <a:ext cx="909530" cy="1233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[0 0]  =  0</a:t>
            </a:r>
          </a:p>
          <a:p>
            <a:endParaRPr lang="en-US" altLang="ko-KR" sz="1050" dirty="0"/>
          </a:p>
          <a:p>
            <a:r>
              <a:rPr lang="en-US" altLang="ko-KR" sz="1050" dirty="0"/>
              <a:t>[0 1]  =  1</a:t>
            </a:r>
          </a:p>
          <a:p>
            <a:endParaRPr lang="en-US" altLang="ko-KR" sz="1050" dirty="0"/>
          </a:p>
          <a:p>
            <a:r>
              <a:rPr lang="en-US" altLang="ko-KR" sz="1050" dirty="0"/>
              <a:t>[1 0]  =  1</a:t>
            </a:r>
          </a:p>
          <a:p>
            <a:endParaRPr lang="en-US" altLang="ko-KR" sz="1050" dirty="0"/>
          </a:p>
          <a:p>
            <a:r>
              <a:rPr lang="en-US" altLang="ko-KR" sz="1050" dirty="0"/>
              <a:t>[1 1]  =  0</a:t>
            </a:r>
            <a:endParaRPr lang="ko-KR" altLang="en-US" sz="10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89963C-9C9B-4F74-B828-128EB0029BB5}"/>
              </a:ext>
            </a:extLst>
          </p:cNvPr>
          <p:cNvSpPr txBox="1"/>
          <p:nvPr/>
        </p:nvSpPr>
        <p:spPr>
          <a:xfrm>
            <a:off x="10886181" y="2850485"/>
            <a:ext cx="909530" cy="1233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[0 0]  =  0</a:t>
            </a:r>
          </a:p>
          <a:p>
            <a:endParaRPr lang="en-US" altLang="ko-KR" sz="1050" dirty="0"/>
          </a:p>
          <a:p>
            <a:r>
              <a:rPr lang="en-US" altLang="ko-KR" sz="1050" dirty="0"/>
              <a:t>[0 1]  =  1</a:t>
            </a:r>
          </a:p>
          <a:p>
            <a:endParaRPr lang="en-US" altLang="ko-KR" sz="1050" dirty="0"/>
          </a:p>
          <a:p>
            <a:r>
              <a:rPr lang="en-US" altLang="ko-KR" sz="1050" dirty="0"/>
              <a:t>[1 0]  =  1</a:t>
            </a:r>
          </a:p>
          <a:p>
            <a:endParaRPr lang="en-US" altLang="ko-KR" sz="1050" dirty="0"/>
          </a:p>
          <a:p>
            <a:r>
              <a:rPr lang="en-US" altLang="ko-KR" sz="1050" dirty="0"/>
              <a:t>[1 1]  =  0</a:t>
            </a:r>
            <a:endParaRPr lang="ko-KR" altLang="en-US" sz="10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0E616E-0757-4F49-89A5-0907126A592F}"/>
              </a:ext>
            </a:extLst>
          </p:cNvPr>
          <p:cNvSpPr txBox="1"/>
          <p:nvPr/>
        </p:nvSpPr>
        <p:spPr>
          <a:xfrm>
            <a:off x="11021881" y="2540582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결과 </a:t>
            </a:r>
            <a:r>
              <a:rPr lang="en-US" altLang="ko-KR" sz="1200" dirty="0"/>
              <a:t>(y)</a:t>
            </a:r>
            <a:endParaRPr lang="ko-KR" altLang="en-US" sz="1200" dirty="0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329F5B57-28D0-49BD-8199-D28EF30D92DA}"/>
              </a:ext>
            </a:extLst>
          </p:cNvPr>
          <p:cNvSpPr/>
          <p:nvPr/>
        </p:nvSpPr>
        <p:spPr>
          <a:xfrm>
            <a:off x="2551935" y="5459937"/>
            <a:ext cx="516835" cy="2319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오른쪽 67">
            <a:extLst>
              <a:ext uri="{FF2B5EF4-FFF2-40B4-BE49-F238E27FC236}">
                <a16:creationId xmlns:a16="http://schemas.microsoft.com/office/drawing/2014/main" id="{09BD4933-51B1-413F-8519-99AA5C8178E0}"/>
              </a:ext>
            </a:extLst>
          </p:cNvPr>
          <p:cNvSpPr/>
          <p:nvPr/>
        </p:nvSpPr>
        <p:spPr>
          <a:xfrm>
            <a:off x="8575746" y="5459936"/>
            <a:ext cx="516835" cy="2319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폭발: 14pt 68">
            <a:extLst>
              <a:ext uri="{FF2B5EF4-FFF2-40B4-BE49-F238E27FC236}">
                <a16:creationId xmlns:a16="http://schemas.microsoft.com/office/drawing/2014/main" id="{00F2BAB5-545F-4B1B-929E-88456AEFF556}"/>
              </a:ext>
            </a:extLst>
          </p:cNvPr>
          <p:cNvSpPr/>
          <p:nvPr/>
        </p:nvSpPr>
        <p:spPr>
          <a:xfrm>
            <a:off x="824563" y="4997348"/>
            <a:ext cx="1530012" cy="1052539"/>
          </a:xfrm>
          <a:prstGeom prst="irregularSeal2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자극</a:t>
            </a:r>
          </a:p>
        </p:txBody>
      </p:sp>
      <p:sp>
        <p:nvSpPr>
          <p:cNvPr id="70" name="폭발: 8pt 69">
            <a:extLst>
              <a:ext uri="{FF2B5EF4-FFF2-40B4-BE49-F238E27FC236}">
                <a16:creationId xmlns:a16="http://schemas.microsoft.com/office/drawing/2014/main" id="{AEA82432-AD08-41C7-8606-CEA0A5EFBBEE}"/>
              </a:ext>
            </a:extLst>
          </p:cNvPr>
          <p:cNvSpPr/>
          <p:nvPr/>
        </p:nvSpPr>
        <p:spPr>
          <a:xfrm>
            <a:off x="9230451" y="4970508"/>
            <a:ext cx="1328908" cy="1094562"/>
          </a:xfrm>
          <a:prstGeom prst="irregularSeal1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반응</a:t>
            </a:r>
          </a:p>
        </p:txBody>
      </p:sp>
    </p:spTree>
    <p:extLst>
      <p:ext uri="{BB962C8B-B14F-4D97-AF65-F5344CB8AC3E}">
        <p14:creationId xmlns:p14="http://schemas.microsoft.com/office/powerpoint/2010/main" val="259102945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F85A0C-3664-45B9-8E44-C5FD4E6159AE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신경망</a:t>
            </a:r>
            <a:r>
              <a:rPr lang="en-US" altLang="ko-KR" sz="2400" dirty="0">
                <a:solidFill>
                  <a:srgbClr val="7030A0"/>
                </a:solidFill>
              </a:rPr>
              <a:t>(Neural Network) –</a:t>
            </a:r>
            <a:r>
              <a:rPr lang="en-US" altLang="ko-KR" sz="2400" dirty="0">
                <a:solidFill>
                  <a:srgbClr val="0070C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concept (I)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FA5A6A-E02B-4530-864B-EF68ABE1C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597" y="703847"/>
            <a:ext cx="6305906" cy="15032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A2781E1-4AF8-497E-A0FE-6F71E777D83B}"/>
              </a:ext>
            </a:extLst>
          </p:cNvPr>
          <p:cNvSpPr/>
          <p:nvPr/>
        </p:nvSpPr>
        <p:spPr>
          <a:xfrm>
            <a:off x="1907496" y="2469485"/>
            <a:ext cx="8386010" cy="3780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>
                <a:solidFill>
                  <a:srgbClr val="7030A0"/>
                </a:solidFill>
              </a:rPr>
              <a:t>⇒ 신경 세포 뉴런</a:t>
            </a:r>
            <a:r>
              <a:rPr lang="en-US" altLang="ko-KR" sz="1400" dirty="0">
                <a:solidFill>
                  <a:srgbClr val="7030A0"/>
                </a:solidFill>
              </a:rPr>
              <a:t>(neuron)</a:t>
            </a:r>
            <a:r>
              <a:rPr lang="ko-KR" altLang="en-US" sz="1400" dirty="0">
                <a:solidFill>
                  <a:srgbClr val="7030A0"/>
                </a:solidFill>
              </a:rPr>
              <a:t>은 이전 뉴런으로부터 입력신호를 받아 또 다른 신호를 발생시킴</a:t>
            </a:r>
            <a:endParaRPr lang="en-US" altLang="ko-KR" sz="1400" dirty="0">
              <a:solidFill>
                <a:srgbClr val="7030A0"/>
              </a:solidFill>
            </a:endParaRPr>
          </a:p>
          <a:p>
            <a:endParaRPr lang="en-US" altLang="ko-KR" sz="1400" dirty="0">
              <a:solidFill>
                <a:srgbClr val="7030A0"/>
              </a:solidFill>
            </a:endParaRPr>
          </a:p>
          <a:p>
            <a:r>
              <a:rPr lang="ko-KR" altLang="en-US" sz="1400" dirty="0">
                <a:solidFill>
                  <a:srgbClr val="7030A0"/>
                </a:solidFill>
              </a:rPr>
              <a:t>⇒</a:t>
            </a:r>
            <a:r>
              <a:rPr lang="en-US" altLang="ko-KR" sz="1400" dirty="0">
                <a:solidFill>
                  <a:srgbClr val="7030A0"/>
                </a:solidFill>
              </a:rPr>
              <a:t> </a:t>
            </a:r>
            <a:r>
              <a:rPr lang="ko-KR" altLang="en-US" sz="1400" dirty="0">
                <a:solidFill>
                  <a:srgbClr val="7030A0"/>
                </a:solidFill>
              </a:rPr>
              <a:t>그러나 입력에 비례해서 출력을 내는 형태 </a:t>
            </a:r>
            <a:r>
              <a:rPr lang="en-US" altLang="ko-KR" sz="1400" dirty="0">
                <a:solidFill>
                  <a:srgbClr val="7030A0"/>
                </a:solidFill>
              </a:rPr>
              <a:t>(y=WX) </a:t>
            </a:r>
            <a:r>
              <a:rPr lang="ko-KR" altLang="en-US" sz="1400" dirty="0">
                <a:solidFill>
                  <a:srgbClr val="7030A0"/>
                </a:solidFill>
              </a:rPr>
              <a:t>가 아니라</a:t>
            </a:r>
            <a:r>
              <a:rPr lang="en-US" altLang="ko-KR" sz="1400" dirty="0">
                <a:solidFill>
                  <a:srgbClr val="7030A0"/>
                </a:solidFill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</a:rPr>
              <a:t>입력 값들의 모든 합이 </a:t>
            </a:r>
            <a:r>
              <a:rPr lang="ko-KR" altLang="en-US" sz="1400" dirty="0">
                <a:solidFill>
                  <a:srgbClr val="7030A0"/>
                </a:solidFill>
              </a:rPr>
              <a:t>어느 </a:t>
            </a:r>
            <a:r>
              <a:rPr lang="ko-KR" altLang="en-US" sz="1400" dirty="0">
                <a:solidFill>
                  <a:srgbClr val="FF0000"/>
                </a:solidFill>
              </a:rPr>
              <a:t>임계점</a:t>
            </a:r>
            <a:r>
              <a:rPr lang="en-US" altLang="ko-KR" sz="1400" dirty="0">
                <a:solidFill>
                  <a:srgbClr val="FF0000"/>
                </a:solidFill>
              </a:rPr>
              <a:t>(threshold)</a:t>
            </a:r>
            <a:r>
              <a:rPr lang="ko-KR" altLang="en-US" sz="1400" dirty="0">
                <a:solidFill>
                  <a:srgbClr val="7030A0"/>
                </a:solidFill>
              </a:rPr>
              <a:t>에 도달해야만 출력 신호를 발생시킴</a:t>
            </a:r>
            <a:r>
              <a:rPr lang="en-US" altLang="ko-KR" sz="1400" dirty="0">
                <a:solidFill>
                  <a:srgbClr val="7030A0"/>
                </a:solidFill>
              </a:rPr>
              <a:t>.</a:t>
            </a:r>
          </a:p>
          <a:p>
            <a:endParaRPr lang="en-US" altLang="ko-KR" sz="1400" dirty="0">
              <a:solidFill>
                <a:srgbClr val="7030A0"/>
              </a:solidFill>
            </a:endParaRPr>
          </a:p>
          <a:p>
            <a:r>
              <a:rPr lang="ko-KR" altLang="en-US" sz="1400" dirty="0">
                <a:solidFill>
                  <a:srgbClr val="7030A0"/>
                </a:solidFill>
              </a:rPr>
              <a:t>⇒ 이처럼 입력신호를 받아 특정 값의 임계점을 넘어서는 경우에</a:t>
            </a:r>
            <a:r>
              <a:rPr lang="en-US" altLang="ko-KR" sz="1400" dirty="0">
                <a:solidFill>
                  <a:srgbClr val="7030A0"/>
                </a:solidFill>
              </a:rPr>
              <a:t>, </a:t>
            </a:r>
            <a:r>
              <a:rPr lang="ko-KR" altLang="en-US" sz="1400" dirty="0">
                <a:solidFill>
                  <a:srgbClr val="7030A0"/>
                </a:solidFill>
              </a:rPr>
              <a:t>출력을 생성해주는 함수를 활성화 함수</a:t>
            </a:r>
            <a:r>
              <a:rPr lang="en-US" altLang="ko-KR" sz="1400" dirty="0">
                <a:solidFill>
                  <a:srgbClr val="7030A0"/>
                </a:solidFill>
              </a:rPr>
              <a:t>(activation function)</a:t>
            </a:r>
            <a:r>
              <a:rPr lang="ko-KR" altLang="en-US" sz="1400" dirty="0">
                <a:solidFill>
                  <a:srgbClr val="7030A0"/>
                </a:solidFill>
              </a:rPr>
              <a:t>라고 하는데</a:t>
            </a:r>
            <a:r>
              <a:rPr lang="en-US" altLang="ko-KR" sz="1400" dirty="0">
                <a:solidFill>
                  <a:srgbClr val="7030A0"/>
                </a:solidFill>
              </a:rPr>
              <a:t>, </a:t>
            </a:r>
            <a:r>
              <a:rPr lang="ko-KR" altLang="en-US" sz="1400" dirty="0">
                <a:solidFill>
                  <a:srgbClr val="7030A0"/>
                </a:solidFill>
              </a:rPr>
              <a:t>지금까지 사용해왔던 </a:t>
            </a:r>
            <a:r>
              <a:rPr lang="en-US" altLang="ko-KR" sz="1400" dirty="0">
                <a:solidFill>
                  <a:srgbClr val="7030A0"/>
                </a:solidFill>
              </a:rPr>
              <a:t>Logistic Regression </a:t>
            </a:r>
            <a:r>
              <a:rPr lang="ko-KR" altLang="en-US" sz="1400" dirty="0">
                <a:solidFill>
                  <a:srgbClr val="7030A0"/>
                </a:solidFill>
              </a:rPr>
              <a:t>시스템의 </a:t>
            </a:r>
            <a:r>
              <a:rPr lang="en-US" altLang="ko-KR" sz="1400" dirty="0">
                <a:solidFill>
                  <a:srgbClr val="7030A0"/>
                </a:solidFill>
              </a:rPr>
              <a:t>sigmoid </a:t>
            </a:r>
            <a:r>
              <a:rPr lang="ko-KR" altLang="en-US" sz="1400" dirty="0">
                <a:solidFill>
                  <a:srgbClr val="7030A0"/>
                </a:solidFill>
              </a:rPr>
              <a:t>함수가 대표적인 </a:t>
            </a:r>
            <a:r>
              <a:rPr lang="ko-KR" altLang="en-US" sz="1400" dirty="0">
                <a:solidFill>
                  <a:srgbClr val="FF0000"/>
                </a:solidFill>
              </a:rPr>
              <a:t>활성화 함수</a:t>
            </a:r>
            <a:r>
              <a:rPr lang="en-US" altLang="ko-KR" sz="1400" dirty="0">
                <a:solidFill>
                  <a:srgbClr val="7030A0"/>
                </a:solidFill>
              </a:rPr>
              <a:t>*</a:t>
            </a:r>
            <a:r>
              <a:rPr lang="ko-KR" altLang="en-US" sz="1400" dirty="0">
                <a:solidFill>
                  <a:srgbClr val="7030A0"/>
                </a:solidFill>
              </a:rPr>
              <a:t>임</a:t>
            </a:r>
            <a:r>
              <a:rPr lang="en-US" altLang="ko-KR" sz="1400" dirty="0">
                <a:solidFill>
                  <a:srgbClr val="7030A0"/>
                </a:solidFill>
              </a:rPr>
              <a:t>. </a:t>
            </a:r>
            <a:r>
              <a:rPr lang="ko-KR" altLang="en-US" sz="1400" dirty="0">
                <a:solidFill>
                  <a:srgbClr val="7030A0"/>
                </a:solidFill>
              </a:rPr>
              <a:t>즉</a:t>
            </a:r>
            <a:r>
              <a:rPr lang="en-US" altLang="ko-KR" sz="1400" dirty="0">
                <a:solidFill>
                  <a:srgbClr val="7030A0"/>
                </a:solidFill>
              </a:rPr>
              <a:t>, sigmoid </a:t>
            </a:r>
            <a:r>
              <a:rPr lang="ko-KR" altLang="en-US" sz="1400" dirty="0">
                <a:solidFill>
                  <a:srgbClr val="7030A0"/>
                </a:solidFill>
              </a:rPr>
              <a:t>에서의 임계점은 </a:t>
            </a:r>
            <a:r>
              <a:rPr lang="en-US" altLang="ko-KR" sz="1400" dirty="0">
                <a:solidFill>
                  <a:srgbClr val="7030A0"/>
                </a:solidFill>
              </a:rPr>
              <a:t>0.5 </a:t>
            </a:r>
            <a:r>
              <a:rPr lang="ko-KR" altLang="en-US" sz="1400" dirty="0">
                <a:solidFill>
                  <a:srgbClr val="7030A0"/>
                </a:solidFill>
              </a:rPr>
              <a:t>로서</a:t>
            </a:r>
            <a:r>
              <a:rPr lang="en-US" altLang="ko-KR" sz="1400" dirty="0">
                <a:solidFill>
                  <a:srgbClr val="7030A0"/>
                </a:solidFill>
              </a:rPr>
              <a:t>, </a:t>
            </a:r>
            <a:r>
              <a:rPr lang="ko-KR" altLang="en-US" sz="1400" dirty="0" err="1">
                <a:solidFill>
                  <a:srgbClr val="7030A0"/>
                </a:solidFill>
              </a:rPr>
              <a:t>입력값</a:t>
            </a:r>
            <a:r>
              <a:rPr lang="ko-KR" altLang="en-US" sz="1400" dirty="0">
                <a:solidFill>
                  <a:srgbClr val="7030A0"/>
                </a:solidFill>
              </a:rPr>
              <a:t> 합이 </a:t>
            </a:r>
            <a:r>
              <a:rPr lang="en-US" altLang="ko-KR" sz="1400" dirty="0">
                <a:solidFill>
                  <a:srgbClr val="7030A0"/>
                </a:solidFill>
              </a:rPr>
              <a:t>0.5</a:t>
            </a:r>
            <a:r>
              <a:rPr lang="ko-KR" altLang="en-US" sz="1400" dirty="0">
                <a:solidFill>
                  <a:srgbClr val="7030A0"/>
                </a:solidFill>
              </a:rPr>
              <a:t>보다 크다면 </a:t>
            </a:r>
            <a:r>
              <a:rPr lang="en-US" altLang="ko-KR" sz="1400" dirty="0">
                <a:solidFill>
                  <a:srgbClr val="7030A0"/>
                </a:solidFill>
              </a:rPr>
              <a:t>1</a:t>
            </a:r>
            <a:r>
              <a:rPr lang="ko-KR" altLang="en-US" sz="1400" dirty="0">
                <a:solidFill>
                  <a:srgbClr val="7030A0"/>
                </a:solidFill>
              </a:rPr>
              <a:t>을 출력으로 내보내고</a:t>
            </a:r>
            <a:r>
              <a:rPr lang="en-US" altLang="ko-KR" sz="1400" dirty="0">
                <a:solidFill>
                  <a:srgbClr val="7030A0"/>
                </a:solidFill>
              </a:rPr>
              <a:t>, 0.5 </a:t>
            </a:r>
            <a:r>
              <a:rPr lang="ko-KR" altLang="en-US" sz="1400" dirty="0">
                <a:solidFill>
                  <a:srgbClr val="7030A0"/>
                </a:solidFill>
              </a:rPr>
              <a:t>보다 값이 작으면 출력을 내보내지 않는다고 볼 수 있음 </a:t>
            </a:r>
            <a:r>
              <a:rPr lang="en-US" altLang="ko-KR" sz="1400" dirty="0">
                <a:solidFill>
                  <a:srgbClr val="7030A0"/>
                </a:solidFill>
              </a:rPr>
              <a:t>(0 </a:t>
            </a:r>
            <a:r>
              <a:rPr lang="ko-KR" altLang="en-US" sz="1400" dirty="0">
                <a:solidFill>
                  <a:srgbClr val="7030A0"/>
                </a:solidFill>
              </a:rPr>
              <a:t>은 출력이 없는 상태</a:t>
            </a:r>
            <a:r>
              <a:rPr lang="en-US" altLang="ko-KR" sz="1400" dirty="0">
                <a:solidFill>
                  <a:srgbClr val="7030A0"/>
                </a:solidFill>
              </a:rPr>
              <a:t>)</a:t>
            </a:r>
          </a:p>
          <a:p>
            <a:endParaRPr lang="en-US" altLang="ko-KR" sz="1400" dirty="0">
              <a:solidFill>
                <a:srgbClr val="7030A0"/>
              </a:solidFill>
            </a:endParaRPr>
          </a:p>
          <a:p>
            <a:r>
              <a:rPr lang="en-US" altLang="ko-KR" sz="1200" dirty="0">
                <a:solidFill>
                  <a:srgbClr val="7030A0"/>
                </a:solidFill>
              </a:rPr>
              <a:t> ※ </a:t>
            </a:r>
            <a:r>
              <a:rPr lang="ko-KR" altLang="en-US" sz="1200" dirty="0">
                <a:solidFill>
                  <a:srgbClr val="7030A0"/>
                </a:solidFill>
              </a:rPr>
              <a:t>활성화함수 </a:t>
            </a:r>
            <a:r>
              <a:rPr lang="en-US" altLang="ko-KR" sz="1200" dirty="0">
                <a:solidFill>
                  <a:srgbClr val="7030A0"/>
                </a:solidFill>
              </a:rPr>
              <a:t>: sigmoid, </a:t>
            </a:r>
            <a:r>
              <a:rPr lang="en-US" altLang="ko-KR" sz="1200" dirty="0" err="1">
                <a:solidFill>
                  <a:srgbClr val="7030A0"/>
                </a:solidFill>
              </a:rPr>
              <a:t>ReLU</a:t>
            </a:r>
            <a:r>
              <a:rPr lang="en-US" altLang="ko-KR" sz="1200" dirty="0">
                <a:solidFill>
                  <a:srgbClr val="7030A0"/>
                </a:solidFill>
              </a:rPr>
              <a:t>, Leaky </a:t>
            </a:r>
            <a:r>
              <a:rPr lang="en-US" altLang="ko-KR" sz="1200" dirty="0" err="1">
                <a:solidFill>
                  <a:srgbClr val="7030A0"/>
                </a:solidFill>
              </a:rPr>
              <a:t>ReLU</a:t>
            </a:r>
            <a:r>
              <a:rPr lang="en-US" altLang="ko-KR" sz="1200" dirty="0">
                <a:solidFill>
                  <a:srgbClr val="7030A0"/>
                </a:solidFill>
              </a:rPr>
              <a:t>, hyperbolic tangent(tanh) ···</a:t>
            </a:r>
            <a:endParaRPr lang="ko-KR" altLang="en-US" sz="1200" dirty="0">
              <a:solidFill>
                <a:srgbClr val="7030A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CE4D63-1A7E-4FA0-9A7C-73EBF479C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626" y="5079459"/>
            <a:ext cx="1912247" cy="10145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F0362A-C769-49CA-B1C2-48C4D2A03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6727" y="5079459"/>
            <a:ext cx="1930093" cy="10145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F24604-0C8E-4BFE-BA12-6761C7776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674" y="5079459"/>
            <a:ext cx="1937397" cy="10145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D9BC515-5EAC-4C57-ABF5-A4DCE8B2D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5925" y="5079458"/>
            <a:ext cx="1896218" cy="101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3524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4C403-2C5B-487F-BDBA-77008F8F3167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신경망</a:t>
            </a:r>
            <a:r>
              <a:rPr lang="en-US" altLang="ko-KR" sz="2400" dirty="0">
                <a:solidFill>
                  <a:srgbClr val="7030A0"/>
                </a:solidFill>
              </a:rPr>
              <a:t>(Neural Network) –</a:t>
            </a:r>
            <a:r>
              <a:rPr lang="en-US" altLang="ko-KR" sz="2400" dirty="0">
                <a:solidFill>
                  <a:srgbClr val="0070C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concept (II)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BAECD4-D653-4B96-B3F6-06C636964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92" y="1065165"/>
            <a:ext cx="2558987" cy="247745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F6D8217-8552-4D97-8A8D-5D6417304AE2}"/>
              </a:ext>
            </a:extLst>
          </p:cNvPr>
          <p:cNvSpPr/>
          <p:nvPr/>
        </p:nvSpPr>
        <p:spPr>
          <a:xfrm>
            <a:off x="1624370" y="897792"/>
            <a:ext cx="8969543" cy="28121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200" dirty="0">
              <a:solidFill>
                <a:srgbClr val="7030A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70665A-4258-415F-991E-8B40DAE23954}"/>
              </a:ext>
            </a:extLst>
          </p:cNvPr>
          <p:cNvSpPr/>
          <p:nvPr/>
        </p:nvSpPr>
        <p:spPr>
          <a:xfrm>
            <a:off x="1822892" y="1015097"/>
            <a:ext cx="2558987" cy="252752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1697421E-0769-4D66-B1E8-DA4DF2C20321}"/>
              </a:ext>
            </a:extLst>
          </p:cNvPr>
          <p:cNvSpPr/>
          <p:nvPr/>
        </p:nvSpPr>
        <p:spPr>
          <a:xfrm rot="16200000">
            <a:off x="5080390" y="1836750"/>
            <a:ext cx="316523" cy="934279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7991142-27B5-4EBC-AA72-4BEA0B83AB83}"/>
              </a:ext>
            </a:extLst>
          </p:cNvPr>
          <p:cNvSpPr/>
          <p:nvPr/>
        </p:nvSpPr>
        <p:spPr>
          <a:xfrm>
            <a:off x="1594293" y="3815052"/>
            <a:ext cx="8999620" cy="23856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ko-KR" altLang="en-US" sz="1600" dirty="0">
                <a:solidFill>
                  <a:srgbClr val="FF0000"/>
                </a:solidFill>
              </a:rPr>
              <a:t>신경 세포인 뉴런 동작원리를 </a:t>
            </a:r>
            <a:r>
              <a:rPr lang="ko-KR" altLang="en-US" sz="1600" dirty="0" err="1">
                <a:solidFill>
                  <a:srgbClr val="FF0000"/>
                </a:solidFill>
              </a:rPr>
              <a:t>머신러닝에</a:t>
            </a:r>
            <a:r>
              <a:rPr lang="ko-KR" altLang="en-US" sz="1600" dirty="0">
                <a:solidFill>
                  <a:srgbClr val="FF0000"/>
                </a:solidFill>
              </a:rPr>
              <a:t> 적용하기 위해서는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br>
              <a:rPr lang="en-US" altLang="ko-KR" sz="1600" dirty="0">
                <a:solidFill>
                  <a:srgbClr val="FF0000"/>
                </a:solidFill>
              </a:rPr>
            </a:br>
            <a:br>
              <a:rPr lang="en-US" altLang="ko-KR" sz="1600" dirty="0">
                <a:solidFill>
                  <a:srgbClr val="7030A0"/>
                </a:solidFill>
              </a:rPr>
            </a:br>
            <a:r>
              <a:rPr lang="ko-KR" altLang="en-US" sz="1600" dirty="0">
                <a:solidFill>
                  <a:srgbClr val="7030A0"/>
                </a:solidFill>
              </a:rPr>
              <a:t>① 입력 신호와 가중치를 곱하고 적당한 바이어스를 더한 후 </a:t>
            </a:r>
            <a:r>
              <a:rPr lang="en-US" altLang="ko-KR" sz="1600" dirty="0">
                <a:solidFill>
                  <a:srgbClr val="7030A0"/>
                </a:solidFill>
              </a:rPr>
              <a:t>(</a:t>
            </a:r>
            <a:r>
              <a:rPr lang="en-US" altLang="ko-KR" sz="1600" dirty="0">
                <a:solidFill>
                  <a:srgbClr val="FF0000"/>
                </a:solidFill>
              </a:rPr>
              <a:t>Linear Regression</a:t>
            </a:r>
            <a:r>
              <a:rPr lang="en-US" altLang="ko-KR" sz="1600" dirty="0">
                <a:solidFill>
                  <a:srgbClr val="7030A0"/>
                </a:solidFill>
              </a:rPr>
              <a:t>)</a:t>
            </a:r>
            <a:br>
              <a:rPr lang="en-US" altLang="ko-KR" sz="1600" dirty="0">
                <a:solidFill>
                  <a:srgbClr val="7030A0"/>
                </a:solidFill>
              </a:rPr>
            </a:br>
            <a:br>
              <a:rPr lang="en-US" altLang="ko-KR" sz="1600" dirty="0">
                <a:solidFill>
                  <a:srgbClr val="7030A0"/>
                </a:solidFill>
              </a:rPr>
            </a:br>
            <a:r>
              <a:rPr lang="ko-KR" altLang="en-US" sz="1600" dirty="0">
                <a:solidFill>
                  <a:srgbClr val="7030A0"/>
                </a:solidFill>
              </a:rPr>
              <a:t>② 그 값을 활성화 함수</a:t>
            </a:r>
            <a:r>
              <a:rPr lang="en-US" altLang="ko-KR" sz="1600" dirty="0">
                <a:solidFill>
                  <a:srgbClr val="7030A0"/>
                </a:solidFill>
              </a:rPr>
              <a:t>(sigmoid) </a:t>
            </a:r>
            <a:r>
              <a:rPr lang="ko-KR" altLang="en-US" sz="1600" dirty="0">
                <a:solidFill>
                  <a:srgbClr val="7030A0"/>
                </a:solidFill>
              </a:rPr>
              <a:t>입력으로 전달 </a:t>
            </a:r>
            <a:r>
              <a:rPr lang="en-US" altLang="ko-KR" sz="1600" dirty="0">
                <a:solidFill>
                  <a:srgbClr val="7030A0"/>
                </a:solidFill>
              </a:rPr>
              <a:t>(</a:t>
            </a:r>
            <a:r>
              <a:rPr lang="en-US" altLang="ko-KR" sz="1600" dirty="0">
                <a:solidFill>
                  <a:srgbClr val="FF0000"/>
                </a:solidFill>
              </a:rPr>
              <a:t>Classification</a:t>
            </a:r>
            <a:r>
              <a:rPr lang="en-US" altLang="ko-KR" sz="1600" dirty="0">
                <a:solidFill>
                  <a:srgbClr val="7030A0"/>
                </a:solidFill>
              </a:rPr>
              <a:t>)</a:t>
            </a:r>
            <a:r>
              <a:rPr lang="ko-KR" altLang="en-US" sz="1600" dirty="0">
                <a:solidFill>
                  <a:srgbClr val="7030A0"/>
                </a:solidFill>
              </a:rPr>
              <a:t>해서 </a:t>
            </a:r>
            <a:r>
              <a:rPr lang="en-US" altLang="ko-KR" sz="1600" dirty="0">
                <a:solidFill>
                  <a:srgbClr val="7030A0"/>
                </a:solidFill>
              </a:rPr>
              <a:t>sigmoid </a:t>
            </a:r>
            <a:r>
              <a:rPr lang="ko-KR" altLang="en-US" sz="1600" dirty="0">
                <a:solidFill>
                  <a:srgbClr val="7030A0"/>
                </a:solidFill>
              </a:rPr>
              <a:t>함수 임계점 </a:t>
            </a:r>
            <a:r>
              <a:rPr lang="en-US" altLang="ko-KR" sz="1600" dirty="0">
                <a:solidFill>
                  <a:srgbClr val="7030A0"/>
                </a:solidFill>
              </a:rPr>
              <a:t>0.5 </a:t>
            </a:r>
            <a:r>
              <a:rPr lang="ko-KR" altLang="en-US" sz="1600" dirty="0">
                <a:solidFill>
                  <a:srgbClr val="7030A0"/>
                </a:solidFill>
              </a:rPr>
              <a:t>를 넘으면 </a:t>
            </a:r>
            <a:r>
              <a:rPr lang="en-US" altLang="ko-KR" sz="1600" dirty="0">
                <a:solidFill>
                  <a:srgbClr val="7030A0"/>
                </a:solidFill>
              </a:rPr>
              <a:t>1</a:t>
            </a:r>
            <a:r>
              <a:rPr lang="ko-KR" altLang="en-US" sz="1600" dirty="0">
                <a:solidFill>
                  <a:srgbClr val="7030A0"/>
                </a:solidFill>
              </a:rPr>
              <a:t>을</a:t>
            </a:r>
            <a:r>
              <a:rPr lang="en-US" altLang="ko-KR" sz="1600" dirty="0">
                <a:solidFill>
                  <a:srgbClr val="7030A0"/>
                </a:solidFill>
              </a:rPr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그렇지 않으면 </a:t>
            </a:r>
            <a:r>
              <a:rPr lang="en-US" altLang="ko-KR" sz="1600" dirty="0">
                <a:solidFill>
                  <a:srgbClr val="7030A0"/>
                </a:solidFill>
              </a:rPr>
              <a:t>0 </a:t>
            </a:r>
            <a:r>
              <a:rPr lang="ko-KR" altLang="en-US" sz="1600" dirty="0">
                <a:solidFill>
                  <a:srgbClr val="7030A0"/>
                </a:solidFill>
              </a:rPr>
              <a:t>을 다음의 뉴런으로 전달해주는</a:t>
            </a:r>
            <a:br>
              <a:rPr lang="en-US" altLang="ko-KR" sz="1600" dirty="0">
                <a:solidFill>
                  <a:srgbClr val="7030A0"/>
                </a:solidFill>
              </a:rPr>
            </a:br>
            <a:br>
              <a:rPr lang="en-US" altLang="ko-KR" sz="1600" dirty="0">
                <a:solidFill>
                  <a:srgbClr val="7030A0"/>
                </a:solidFill>
              </a:rPr>
            </a:br>
            <a:endParaRPr lang="en-US" altLang="ko-KR" sz="1600" dirty="0">
              <a:solidFill>
                <a:srgbClr val="7030A0"/>
              </a:solidFill>
            </a:endParaRPr>
          </a:p>
          <a:p>
            <a:pPr algn="ctr"/>
            <a:r>
              <a:rPr lang="en-US" altLang="ko-KR" sz="2000" dirty="0">
                <a:solidFill>
                  <a:srgbClr val="7030A0"/>
                </a:solidFill>
              </a:rPr>
              <a:t>Multi-variable Logistic Regression </a:t>
            </a:r>
            <a:r>
              <a:rPr lang="ko-KR" altLang="en-US" sz="2000" dirty="0">
                <a:solidFill>
                  <a:srgbClr val="7030A0"/>
                </a:solidFill>
              </a:rPr>
              <a:t>시스템 구축</a:t>
            </a:r>
            <a:endParaRPr lang="en-US" altLang="ko-KR" sz="2000" dirty="0">
              <a:solidFill>
                <a:srgbClr val="7030A0"/>
              </a:solidFill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349A192-ED80-49FA-9DEA-272D6C825865}"/>
              </a:ext>
            </a:extLst>
          </p:cNvPr>
          <p:cNvSpPr/>
          <p:nvPr/>
        </p:nvSpPr>
        <p:spPr>
          <a:xfrm rot="5400000">
            <a:off x="5523228" y="5453119"/>
            <a:ext cx="365126" cy="23361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7A606A-14E4-42A6-8FFC-A8A93BD45A70}"/>
              </a:ext>
            </a:extLst>
          </p:cNvPr>
          <p:cNvSpPr txBox="1"/>
          <p:nvPr/>
        </p:nvSpPr>
        <p:spPr>
          <a:xfrm>
            <a:off x="4642433" y="183718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뉴런 모델링</a:t>
            </a:r>
            <a:endParaRPr lang="ko-KR" altLang="en-US" sz="14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17629D-45E3-44E2-87F6-7A302905537C}"/>
              </a:ext>
            </a:extLst>
          </p:cNvPr>
          <p:cNvSpPr/>
          <p:nvPr/>
        </p:nvSpPr>
        <p:spPr>
          <a:xfrm>
            <a:off x="5916377" y="1015097"/>
            <a:ext cx="4537167" cy="252752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B2E68B-D064-4756-93DF-BAAFD00DA458}"/>
                  </a:ext>
                </a:extLst>
              </p:cNvPr>
              <p:cNvSpPr/>
              <p:nvPr/>
            </p:nvSpPr>
            <p:spPr>
              <a:xfrm>
                <a:off x="6653571" y="2061844"/>
                <a:ext cx="3362826" cy="93846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00" dirty="0">
                    <a:solidFill>
                      <a:schemeClr val="tx1"/>
                    </a:solidFill>
                  </a:rPr>
                  <a:t>           Regression                      Classification</a:t>
                </a:r>
              </a:p>
              <a:p>
                <a:endParaRPr lang="en-US" altLang="ko-KR" sz="1000" i="1" dirty="0">
                  <a:solidFill>
                    <a:schemeClr val="tx1"/>
                  </a:solidFill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ko-KR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1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ko-KR" sz="1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1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sz="1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ko-KR" altLang="en-US" sz="1000" dirty="0">
                    <a:solidFill>
                      <a:schemeClr val="tx1"/>
                    </a:solidFill>
                  </a:rPr>
                  <a:t>           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sigmoid(z) = y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82B2E68B-D064-4756-93DF-BAAFD00DA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571" y="2061844"/>
                <a:ext cx="3362826" cy="93846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4AB6FA03-832C-4565-9C85-E4CF2EC36DC3}"/>
              </a:ext>
            </a:extLst>
          </p:cNvPr>
          <p:cNvSpPr/>
          <p:nvPr/>
        </p:nvSpPr>
        <p:spPr>
          <a:xfrm>
            <a:off x="8500417" y="2615390"/>
            <a:ext cx="300791" cy="16233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C48385-8D74-4796-BF1E-A378124D0746}"/>
                  </a:ext>
                </a:extLst>
              </p:cNvPr>
              <p:cNvSpPr txBox="1"/>
              <p:nvPr/>
            </p:nvSpPr>
            <p:spPr>
              <a:xfrm>
                <a:off x="5976758" y="1639678"/>
                <a:ext cx="303114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5C48385-8D74-4796-BF1E-A378124D0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758" y="1639678"/>
                <a:ext cx="303114" cy="2539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C34B094-92AC-4678-BED1-9B65F01A5729}"/>
              </a:ext>
            </a:extLst>
          </p:cNvPr>
          <p:cNvCxnSpPr>
            <a:cxnSpLocks/>
          </p:cNvCxnSpPr>
          <p:nvPr/>
        </p:nvCxnSpPr>
        <p:spPr>
          <a:xfrm>
            <a:off x="6342887" y="1916450"/>
            <a:ext cx="308329" cy="204634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2F4B56-E970-4371-928E-B34930B2795C}"/>
                  </a:ext>
                </a:extLst>
              </p:cNvPr>
              <p:cNvSpPr txBox="1"/>
              <p:nvPr/>
            </p:nvSpPr>
            <p:spPr>
              <a:xfrm>
                <a:off x="6288861" y="1684431"/>
                <a:ext cx="43172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2F4B56-E970-4371-928E-B34930B27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861" y="1684431"/>
                <a:ext cx="431720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5CF0E3-4843-476E-87E7-96A188B2A389}"/>
                  </a:ext>
                </a:extLst>
              </p:cNvPr>
              <p:cNvSpPr txBox="1"/>
              <p:nvPr/>
            </p:nvSpPr>
            <p:spPr>
              <a:xfrm>
                <a:off x="5967770" y="2358419"/>
                <a:ext cx="24344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F5CF0E3-4843-476E-87E7-96A188B2A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770" y="2358419"/>
                <a:ext cx="243448" cy="253916"/>
              </a:xfrm>
              <a:prstGeom prst="rect">
                <a:avLst/>
              </a:prstGeom>
              <a:blipFill>
                <a:blip r:embed="rId6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9C061A0-23FA-4BA3-BDD2-FFEDE12FBF0C}"/>
              </a:ext>
            </a:extLst>
          </p:cNvPr>
          <p:cNvCxnSpPr>
            <a:cxnSpLocks/>
          </p:cNvCxnSpPr>
          <p:nvPr/>
        </p:nvCxnSpPr>
        <p:spPr>
          <a:xfrm flipV="1">
            <a:off x="6257631" y="2508381"/>
            <a:ext cx="397047" cy="371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529931-8C73-427D-8334-0A8E84CF556C}"/>
                  </a:ext>
                </a:extLst>
              </p:cNvPr>
              <p:cNvSpPr txBox="1"/>
              <p:nvPr/>
            </p:nvSpPr>
            <p:spPr>
              <a:xfrm>
                <a:off x="6148144" y="2179371"/>
                <a:ext cx="315979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D529931-8C73-427D-8334-0A8E84CF5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144" y="2179371"/>
                <a:ext cx="315979" cy="253916"/>
              </a:xfrm>
              <a:prstGeom prst="rect">
                <a:avLst/>
              </a:prstGeom>
              <a:blipFill>
                <a:blip r:embed="rId7"/>
                <a:stretch>
                  <a:fillRect r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54E268-9A53-432E-BA88-08D70CFBA989}"/>
                  </a:ext>
                </a:extLst>
              </p:cNvPr>
              <p:cNvSpPr txBox="1"/>
              <p:nvPr/>
            </p:nvSpPr>
            <p:spPr>
              <a:xfrm>
                <a:off x="5967770" y="2872093"/>
                <a:ext cx="321091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E54E268-9A53-432E-BA88-08D70CFBA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770" y="2872093"/>
                <a:ext cx="321091" cy="2539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08CA1D8-26FB-43F4-85F5-3C6DEAD237D2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288861" y="2868417"/>
            <a:ext cx="346732" cy="130634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CDDE13-F4C3-4F19-8EA2-A8BAFBFF3360}"/>
                  </a:ext>
                </a:extLst>
              </p:cNvPr>
              <p:cNvSpPr txBox="1"/>
              <p:nvPr/>
            </p:nvSpPr>
            <p:spPr>
              <a:xfrm>
                <a:off x="6128315" y="2664194"/>
                <a:ext cx="43486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CDDE13-F4C3-4F19-8EA2-A8BAFBFF3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315" y="2664194"/>
                <a:ext cx="434863" cy="2539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FC95301-604A-4118-B80A-5C19803802A7}"/>
              </a:ext>
            </a:extLst>
          </p:cNvPr>
          <p:cNvCxnSpPr/>
          <p:nvPr/>
        </p:nvCxnSpPr>
        <p:spPr>
          <a:xfrm>
            <a:off x="8650812" y="2144958"/>
            <a:ext cx="0" cy="788776"/>
          </a:xfrm>
          <a:prstGeom prst="line">
            <a:avLst/>
          </a:prstGeom>
          <a:ln w="28575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CEC1047-833C-4D32-8AA3-A20BC1CBDB95}"/>
              </a:ext>
            </a:extLst>
          </p:cNvPr>
          <p:cNvCxnSpPr>
            <a:cxnSpLocks/>
          </p:cNvCxnSpPr>
          <p:nvPr/>
        </p:nvCxnSpPr>
        <p:spPr>
          <a:xfrm flipV="1">
            <a:off x="10049550" y="2508381"/>
            <a:ext cx="331557" cy="1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64B2772-2D4A-4F5D-AA68-092A82FABCF3}"/>
              </a:ext>
            </a:extLst>
          </p:cNvPr>
          <p:cNvSpPr txBox="1"/>
          <p:nvPr/>
        </p:nvSpPr>
        <p:spPr>
          <a:xfrm>
            <a:off x="10007862" y="2615445"/>
            <a:ext cx="30311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altLang="ko-KR" sz="1050" dirty="0"/>
              <a:t>y</a:t>
            </a:r>
            <a:endParaRPr lang="ko-KR" altLang="en-US" sz="105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8CDD37-24FC-473E-A1E1-DA603D8A157E}"/>
              </a:ext>
            </a:extLst>
          </p:cNvPr>
          <p:cNvSpPr txBox="1"/>
          <p:nvPr/>
        </p:nvSpPr>
        <p:spPr>
          <a:xfrm>
            <a:off x="7321796" y="1697833"/>
            <a:ext cx="2038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Logistic Regression </a:t>
            </a:r>
            <a:r>
              <a:rPr lang="ko-KR" altLang="en-US" sz="1200" dirty="0">
                <a:solidFill>
                  <a:srgbClr val="FF0000"/>
                </a:solidFill>
              </a:rPr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110477321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C7E25-A3D5-48C0-9294-3F1B63C9C54D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신경망</a:t>
            </a:r>
            <a:r>
              <a:rPr lang="en-US" altLang="ko-KR" sz="2400" dirty="0">
                <a:solidFill>
                  <a:srgbClr val="7030A0"/>
                </a:solidFill>
              </a:rPr>
              <a:t>(Neural Network) –</a:t>
            </a:r>
            <a:r>
              <a:rPr lang="en-US" altLang="ko-KR" sz="2400" dirty="0">
                <a:solidFill>
                  <a:srgbClr val="0070C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concept (II)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C55B8B-C8C6-4D5A-A051-BD19782B6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810" y="1214784"/>
            <a:ext cx="4696191" cy="1190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3F2C98-CC4E-423A-8C59-99B4D2FAB0C6}"/>
              </a:ext>
            </a:extLst>
          </p:cNvPr>
          <p:cNvSpPr txBox="1"/>
          <p:nvPr/>
        </p:nvSpPr>
        <p:spPr>
          <a:xfrm>
            <a:off x="4725713" y="724595"/>
            <a:ext cx="2758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신경망 </a:t>
            </a:r>
            <a:r>
              <a:rPr lang="en-US" altLang="ko-KR" dirty="0">
                <a:solidFill>
                  <a:srgbClr val="FF0000"/>
                </a:solidFill>
              </a:rPr>
              <a:t>(Neural Network)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92D4553-6E9B-4C82-9CEC-274021ADA39B}"/>
              </a:ext>
            </a:extLst>
          </p:cNvPr>
          <p:cNvSpPr/>
          <p:nvPr/>
        </p:nvSpPr>
        <p:spPr>
          <a:xfrm>
            <a:off x="1925870" y="1214784"/>
            <a:ext cx="577515" cy="119051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입력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7FC053-6B69-4039-9E99-190C0594E598}"/>
                  </a:ext>
                </a:extLst>
              </p:cNvPr>
              <p:cNvSpPr txBox="1"/>
              <p:nvPr/>
            </p:nvSpPr>
            <p:spPr>
              <a:xfrm>
                <a:off x="2713937" y="1644134"/>
                <a:ext cx="87912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3600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7FC053-6B69-4039-9E99-190C0594E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937" y="1644134"/>
                <a:ext cx="879123" cy="477054"/>
              </a:xfrm>
              <a:prstGeom prst="rect">
                <a:avLst/>
              </a:prstGeom>
              <a:blipFill>
                <a:blip r:embed="rId3"/>
                <a:stretch>
                  <a:fillRect t="-5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E662B71-4357-4BF4-873E-51BE0FCBA8A1}"/>
              </a:ext>
            </a:extLst>
          </p:cNvPr>
          <p:cNvSpPr/>
          <p:nvPr/>
        </p:nvSpPr>
        <p:spPr>
          <a:xfrm>
            <a:off x="2924491" y="1214784"/>
            <a:ext cx="577515" cy="36736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7A13EC6-C603-48F9-9B1A-3CBC93470644}"/>
              </a:ext>
            </a:extLst>
          </p:cNvPr>
          <p:cNvSpPr/>
          <p:nvPr/>
        </p:nvSpPr>
        <p:spPr>
          <a:xfrm>
            <a:off x="2924490" y="2009513"/>
            <a:ext cx="577515" cy="36736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8FD162A-5A6A-43B1-8273-767892FFB1E0}"/>
              </a:ext>
            </a:extLst>
          </p:cNvPr>
          <p:cNvSpPr/>
          <p:nvPr/>
        </p:nvSpPr>
        <p:spPr>
          <a:xfrm>
            <a:off x="8768789" y="1214784"/>
            <a:ext cx="577515" cy="36736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1CE1AE7-9609-4E47-B983-5F2723EDA479}"/>
              </a:ext>
            </a:extLst>
          </p:cNvPr>
          <p:cNvSpPr/>
          <p:nvPr/>
        </p:nvSpPr>
        <p:spPr>
          <a:xfrm>
            <a:off x="8768788" y="2009513"/>
            <a:ext cx="577515" cy="36736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164F037-D9D3-4E8B-98A0-05D0E227F703}"/>
              </a:ext>
            </a:extLst>
          </p:cNvPr>
          <p:cNvSpPr/>
          <p:nvPr/>
        </p:nvSpPr>
        <p:spPr>
          <a:xfrm>
            <a:off x="9614063" y="1214784"/>
            <a:ext cx="577515" cy="119051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89D4617-5CDA-45B1-8165-A6009950D3FF}"/>
              </a:ext>
            </a:extLst>
          </p:cNvPr>
          <p:cNvSpPr/>
          <p:nvPr/>
        </p:nvSpPr>
        <p:spPr>
          <a:xfrm rot="5400000">
            <a:off x="5816147" y="2668722"/>
            <a:ext cx="577515" cy="36736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AF95BB-6494-4369-8772-9E352A4F2B43}"/>
              </a:ext>
            </a:extLst>
          </p:cNvPr>
          <p:cNvSpPr txBox="1"/>
          <p:nvPr/>
        </p:nvSpPr>
        <p:spPr>
          <a:xfrm>
            <a:off x="3835013" y="3141164"/>
            <a:ext cx="423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인공 신경망 </a:t>
            </a:r>
            <a:r>
              <a:rPr lang="en-US" altLang="ko-KR" dirty="0">
                <a:solidFill>
                  <a:srgbClr val="FF0000"/>
                </a:solidFill>
              </a:rPr>
              <a:t>(Artificial Neural Network)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2CD5513-4B55-4DDF-B502-0B608A963000}"/>
              </a:ext>
            </a:extLst>
          </p:cNvPr>
          <p:cNvSpPr/>
          <p:nvPr/>
        </p:nvSpPr>
        <p:spPr>
          <a:xfrm>
            <a:off x="1925869" y="3565017"/>
            <a:ext cx="577515" cy="241125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입력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FA091138-EF90-4112-BEAD-5A848EAE4B83}"/>
              </a:ext>
            </a:extLst>
          </p:cNvPr>
          <p:cNvSpPr/>
          <p:nvPr/>
        </p:nvSpPr>
        <p:spPr>
          <a:xfrm>
            <a:off x="2924490" y="4248747"/>
            <a:ext cx="577515" cy="36736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CF6C37E5-6A4C-40C3-A339-8355BFEB5640}"/>
              </a:ext>
            </a:extLst>
          </p:cNvPr>
          <p:cNvSpPr/>
          <p:nvPr/>
        </p:nvSpPr>
        <p:spPr>
          <a:xfrm>
            <a:off x="2924489" y="5043476"/>
            <a:ext cx="577515" cy="36736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A8028D-94F6-4A8B-AE7E-943073985E54}"/>
              </a:ext>
            </a:extLst>
          </p:cNvPr>
          <p:cNvSpPr/>
          <p:nvPr/>
        </p:nvSpPr>
        <p:spPr>
          <a:xfrm>
            <a:off x="3749485" y="3565016"/>
            <a:ext cx="4745627" cy="24112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5C67D6-7E72-4FC5-B344-A9D9D9B3CD85}"/>
                  </a:ext>
                </a:extLst>
              </p:cNvPr>
              <p:cNvSpPr txBox="1"/>
              <p:nvPr/>
            </p:nvSpPr>
            <p:spPr>
              <a:xfrm>
                <a:off x="4091957" y="3683883"/>
                <a:ext cx="62445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55C67D6-7E72-4FC5-B344-A9D9D9B3C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957" y="3683883"/>
                <a:ext cx="624454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7E0FE3C-6850-49D6-938B-CB9284ACF7FF}"/>
              </a:ext>
            </a:extLst>
          </p:cNvPr>
          <p:cNvSpPr/>
          <p:nvPr/>
        </p:nvSpPr>
        <p:spPr>
          <a:xfrm>
            <a:off x="3961438" y="4102171"/>
            <a:ext cx="890700" cy="4770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Logistic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Regression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B439F9-0C39-4430-82D5-1E08E896A563}"/>
                  </a:ext>
                </a:extLst>
              </p:cNvPr>
              <p:cNvSpPr txBox="1"/>
              <p:nvPr/>
            </p:nvSpPr>
            <p:spPr>
              <a:xfrm>
                <a:off x="4094561" y="4618909"/>
                <a:ext cx="62445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B439F9-0C39-4430-82D5-1E08E896A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561" y="4618909"/>
                <a:ext cx="624454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BF42B0B-8650-4F03-9BA1-5D1A46417900}"/>
              </a:ext>
            </a:extLst>
          </p:cNvPr>
          <p:cNvSpPr/>
          <p:nvPr/>
        </p:nvSpPr>
        <p:spPr>
          <a:xfrm>
            <a:off x="3961438" y="5027054"/>
            <a:ext cx="890700" cy="4770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Logistic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Regression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592F32-E88A-4743-970A-2837C9F8C706}"/>
                  </a:ext>
                </a:extLst>
              </p:cNvPr>
              <p:cNvSpPr txBox="1"/>
              <p:nvPr/>
            </p:nvSpPr>
            <p:spPr>
              <a:xfrm>
                <a:off x="4094561" y="5539581"/>
                <a:ext cx="62445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592F32-E88A-4743-970A-2837C9F8C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4561" y="5539581"/>
                <a:ext cx="624454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2F53209-EABD-44C8-AC33-551216881331}"/>
                  </a:ext>
                </a:extLst>
              </p:cNvPr>
              <p:cNvSpPr txBox="1"/>
              <p:nvPr/>
            </p:nvSpPr>
            <p:spPr>
              <a:xfrm>
                <a:off x="5827726" y="3683883"/>
                <a:ext cx="62445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2F53209-EABD-44C8-AC33-551216881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726" y="3683883"/>
                <a:ext cx="624454" cy="47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8413FE9-4163-46EF-AF20-20EF21A8058E}"/>
              </a:ext>
            </a:extLst>
          </p:cNvPr>
          <p:cNvSpPr/>
          <p:nvPr/>
        </p:nvSpPr>
        <p:spPr>
          <a:xfrm>
            <a:off x="5697207" y="4102171"/>
            <a:ext cx="890700" cy="4770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Logistic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Regression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04D1C7-8E74-4856-8BB8-2B0483312ED4}"/>
                  </a:ext>
                </a:extLst>
              </p:cNvPr>
              <p:cNvSpPr txBox="1"/>
              <p:nvPr/>
            </p:nvSpPr>
            <p:spPr>
              <a:xfrm>
                <a:off x="5830330" y="4618909"/>
                <a:ext cx="62445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604D1C7-8E74-4856-8BB8-2B0483312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330" y="4618909"/>
                <a:ext cx="624454" cy="4770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E68E5A5-11F8-4AC0-AA1E-93CE6E655A89}"/>
              </a:ext>
            </a:extLst>
          </p:cNvPr>
          <p:cNvSpPr/>
          <p:nvPr/>
        </p:nvSpPr>
        <p:spPr>
          <a:xfrm>
            <a:off x="5697207" y="5027054"/>
            <a:ext cx="890700" cy="4770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Logistic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Regression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73D66C1-C0A1-49CD-B2B9-C2D387CB303B}"/>
                  </a:ext>
                </a:extLst>
              </p:cNvPr>
              <p:cNvSpPr txBox="1"/>
              <p:nvPr/>
            </p:nvSpPr>
            <p:spPr>
              <a:xfrm>
                <a:off x="5830330" y="5539581"/>
                <a:ext cx="62445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73D66C1-C0A1-49CD-B2B9-C2D387CB3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330" y="5539581"/>
                <a:ext cx="624454" cy="4770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D1EF399-6EA2-4FBF-A298-F7013477AE10}"/>
                  </a:ext>
                </a:extLst>
              </p:cNvPr>
              <p:cNvSpPr txBox="1"/>
              <p:nvPr/>
            </p:nvSpPr>
            <p:spPr>
              <a:xfrm>
                <a:off x="7517141" y="3683883"/>
                <a:ext cx="62445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D1EF399-6EA2-4FBF-A298-F7013477A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141" y="3683883"/>
                <a:ext cx="624454" cy="477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19E2C79-C546-4D2F-9BB7-B212EDE35010}"/>
              </a:ext>
            </a:extLst>
          </p:cNvPr>
          <p:cNvSpPr/>
          <p:nvPr/>
        </p:nvSpPr>
        <p:spPr>
          <a:xfrm>
            <a:off x="7386622" y="4102171"/>
            <a:ext cx="890700" cy="4770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Logistic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Regression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6AA7B33-60EE-42B9-BF23-A09CDBD456D7}"/>
                  </a:ext>
                </a:extLst>
              </p:cNvPr>
              <p:cNvSpPr txBox="1"/>
              <p:nvPr/>
            </p:nvSpPr>
            <p:spPr>
              <a:xfrm>
                <a:off x="7519745" y="4618909"/>
                <a:ext cx="62445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6AA7B33-60EE-42B9-BF23-A09CDBD45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745" y="4618909"/>
                <a:ext cx="624454" cy="4770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6FF0267-FF18-46BC-BD3C-2D5C9E948102}"/>
              </a:ext>
            </a:extLst>
          </p:cNvPr>
          <p:cNvSpPr/>
          <p:nvPr/>
        </p:nvSpPr>
        <p:spPr>
          <a:xfrm>
            <a:off x="7386622" y="5027054"/>
            <a:ext cx="890700" cy="4770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Logistic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en-US" altLang="ko-KR" sz="1000" dirty="0">
                <a:solidFill>
                  <a:schemeClr val="tx1"/>
                </a:solidFill>
              </a:rPr>
              <a:t>Regression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FCEC37-35CA-4F55-B90F-455D4BD9379E}"/>
                  </a:ext>
                </a:extLst>
              </p:cNvPr>
              <p:cNvSpPr txBox="1"/>
              <p:nvPr/>
            </p:nvSpPr>
            <p:spPr>
              <a:xfrm>
                <a:off x="7519745" y="5539581"/>
                <a:ext cx="62445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8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2800" b="1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FCEC37-35CA-4F55-B90F-455D4BD93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745" y="5539581"/>
                <a:ext cx="624454" cy="4770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2C3FF4B9-1F11-4AD0-BB30-833D8F188CC0}"/>
              </a:ext>
            </a:extLst>
          </p:cNvPr>
          <p:cNvSpPr/>
          <p:nvPr/>
        </p:nvSpPr>
        <p:spPr>
          <a:xfrm>
            <a:off x="2920721" y="3777915"/>
            <a:ext cx="577515" cy="36736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58ABD1-B66D-49D7-B6E9-246EA0EA3DCC}"/>
                  </a:ext>
                </a:extLst>
              </p:cNvPr>
              <p:cNvSpPr txBox="1"/>
              <p:nvPr/>
            </p:nvSpPr>
            <p:spPr>
              <a:xfrm>
                <a:off x="2722864" y="4666570"/>
                <a:ext cx="87912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3600" b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B58ABD1-B66D-49D7-B6E9-246EA0EA3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864" y="4666570"/>
                <a:ext cx="879123" cy="477054"/>
              </a:xfrm>
              <a:prstGeom prst="rect">
                <a:avLst/>
              </a:prstGeom>
              <a:blipFill>
                <a:blip r:embed="rId13"/>
                <a:stretch>
                  <a:fillRect t="-5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D8A0EA25-328B-4819-BC0D-1676DA46A369}"/>
              </a:ext>
            </a:extLst>
          </p:cNvPr>
          <p:cNvSpPr/>
          <p:nvPr/>
        </p:nvSpPr>
        <p:spPr>
          <a:xfrm>
            <a:off x="2921538" y="5467312"/>
            <a:ext cx="577515" cy="36736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4227FDA-67A2-4851-9BA1-3CD170254824}"/>
                  </a:ext>
                </a:extLst>
              </p:cNvPr>
              <p:cNvSpPr txBox="1"/>
              <p:nvPr/>
            </p:nvSpPr>
            <p:spPr>
              <a:xfrm>
                <a:off x="8571238" y="1644134"/>
                <a:ext cx="87912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3600" b="1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4227FDA-67A2-4851-9BA1-3CD170254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238" y="1644134"/>
                <a:ext cx="879123" cy="477054"/>
              </a:xfrm>
              <a:prstGeom prst="rect">
                <a:avLst/>
              </a:prstGeom>
              <a:blipFill>
                <a:blip r:embed="rId14"/>
                <a:stretch>
                  <a:fillRect t="-5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80BC3906-9BAF-4209-9F66-B79F19A6AE6E}"/>
              </a:ext>
            </a:extLst>
          </p:cNvPr>
          <p:cNvSpPr/>
          <p:nvPr/>
        </p:nvSpPr>
        <p:spPr>
          <a:xfrm>
            <a:off x="8768789" y="4200253"/>
            <a:ext cx="577515" cy="36736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FDD149FA-7FDA-46AB-9584-FAA9A2649740}"/>
              </a:ext>
            </a:extLst>
          </p:cNvPr>
          <p:cNvSpPr/>
          <p:nvPr/>
        </p:nvSpPr>
        <p:spPr>
          <a:xfrm>
            <a:off x="8768788" y="4994982"/>
            <a:ext cx="577515" cy="36736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2BFDE0E-94A3-44DD-9D15-5B2741345F9E}"/>
              </a:ext>
            </a:extLst>
          </p:cNvPr>
          <p:cNvSpPr/>
          <p:nvPr/>
        </p:nvSpPr>
        <p:spPr>
          <a:xfrm>
            <a:off x="9614063" y="3565016"/>
            <a:ext cx="577515" cy="241125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출력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4D5ED7-8BC0-45D1-B612-7A5A3032A888}"/>
                  </a:ext>
                </a:extLst>
              </p:cNvPr>
              <p:cNvSpPr txBox="1"/>
              <p:nvPr/>
            </p:nvSpPr>
            <p:spPr>
              <a:xfrm>
                <a:off x="8571238" y="4629603"/>
                <a:ext cx="879123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36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3600" b="1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84D5ED7-8BC0-45D1-B612-7A5A3032A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1238" y="4629603"/>
                <a:ext cx="879123" cy="477054"/>
              </a:xfrm>
              <a:prstGeom prst="rect">
                <a:avLst/>
              </a:prstGeom>
              <a:blipFill>
                <a:blip r:embed="rId15"/>
                <a:stretch>
                  <a:fillRect t="-3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34511C4A-D5D0-4976-A8CA-8C842379B98E}"/>
              </a:ext>
            </a:extLst>
          </p:cNvPr>
          <p:cNvSpPr/>
          <p:nvPr/>
        </p:nvSpPr>
        <p:spPr>
          <a:xfrm>
            <a:off x="8768788" y="5419972"/>
            <a:ext cx="577515" cy="36736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6D1D3EED-E9EA-42C6-B5BC-96140AD4A6AA}"/>
              </a:ext>
            </a:extLst>
          </p:cNvPr>
          <p:cNvSpPr/>
          <p:nvPr/>
        </p:nvSpPr>
        <p:spPr>
          <a:xfrm>
            <a:off x="8768788" y="3760874"/>
            <a:ext cx="577515" cy="36736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0221DEC-99E2-45D9-80EF-4331399A38E7}"/>
              </a:ext>
            </a:extLst>
          </p:cNvPr>
          <p:cNvCxnSpPr>
            <a:cxnSpLocks/>
          </p:cNvCxnSpPr>
          <p:nvPr/>
        </p:nvCxnSpPr>
        <p:spPr>
          <a:xfrm>
            <a:off x="4900277" y="3923609"/>
            <a:ext cx="734988" cy="276644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014505D-2A36-42AA-B594-3C2228B8357D}"/>
              </a:ext>
            </a:extLst>
          </p:cNvPr>
          <p:cNvCxnSpPr>
            <a:cxnSpLocks/>
          </p:cNvCxnSpPr>
          <p:nvPr/>
        </p:nvCxnSpPr>
        <p:spPr>
          <a:xfrm flipV="1">
            <a:off x="4900277" y="3869089"/>
            <a:ext cx="734988" cy="362365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ED9CC30-54C7-456D-8F11-52054090B383}"/>
              </a:ext>
            </a:extLst>
          </p:cNvPr>
          <p:cNvCxnSpPr>
            <a:cxnSpLocks/>
          </p:cNvCxnSpPr>
          <p:nvPr/>
        </p:nvCxnSpPr>
        <p:spPr>
          <a:xfrm>
            <a:off x="4896601" y="4330792"/>
            <a:ext cx="738664" cy="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21C1714-FA1A-4ADA-9FF0-D147B4336CCD}"/>
              </a:ext>
            </a:extLst>
          </p:cNvPr>
          <p:cNvCxnSpPr>
            <a:cxnSpLocks/>
          </p:cNvCxnSpPr>
          <p:nvPr/>
        </p:nvCxnSpPr>
        <p:spPr>
          <a:xfrm>
            <a:off x="4896601" y="4439876"/>
            <a:ext cx="754252" cy="656087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5A75682-300A-4093-B424-C3300C10799A}"/>
              </a:ext>
            </a:extLst>
          </p:cNvPr>
          <p:cNvCxnSpPr>
            <a:cxnSpLocks/>
          </p:cNvCxnSpPr>
          <p:nvPr/>
        </p:nvCxnSpPr>
        <p:spPr>
          <a:xfrm flipV="1">
            <a:off x="4896601" y="4430131"/>
            <a:ext cx="738664" cy="665833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683FA80-1263-4F97-A513-801D188F6AEC}"/>
              </a:ext>
            </a:extLst>
          </p:cNvPr>
          <p:cNvCxnSpPr>
            <a:cxnSpLocks/>
          </p:cNvCxnSpPr>
          <p:nvPr/>
        </p:nvCxnSpPr>
        <p:spPr>
          <a:xfrm>
            <a:off x="4896601" y="5240620"/>
            <a:ext cx="738664" cy="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115439F-5108-416F-B243-EF1408953325}"/>
              </a:ext>
            </a:extLst>
          </p:cNvPr>
          <p:cNvCxnSpPr>
            <a:cxnSpLocks/>
          </p:cNvCxnSpPr>
          <p:nvPr/>
        </p:nvCxnSpPr>
        <p:spPr>
          <a:xfrm>
            <a:off x="4882717" y="5423658"/>
            <a:ext cx="734988" cy="276644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4AEAF2C-D937-4FBF-9411-34FBF6C99D37}"/>
              </a:ext>
            </a:extLst>
          </p:cNvPr>
          <p:cNvCxnSpPr>
            <a:cxnSpLocks/>
          </p:cNvCxnSpPr>
          <p:nvPr/>
        </p:nvCxnSpPr>
        <p:spPr>
          <a:xfrm flipV="1">
            <a:off x="4882717" y="5369138"/>
            <a:ext cx="734988" cy="362365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F18F5DD-3461-4B45-9DA2-92CA6877F74D}"/>
              </a:ext>
            </a:extLst>
          </p:cNvPr>
          <p:cNvCxnSpPr>
            <a:cxnSpLocks/>
          </p:cNvCxnSpPr>
          <p:nvPr/>
        </p:nvCxnSpPr>
        <p:spPr>
          <a:xfrm>
            <a:off x="6644758" y="5446561"/>
            <a:ext cx="734988" cy="276644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CDC473A-74BF-46FD-9662-293E0FE88B93}"/>
              </a:ext>
            </a:extLst>
          </p:cNvPr>
          <p:cNvCxnSpPr>
            <a:cxnSpLocks/>
          </p:cNvCxnSpPr>
          <p:nvPr/>
        </p:nvCxnSpPr>
        <p:spPr>
          <a:xfrm flipV="1">
            <a:off x="6735405" y="5392042"/>
            <a:ext cx="644341" cy="331163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1E9F6514-BD79-420A-8F77-94677033CF83}"/>
              </a:ext>
            </a:extLst>
          </p:cNvPr>
          <p:cNvCxnSpPr>
            <a:cxnSpLocks/>
          </p:cNvCxnSpPr>
          <p:nvPr/>
        </p:nvCxnSpPr>
        <p:spPr>
          <a:xfrm>
            <a:off x="6735405" y="3827601"/>
            <a:ext cx="615465" cy="288303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5BB0869-758B-4F0B-A40F-42CAFCA4DBAC}"/>
              </a:ext>
            </a:extLst>
          </p:cNvPr>
          <p:cNvCxnSpPr>
            <a:cxnSpLocks/>
          </p:cNvCxnSpPr>
          <p:nvPr/>
        </p:nvCxnSpPr>
        <p:spPr>
          <a:xfrm flipV="1">
            <a:off x="6615882" y="3784740"/>
            <a:ext cx="734988" cy="362365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87558D5-3822-45E5-9921-EEE827DD7D07}"/>
              </a:ext>
            </a:extLst>
          </p:cNvPr>
          <p:cNvCxnSpPr>
            <a:cxnSpLocks/>
          </p:cNvCxnSpPr>
          <p:nvPr/>
        </p:nvCxnSpPr>
        <p:spPr>
          <a:xfrm>
            <a:off x="6615882" y="4332221"/>
            <a:ext cx="738664" cy="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0053FAF8-C7C9-4F11-95F0-D33946884C54}"/>
              </a:ext>
            </a:extLst>
          </p:cNvPr>
          <p:cNvCxnSpPr>
            <a:cxnSpLocks/>
          </p:cNvCxnSpPr>
          <p:nvPr/>
        </p:nvCxnSpPr>
        <p:spPr>
          <a:xfrm>
            <a:off x="6615882" y="5240620"/>
            <a:ext cx="738664" cy="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F6AAF81-F90C-4199-BAD2-F37555F5E655}"/>
              </a:ext>
            </a:extLst>
          </p:cNvPr>
          <p:cNvCxnSpPr>
            <a:cxnSpLocks/>
          </p:cNvCxnSpPr>
          <p:nvPr/>
        </p:nvCxnSpPr>
        <p:spPr>
          <a:xfrm>
            <a:off x="6612206" y="4451448"/>
            <a:ext cx="754252" cy="656087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C5B6B0DB-58B4-4A7D-9C0F-83BE840498A9}"/>
              </a:ext>
            </a:extLst>
          </p:cNvPr>
          <p:cNvCxnSpPr>
            <a:cxnSpLocks/>
          </p:cNvCxnSpPr>
          <p:nvPr/>
        </p:nvCxnSpPr>
        <p:spPr>
          <a:xfrm flipV="1">
            <a:off x="6612206" y="4441703"/>
            <a:ext cx="738664" cy="665833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539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직사각형 82">
            <a:extLst>
              <a:ext uri="{FF2B5EF4-FFF2-40B4-BE49-F238E27FC236}">
                <a16:creationId xmlns:a16="http://schemas.microsoft.com/office/drawing/2014/main" id="{34A758C3-277E-410E-B7FD-9B58CF7DF940}"/>
              </a:ext>
            </a:extLst>
          </p:cNvPr>
          <p:cNvSpPr/>
          <p:nvPr/>
        </p:nvSpPr>
        <p:spPr>
          <a:xfrm>
            <a:off x="1586554" y="663222"/>
            <a:ext cx="9064964" cy="27154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524A4-5753-4515-BDA6-75A0B47D0549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딥러닝</a:t>
            </a:r>
            <a:r>
              <a:rPr lang="en-US" altLang="ko-KR" sz="2400" dirty="0">
                <a:solidFill>
                  <a:srgbClr val="7030A0"/>
                </a:solidFill>
              </a:rPr>
              <a:t>(Deep Learning) –</a:t>
            </a:r>
            <a:r>
              <a:rPr lang="en-US" altLang="ko-KR" sz="2400" dirty="0">
                <a:solidFill>
                  <a:srgbClr val="0070C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concept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73647B5-5B53-4282-A7A8-971D523EDC84}"/>
              </a:ext>
            </a:extLst>
          </p:cNvPr>
          <p:cNvGrpSpPr/>
          <p:nvPr/>
        </p:nvGrpSpPr>
        <p:grpSpPr>
          <a:xfrm>
            <a:off x="2136051" y="1164471"/>
            <a:ext cx="1215189" cy="2009274"/>
            <a:chOff x="1431759" y="1008058"/>
            <a:chExt cx="1215189" cy="2009274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F811FAC-5577-417A-8FC3-C2A3C1DD029B}"/>
                </a:ext>
              </a:extLst>
            </p:cNvPr>
            <p:cNvSpPr/>
            <p:nvPr/>
          </p:nvSpPr>
          <p:spPr>
            <a:xfrm>
              <a:off x="1431759" y="1008058"/>
              <a:ext cx="1215189" cy="200927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B7D23E4D-35E0-488E-A7B6-F0AA92C2F5FF}"/>
                </a:ext>
              </a:extLst>
            </p:cNvPr>
            <p:cNvSpPr/>
            <p:nvPr/>
          </p:nvSpPr>
          <p:spPr>
            <a:xfrm>
              <a:off x="1609452" y="1275697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1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16A4B34-339D-45F7-B801-531ABF9798A0}"/>
                </a:ext>
              </a:extLst>
            </p:cNvPr>
            <p:cNvSpPr/>
            <p:nvPr/>
          </p:nvSpPr>
          <p:spPr>
            <a:xfrm>
              <a:off x="1609452" y="1876693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2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C1043DD-44D1-4E55-B422-4A189C449BD0}"/>
                </a:ext>
              </a:extLst>
            </p:cNvPr>
            <p:cNvSpPr/>
            <p:nvPr/>
          </p:nvSpPr>
          <p:spPr>
            <a:xfrm>
              <a:off x="1609452" y="2473576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N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4CDDAFC-A686-4E73-A040-4C4826F36A20}"/>
                    </a:ext>
                  </a:extLst>
                </p:cNvPr>
                <p:cNvSpPr txBox="1"/>
                <p:nvPr/>
              </p:nvSpPr>
              <p:spPr>
                <a:xfrm>
                  <a:off x="2076996" y="2128336"/>
                  <a:ext cx="45531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  <m:oMath xmlns:m="http://schemas.openxmlformats.org/officeDocument/2006/math">
                        <m:r>
                          <a:rPr lang="en-US" altLang="ko-KR" sz="20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4CDDAFC-A686-4E73-A040-4C4826F36A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6996" y="2128336"/>
                  <a:ext cx="455310" cy="4770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3FE85D0-3B36-4497-BF0E-4E364585987A}"/>
              </a:ext>
            </a:extLst>
          </p:cNvPr>
          <p:cNvCxnSpPr>
            <a:cxnSpLocks/>
          </p:cNvCxnSpPr>
          <p:nvPr/>
        </p:nvCxnSpPr>
        <p:spPr>
          <a:xfrm>
            <a:off x="3167531" y="1569547"/>
            <a:ext cx="983808" cy="0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184589C-5F45-4A95-A9E3-87113B208C1F}"/>
              </a:ext>
            </a:extLst>
          </p:cNvPr>
          <p:cNvGrpSpPr/>
          <p:nvPr/>
        </p:nvGrpSpPr>
        <p:grpSpPr>
          <a:xfrm>
            <a:off x="4224620" y="1164471"/>
            <a:ext cx="1215189" cy="2009274"/>
            <a:chOff x="1431759" y="1008058"/>
            <a:chExt cx="1215189" cy="200927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2431A18-29B1-4CA0-8EDB-3659D2A0BAFC}"/>
                </a:ext>
              </a:extLst>
            </p:cNvPr>
            <p:cNvSpPr/>
            <p:nvPr/>
          </p:nvSpPr>
          <p:spPr>
            <a:xfrm>
              <a:off x="1431759" y="1008058"/>
              <a:ext cx="1215189" cy="200927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97F522A-C214-4481-A031-887B1A0BCC56}"/>
                </a:ext>
              </a:extLst>
            </p:cNvPr>
            <p:cNvSpPr/>
            <p:nvPr/>
          </p:nvSpPr>
          <p:spPr>
            <a:xfrm>
              <a:off x="1609452" y="1275697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1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A307B53-37AD-44CF-832B-7A40D436C401}"/>
                </a:ext>
              </a:extLst>
            </p:cNvPr>
            <p:cNvSpPr/>
            <p:nvPr/>
          </p:nvSpPr>
          <p:spPr>
            <a:xfrm>
              <a:off x="1609452" y="1876693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2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C6A1605-A2A6-4562-8B42-391DD8AE3795}"/>
                </a:ext>
              </a:extLst>
            </p:cNvPr>
            <p:cNvSpPr/>
            <p:nvPr/>
          </p:nvSpPr>
          <p:spPr>
            <a:xfrm>
              <a:off x="1609452" y="2473576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M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88A786-F324-4229-BF5F-2480F44688E6}"/>
                    </a:ext>
                  </a:extLst>
                </p:cNvPr>
                <p:cNvSpPr txBox="1"/>
                <p:nvPr/>
              </p:nvSpPr>
              <p:spPr>
                <a:xfrm>
                  <a:off x="2076996" y="2128336"/>
                  <a:ext cx="45531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  <m:oMath xmlns:m="http://schemas.openxmlformats.org/officeDocument/2006/math">
                        <m:r>
                          <a:rPr lang="en-US" altLang="ko-KR" sz="20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088A786-F324-4229-BF5F-2480F44688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6996" y="2128336"/>
                  <a:ext cx="455310" cy="4770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EA20984-209C-40B7-985D-E9B873F07F84}"/>
              </a:ext>
            </a:extLst>
          </p:cNvPr>
          <p:cNvGrpSpPr/>
          <p:nvPr/>
        </p:nvGrpSpPr>
        <p:grpSpPr>
          <a:xfrm>
            <a:off x="6800292" y="1164471"/>
            <a:ext cx="1215189" cy="2009274"/>
            <a:chOff x="1431759" y="1008058"/>
            <a:chExt cx="1215189" cy="2009274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2335F16-29D2-4584-B448-21CE25D28203}"/>
                </a:ext>
              </a:extLst>
            </p:cNvPr>
            <p:cNvSpPr/>
            <p:nvPr/>
          </p:nvSpPr>
          <p:spPr>
            <a:xfrm>
              <a:off x="1431759" y="1008058"/>
              <a:ext cx="1215189" cy="200927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A85F18C-ACC2-4FD4-BFB8-FC99FA3117F1}"/>
                </a:ext>
              </a:extLst>
            </p:cNvPr>
            <p:cNvSpPr/>
            <p:nvPr/>
          </p:nvSpPr>
          <p:spPr>
            <a:xfrm>
              <a:off x="1609452" y="1275697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1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412B044-5498-4255-B69E-FBE6ECF2D851}"/>
                </a:ext>
              </a:extLst>
            </p:cNvPr>
            <p:cNvSpPr/>
            <p:nvPr/>
          </p:nvSpPr>
          <p:spPr>
            <a:xfrm>
              <a:off x="1609452" y="1876693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2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32268A3-01AA-42FB-AF31-D14372C6BBDB}"/>
                </a:ext>
              </a:extLst>
            </p:cNvPr>
            <p:cNvSpPr/>
            <p:nvPr/>
          </p:nvSpPr>
          <p:spPr>
            <a:xfrm>
              <a:off x="1609452" y="2473576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K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8FFA49D-8CD1-4D0A-8A2E-B282CA8833BD}"/>
                    </a:ext>
                  </a:extLst>
                </p:cNvPr>
                <p:cNvSpPr txBox="1"/>
                <p:nvPr/>
              </p:nvSpPr>
              <p:spPr>
                <a:xfrm>
                  <a:off x="2076996" y="2128336"/>
                  <a:ext cx="45531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  <m:oMath xmlns:m="http://schemas.openxmlformats.org/officeDocument/2006/math">
                        <m:r>
                          <a:rPr lang="en-US" altLang="ko-KR" sz="20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8FFA49D-8CD1-4D0A-8A2E-B282CA8833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6996" y="2128336"/>
                  <a:ext cx="455310" cy="4770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518D991-F4D6-4DD1-9EC3-7E4DA76F644A}"/>
              </a:ext>
            </a:extLst>
          </p:cNvPr>
          <p:cNvGrpSpPr/>
          <p:nvPr/>
        </p:nvGrpSpPr>
        <p:grpSpPr>
          <a:xfrm>
            <a:off x="8763445" y="1164471"/>
            <a:ext cx="1215189" cy="2009274"/>
            <a:chOff x="1431759" y="1008058"/>
            <a:chExt cx="1215189" cy="2009274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D289B1DF-9E45-4A26-8EBC-D3ECCD119BAF}"/>
                </a:ext>
              </a:extLst>
            </p:cNvPr>
            <p:cNvSpPr/>
            <p:nvPr/>
          </p:nvSpPr>
          <p:spPr>
            <a:xfrm>
              <a:off x="1431759" y="1008058"/>
              <a:ext cx="1215189" cy="200927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6FEFC8A-1F16-48B0-BD0D-45BDE083F1A5}"/>
                </a:ext>
              </a:extLst>
            </p:cNvPr>
            <p:cNvSpPr/>
            <p:nvPr/>
          </p:nvSpPr>
          <p:spPr>
            <a:xfrm>
              <a:off x="1609452" y="1275697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1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51D3D6F-C056-4F27-86EA-154FFBC58E11}"/>
                </a:ext>
              </a:extLst>
            </p:cNvPr>
            <p:cNvSpPr/>
            <p:nvPr/>
          </p:nvSpPr>
          <p:spPr>
            <a:xfrm>
              <a:off x="1609452" y="1876693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2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33DFC99-43FC-4825-9063-0BB6312AED48}"/>
                </a:ext>
              </a:extLst>
            </p:cNvPr>
            <p:cNvSpPr/>
            <p:nvPr/>
          </p:nvSpPr>
          <p:spPr>
            <a:xfrm>
              <a:off x="1609452" y="2473576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L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085E8E4-788E-4F50-9785-0632050F1793}"/>
                    </a:ext>
                  </a:extLst>
                </p:cNvPr>
                <p:cNvSpPr txBox="1"/>
                <p:nvPr/>
              </p:nvSpPr>
              <p:spPr>
                <a:xfrm>
                  <a:off x="2076996" y="2128336"/>
                  <a:ext cx="45531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  <m:oMath xmlns:m="http://schemas.openxmlformats.org/officeDocument/2006/math">
                        <m:r>
                          <a:rPr lang="en-US" altLang="ko-KR" sz="20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085E8E4-788E-4F50-9785-0632050F17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6996" y="2128336"/>
                  <a:ext cx="455310" cy="4770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2552036-EE9E-449C-850A-E46B9FBA8296}"/>
              </a:ext>
            </a:extLst>
          </p:cNvPr>
          <p:cNvCxnSpPr>
            <a:cxnSpLocks/>
          </p:cNvCxnSpPr>
          <p:nvPr/>
        </p:nvCxnSpPr>
        <p:spPr>
          <a:xfrm>
            <a:off x="3167531" y="1569547"/>
            <a:ext cx="983808" cy="548013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879CF3F-FCE6-4C03-92FB-6AEEA69389C0}"/>
              </a:ext>
            </a:extLst>
          </p:cNvPr>
          <p:cNvCxnSpPr>
            <a:cxnSpLocks/>
          </p:cNvCxnSpPr>
          <p:nvPr/>
        </p:nvCxnSpPr>
        <p:spPr>
          <a:xfrm>
            <a:off x="3195926" y="1569547"/>
            <a:ext cx="983808" cy="1125529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14E9710-B8F9-44CF-A35B-83A7F4A7BE99}"/>
              </a:ext>
            </a:extLst>
          </p:cNvPr>
          <p:cNvCxnSpPr>
            <a:cxnSpLocks/>
          </p:cNvCxnSpPr>
          <p:nvPr/>
        </p:nvCxnSpPr>
        <p:spPr>
          <a:xfrm>
            <a:off x="3167531" y="2185163"/>
            <a:ext cx="983808" cy="0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7F23D62-2A66-4A36-810C-90288B236855}"/>
              </a:ext>
            </a:extLst>
          </p:cNvPr>
          <p:cNvCxnSpPr>
            <a:cxnSpLocks/>
          </p:cNvCxnSpPr>
          <p:nvPr/>
        </p:nvCxnSpPr>
        <p:spPr>
          <a:xfrm flipV="1">
            <a:off x="3195926" y="1672392"/>
            <a:ext cx="955413" cy="512771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8489CCD-6CCC-48F8-9E13-FB561B123B7C}"/>
              </a:ext>
            </a:extLst>
          </p:cNvPr>
          <p:cNvCxnSpPr>
            <a:cxnSpLocks/>
          </p:cNvCxnSpPr>
          <p:nvPr/>
        </p:nvCxnSpPr>
        <p:spPr>
          <a:xfrm>
            <a:off x="3195926" y="2198728"/>
            <a:ext cx="851001" cy="476702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0CD2F83-2EAA-4FF6-8F4E-AFE4E21A4AE4}"/>
              </a:ext>
            </a:extLst>
          </p:cNvPr>
          <p:cNvCxnSpPr>
            <a:cxnSpLocks/>
          </p:cNvCxnSpPr>
          <p:nvPr/>
        </p:nvCxnSpPr>
        <p:spPr>
          <a:xfrm>
            <a:off x="3167531" y="2782882"/>
            <a:ext cx="983808" cy="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595F4AA-0897-48FC-8E49-0F4061AA6BD7}"/>
              </a:ext>
            </a:extLst>
          </p:cNvPr>
          <p:cNvCxnSpPr>
            <a:cxnSpLocks/>
          </p:cNvCxnSpPr>
          <p:nvPr/>
        </p:nvCxnSpPr>
        <p:spPr>
          <a:xfrm flipV="1">
            <a:off x="3195926" y="2284749"/>
            <a:ext cx="955413" cy="486128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60729AA-AD42-446F-A754-9D7503D72E00}"/>
              </a:ext>
            </a:extLst>
          </p:cNvPr>
          <p:cNvCxnSpPr>
            <a:cxnSpLocks/>
          </p:cNvCxnSpPr>
          <p:nvPr/>
        </p:nvCxnSpPr>
        <p:spPr>
          <a:xfrm flipV="1">
            <a:off x="3176245" y="1786435"/>
            <a:ext cx="1019980" cy="994662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397C883D-6DC8-42E8-8310-839697636E2E}"/>
              </a:ext>
            </a:extLst>
          </p:cNvPr>
          <p:cNvCxnSpPr>
            <a:cxnSpLocks/>
          </p:cNvCxnSpPr>
          <p:nvPr/>
        </p:nvCxnSpPr>
        <p:spPr>
          <a:xfrm>
            <a:off x="5287858" y="1569547"/>
            <a:ext cx="983808" cy="0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1D41C91-051A-4AF2-AA5E-E1C8B1117239}"/>
              </a:ext>
            </a:extLst>
          </p:cNvPr>
          <p:cNvCxnSpPr>
            <a:cxnSpLocks/>
          </p:cNvCxnSpPr>
          <p:nvPr/>
        </p:nvCxnSpPr>
        <p:spPr>
          <a:xfrm>
            <a:off x="5287858" y="1569547"/>
            <a:ext cx="983808" cy="548013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F111F84-22DB-4520-A7E9-7B26BFF44625}"/>
              </a:ext>
            </a:extLst>
          </p:cNvPr>
          <p:cNvCxnSpPr>
            <a:cxnSpLocks/>
          </p:cNvCxnSpPr>
          <p:nvPr/>
        </p:nvCxnSpPr>
        <p:spPr>
          <a:xfrm>
            <a:off x="5316253" y="1569547"/>
            <a:ext cx="983808" cy="1125529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4E3D3644-9DB7-4A61-AD2C-58E468A21951}"/>
              </a:ext>
            </a:extLst>
          </p:cNvPr>
          <p:cNvCxnSpPr>
            <a:cxnSpLocks/>
          </p:cNvCxnSpPr>
          <p:nvPr/>
        </p:nvCxnSpPr>
        <p:spPr>
          <a:xfrm>
            <a:off x="5287858" y="2185163"/>
            <a:ext cx="983808" cy="0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2F2F622-E12E-4927-8232-D168B5E7070D}"/>
              </a:ext>
            </a:extLst>
          </p:cNvPr>
          <p:cNvCxnSpPr>
            <a:cxnSpLocks/>
          </p:cNvCxnSpPr>
          <p:nvPr/>
        </p:nvCxnSpPr>
        <p:spPr>
          <a:xfrm flipV="1">
            <a:off x="5316253" y="1672392"/>
            <a:ext cx="955413" cy="512771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2A48E27-5E72-4478-B94E-3C7112058959}"/>
              </a:ext>
            </a:extLst>
          </p:cNvPr>
          <p:cNvCxnSpPr>
            <a:cxnSpLocks/>
          </p:cNvCxnSpPr>
          <p:nvPr/>
        </p:nvCxnSpPr>
        <p:spPr>
          <a:xfrm>
            <a:off x="5316253" y="2198728"/>
            <a:ext cx="851001" cy="476702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1E1005C-40E6-4FF1-B431-4A56BF38E38C}"/>
              </a:ext>
            </a:extLst>
          </p:cNvPr>
          <p:cNvCxnSpPr>
            <a:cxnSpLocks/>
          </p:cNvCxnSpPr>
          <p:nvPr/>
        </p:nvCxnSpPr>
        <p:spPr>
          <a:xfrm>
            <a:off x="5287858" y="2782882"/>
            <a:ext cx="983808" cy="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867191B-B085-4A78-BF00-FAD7F9E86EF6}"/>
              </a:ext>
            </a:extLst>
          </p:cNvPr>
          <p:cNvCxnSpPr>
            <a:cxnSpLocks/>
          </p:cNvCxnSpPr>
          <p:nvPr/>
        </p:nvCxnSpPr>
        <p:spPr>
          <a:xfrm flipV="1">
            <a:off x="5316253" y="2284749"/>
            <a:ext cx="955413" cy="486128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E444B089-8352-4629-8CBA-EF782F489E82}"/>
              </a:ext>
            </a:extLst>
          </p:cNvPr>
          <p:cNvCxnSpPr>
            <a:cxnSpLocks/>
          </p:cNvCxnSpPr>
          <p:nvPr/>
        </p:nvCxnSpPr>
        <p:spPr>
          <a:xfrm flipV="1">
            <a:off x="5291566" y="1782400"/>
            <a:ext cx="1019980" cy="994662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30D9196-3507-4441-BBD6-7EF8DBAC649B}"/>
              </a:ext>
            </a:extLst>
          </p:cNvPr>
          <p:cNvCxnSpPr>
            <a:cxnSpLocks/>
          </p:cNvCxnSpPr>
          <p:nvPr/>
        </p:nvCxnSpPr>
        <p:spPr>
          <a:xfrm>
            <a:off x="7846926" y="1584282"/>
            <a:ext cx="983808" cy="0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AC40FEA-8AD1-45E2-BCF5-1EA969A77CBA}"/>
              </a:ext>
            </a:extLst>
          </p:cNvPr>
          <p:cNvCxnSpPr>
            <a:cxnSpLocks/>
          </p:cNvCxnSpPr>
          <p:nvPr/>
        </p:nvCxnSpPr>
        <p:spPr>
          <a:xfrm>
            <a:off x="7846926" y="1584282"/>
            <a:ext cx="983808" cy="548013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508AB02-D1A7-41B5-83E5-D142E094A1CA}"/>
              </a:ext>
            </a:extLst>
          </p:cNvPr>
          <p:cNvCxnSpPr>
            <a:cxnSpLocks/>
          </p:cNvCxnSpPr>
          <p:nvPr/>
        </p:nvCxnSpPr>
        <p:spPr>
          <a:xfrm>
            <a:off x="7874911" y="1596163"/>
            <a:ext cx="984218" cy="1113648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B9736DE-4953-421E-92B4-D92F744D0EE1}"/>
              </a:ext>
            </a:extLst>
          </p:cNvPr>
          <p:cNvCxnSpPr>
            <a:cxnSpLocks/>
          </p:cNvCxnSpPr>
          <p:nvPr/>
        </p:nvCxnSpPr>
        <p:spPr>
          <a:xfrm>
            <a:off x="7846926" y="2199898"/>
            <a:ext cx="983808" cy="0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489624A-B749-433A-94D7-B3E97D1D1724}"/>
              </a:ext>
            </a:extLst>
          </p:cNvPr>
          <p:cNvCxnSpPr>
            <a:cxnSpLocks/>
          </p:cNvCxnSpPr>
          <p:nvPr/>
        </p:nvCxnSpPr>
        <p:spPr>
          <a:xfrm flipV="1">
            <a:off x="7875321" y="1687127"/>
            <a:ext cx="955413" cy="512771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69B64A7-8000-4363-8780-965C3A334122}"/>
              </a:ext>
            </a:extLst>
          </p:cNvPr>
          <p:cNvCxnSpPr>
            <a:cxnSpLocks/>
          </p:cNvCxnSpPr>
          <p:nvPr/>
        </p:nvCxnSpPr>
        <p:spPr>
          <a:xfrm>
            <a:off x="7875321" y="2213463"/>
            <a:ext cx="851001" cy="476702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A7D2784F-9F89-4E72-B69B-F93AA7DBB0E9}"/>
              </a:ext>
            </a:extLst>
          </p:cNvPr>
          <p:cNvCxnSpPr>
            <a:cxnSpLocks/>
          </p:cNvCxnSpPr>
          <p:nvPr/>
        </p:nvCxnSpPr>
        <p:spPr>
          <a:xfrm>
            <a:off x="7846926" y="2797617"/>
            <a:ext cx="983808" cy="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C28C95FA-ED25-4903-997D-D933175EA6AB}"/>
              </a:ext>
            </a:extLst>
          </p:cNvPr>
          <p:cNvCxnSpPr>
            <a:cxnSpLocks/>
          </p:cNvCxnSpPr>
          <p:nvPr/>
        </p:nvCxnSpPr>
        <p:spPr>
          <a:xfrm flipV="1">
            <a:off x="7875321" y="2299484"/>
            <a:ext cx="955413" cy="486128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23DDD28C-77FC-47B9-AC71-27112D03366C}"/>
              </a:ext>
            </a:extLst>
          </p:cNvPr>
          <p:cNvCxnSpPr>
            <a:cxnSpLocks/>
          </p:cNvCxnSpPr>
          <p:nvPr/>
        </p:nvCxnSpPr>
        <p:spPr>
          <a:xfrm flipV="1">
            <a:off x="7850634" y="1797135"/>
            <a:ext cx="1019980" cy="994662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A888985-749F-415F-A73D-9E7611F428A8}"/>
                  </a:ext>
                </a:extLst>
              </p:cNvPr>
              <p:cNvSpPr txBox="1"/>
              <p:nvPr/>
            </p:nvSpPr>
            <p:spPr>
              <a:xfrm>
                <a:off x="6290023" y="1679919"/>
                <a:ext cx="535445" cy="271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7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0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8A888985-749F-415F-A73D-9E7611F42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023" y="1679919"/>
                <a:ext cx="535445" cy="271869"/>
              </a:xfrm>
              <a:prstGeom prst="rect">
                <a:avLst/>
              </a:prstGeom>
              <a:blipFill>
                <a:blip r:embed="rId6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DEAFF0-D492-4C4F-96DF-D2BC08580E68}"/>
                  </a:ext>
                </a:extLst>
              </p:cNvPr>
              <p:cNvSpPr txBox="1"/>
              <p:nvPr/>
            </p:nvSpPr>
            <p:spPr>
              <a:xfrm>
                <a:off x="6292019" y="1879113"/>
                <a:ext cx="535445" cy="271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7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0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8DEAFF0-D492-4C4F-96DF-D2BC08580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019" y="1879113"/>
                <a:ext cx="535445" cy="2718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3F56641-990C-41DF-8983-BBCFB9222753}"/>
                  </a:ext>
                </a:extLst>
              </p:cNvPr>
              <p:cNvSpPr txBox="1"/>
              <p:nvPr/>
            </p:nvSpPr>
            <p:spPr>
              <a:xfrm>
                <a:off x="6285934" y="2241028"/>
                <a:ext cx="535445" cy="271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7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0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3F56641-990C-41DF-8983-BBCFB9222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934" y="2241028"/>
                <a:ext cx="535445" cy="271869"/>
              </a:xfrm>
              <a:prstGeom prst="rect">
                <a:avLst/>
              </a:prstGeom>
              <a:blipFill>
                <a:blip r:embed="rId8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669DC51-C058-4109-9775-F3649433EE52}"/>
                  </a:ext>
                </a:extLst>
              </p:cNvPr>
              <p:cNvSpPr txBox="1"/>
              <p:nvPr/>
            </p:nvSpPr>
            <p:spPr>
              <a:xfrm>
                <a:off x="6287930" y="2440222"/>
                <a:ext cx="535445" cy="361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7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0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0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669DC51-C058-4109-9775-F3649433E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930" y="2440222"/>
                <a:ext cx="535445" cy="3616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FBD3EAA7-03DB-4D4D-86DB-E5B1B5767A08}"/>
              </a:ext>
            </a:extLst>
          </p:cNvPr>
          <p:cNvSpPr txBox="1"/>
          <p:nvPr/>
        </p:nvSpPr>
        <p:spPr>
          <a:xfrm>
            <a:off x="2382007" y="78355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7030A0"/>
                </a:solidFill>
              </a:rPr>
              <a:t>입력층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2102378A-6C05-4FCC-AAAD-92DCEECF23BE}"/>
              </a:ext>
            </a:extLst>
          </p:cNvPr>
          <p:cNvCxnSpPr>
            <a:cxnSpLocks/>
          </p:cNvCxnSpPr>
          <p:nvPr/>
        </p:nvCxnSpPr>
        <p:spPr>
          <a:xfrm>
            <a:off x="1841276" y="1591578"/>
            <a:ext cx="472468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6B06E124-2FDE-4F9D-8DB1-07863844E2F1}"/>
              </a:ext>
            </a:extLst>
          </p:cNvPr>
          <p:cNvCxnSpPr>
            <a:cxnSpLocks/>
          </p:cNvCxnSpPr>
          <p:nvPr/>
        </p:nvCxnSpPr>
        <p:spPr>
          <a:xfrm>
            <a:off x="1841276" y="2169108"/>
            <a:ext cx="472468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F4D79C98-A29F-4BEC-9653-C12FFF4B80A3}"/>
              </a:ext>
            </a:extLst>
          </p:cNvPr>
          <p:cNvCxnSpPr>
            <a:cxnSpLocks/>
          </p:cNvCxnSpPr>
          <p:nvPr/>
        </p:nvCxnSpPr>
        <p:spPr>
          <a:xfrm>
            <a:off x="1855314" y="2770877"/>
            <a:ext cx="472468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95A89DD-1B96-41C3-A674-ADD19A1068F7}"/>
                  </a:ext>
                </a:extLst>
              </p:cNvPr>
              <p:cNvSpPr txBox="1"/>
              <p:nvPr/>
            </p:nvSpPr>
            <p:spPr>
              <a:xfrm>
                <a:off x="1722846" y="2262970"/>
                <a:ext cx="45531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0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595A89DD-1B96-41C3-A674-ADD19A106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846" y="2262970"/>
                <a:ext cx="455310" cy="477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0A04418-2E4D-4889-B305-BA2ACB8E6491}"/>
                  </a:ext>
                </a:extLst>
              </p:cNvPr>
              <p:cNvSpPr txBox="1"/>
              <p:nvPr/>
            </p:nvSpPr>
            <p:spPr>
              <a:xfrm>
                <a:off x="10203342" y="2289286"/>
                <a:ext cx="45531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0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20A04418-2E4D-4889-B305-BA2ACB8E6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342" y="2289286"/>
                <a:ext cx="455310" cy="4770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70C1D1EB-5363-4572-B481-7786DE2FF061}"/>
              </a:ext>
            </a:extLst>
          </p:cNvPr>
          <p:cNvCxnSpPr>
            <a:cxnSpLocks/>
          </p:cNvCxnSpPr>
          <p:nvPr/>
        </p:nvCxnSpPr>
        <p:spPr>
          <a:xfrm>
            <a:off x="9800941" y="1591578"/>
            <a:ext cx="472468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E1678A26-A448-4AE2-BE3F-75B5D7CE19EB}"/>
              </a:ext>
            </a:extLst>
          </p:cNvPr>
          <p:cNvCxnSpPr>
            <a:cxnSpLocks/>
          </p:cNvCxnSpPr>
          <p:nvPr/>
        </p:nvCxnSpPr>
        <p:spPr>
          <a:xfrm>
            <a:off x="9800941" y="2185163"/>
            <a:ext cx="472468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5919F98-4E8A-49FB-9258-647A690E207C}"/>
              </a:ext>
            </a:extLst>
          </p:cNvPr>
          <p:cNvCxnSpPr>
            <a:cxnSpLocks/>
          </p:cNvCxnSpPr>
          <p:nvPr/>
        </p:nvCxnSpPr>
        <p:spPr>
          <a:xfrm>
            <a:off x="9800941" y="2770975"/>
            <a:ext cx="472468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7B171789-5D04-4713-851C-2628D16D271E}"/>
              </a:ext>
            </a:extLst>
          </p:cNvPr>
          <p:cNvSpPr txBox="1"/>
          <p:nvPr/>
        </p:nvSpPr>
        <p:spPr>
          <a:xfrm>
            <a:off x="1570350" y="1332611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7030A0"/>
                </a:solidFill>
              </a:rPr>
              <a:t>입력 </a:t>
            </a:r>
            <a:r>
              <a:rPr lang="en-US" altLang="ko-KR" sz="1000" dirty="0">
                <a:solidFill>
                  <a:srgbClr val="7030A0"/>
                </a:solidFill>
              </a:rPr>
              <a:t>1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59A0A69-8ACE-4D14-8C79-2208A9DBDC60}"/>
              </a:ext>
            </a:extLst>
          </p:cNvPr>
          <p:cNvSpPr txBox="1"/>
          <p:nvPr/>
        </p:nvSpPr>
        <p:spPr>
          <a:xfrm>
            <a:off x="9929028" y="2552319"/>
            <a:ext cx="5469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7030A0"/>
                </a:solidFill>
              </a:rPr>
              <a:t>출력 </a:t>
            </a:r>
            <a:r>
              <a:rPr lang="en-US" altLang="ko-KR" sz="1000" dirty="0">
                <a:solidFill>
                  <a:srgbClr val="7030A0"/>
                </a:solidFill>
              </a:rPr>
              <a:t>L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92FE543-D8F9-4E25-8101-3A74B123F7D1}"/>
              </a:ext>
            </a:extLst>
          </p:cNvPr>
          <p:cNvSpPr txBox="1"/>
          <p:nvPr/>
        </p:nvSpPr>
        <p:spPr>
          <a:xfrm>
            <a:off x="1559745" y="1949213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7030A0"/>
                </a:solidFill>
              </a:rPr>
              <a:t>입력 </a:t>
            </a:r>
            <a:r>
              <a:rPr lang="en-US" altLang="ko-KR" sz="1000" dirty="0">
                <a:solidFill>
                  <a:srgbClr val="7030A0"/>
                </a:solidFill>
              </a:rPr>
              <a:t>2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77EB336-234A-4CC4-9F67-0CC0871C08A9}"/>
              </a:ext>
            </a:extLst>
          </p:cNvPr>
          <p:cNvSpPr txBox="1"/>
          <p:nvPr/>
        </p:nvSpPr>
        <p:spPr>
          <a:xfrm>
            <a:off x="1573135" y="2556897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7030A0"/>
                </a:solidFill>
              </a:rPr>
              <a:t>입력 </a:t>
            </a:r>
            <a:r>
              <a:rPr lang="en-US" altLang="ko-KR" sz="1000" dirty="0">
                <a:solidFill>
                  <a:srgbClr val="7030A0"/>
                </a:solidFill>
              </a:rPr>
              <a:t>N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41EC51-D1F1-41F1-B924-D4B4FEC45B74}"/>
              </a:ext>
            </a:extLst>
          </p:cNvPr>
          <p:cNvSpPr txBox="1"/>
          <p:nvPr/>
        </p:nvSpPr>
        <p:spPr>
          <a:xfrm>
            <a:off x="9929028" y="1877657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7030A0"/>
                </a:solidFill>
              </a:rPr>
              <a:t>출력 </a:t>
            </a:r>
            <a:r>
              <a:rPr lang="en-US" altLang="ko-KR" sz="1000" dirty="0">
                <a:solidFill>
                  <a:srgbClr val="7030A0"/>
                </a:solidFill>
              </a:rPr>
              <a:t>2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997620D-5833-4A1B-9623-E82281457264}"/>
              </a:ext>
            </a:extLst>
          </p:cNvPr>
          <p:cNvSpPr txBox="1"/>
          <p:nvPr/>
        </p:nvSpPr>
        <p:spPr>
          <a:xfrm>
            <a:off x="9924948" y="1283907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7030A0"/>
                </a:solidFill>
              </a:rPr>
              <a:t>출력 </a:t>
            </a:r>
            <a:r>
              <a:rPr lang="en-US" altLang="ko-KR" sz="1000" dirty="0">
                <a:solidFill>
                  <a:srgbClr val="7030A0"/>
                </a:solidFill>
              </a:rPr>
              <a:t>1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9860DC0-E670-47C5-B88A-BDC996E4B23E}"/>
              </a:ext>
            </a:extLst>
          </p:cNvPr>
          <p:cNvSpPr txBox="1"/>
          <p:nvPr/>
        </p:nvSpPr>
        <p:spPr>
          <a:xfrm>
            <a:off x="4445425" y="786218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7030A0"/>
                </a:solidFill>
              </a:rPr>
              <a:t>은닉층</a:t>
            </a:r>
            <a:r>
              <a:rPr lang="en-US" altLang="ko-KR" sz="1400" dirty="0">
                <a:solidFill>
                  <a:srgbClr val="7030A0"/>
                </a:solidFill>
              </a:rPr>
              <a:t>1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86E3D7A-6F71-45B3-9F6A-0FB4546CF79E}"/>
              </a:ext>
            </a:extLst>
          </p:cNvPr>
          <p:cNvSpPr txBox="1"/>
          <p:nvPr/>
        </p:nvSpPr>
        <p:spPr>
          <a:xfrm>
            <a:off x="7000681" y="788543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7030A0"/>
                </a:solidFill>
              </a:rPr>
              <a:t>은닉층</a:t>
            </a:r>
            <a:r>
              <a:rPr lang="en-US" altLang="ko-KR" sz="1400" dirty="0">
                <a:solidFill>
                  <a:srgbClr val="7030A0"/>
                </a:solidFill>
              </a:rPr>
              <a:t> K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0D775CA-BB0B-4DA1-A32D-4C8FC2EC034F}"/>
              </a:ext>
            </a:extLst>
          </p:cNvPr>
          <p:cNvSpPr txBox="1"/>
          <p:nvPr/>
        </p:nvSpPr>
        <p:spPr>
          <a:xfrm>
            <a:off x="9030835" y="78028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7030A0"/>
                </a:solidFill>
              </a:rPr>
              <a:t>출력층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8F8F330-F60D-49A1-BFEF-A668A08CB069}"/>
                  </a:ext>
                </a:extLst>
              </p:cNvPr>
              <p:cNvSpPr txBox="1"/>
              <p:nvPr/>
            </p:nvSpPr>
            <p:spPr>
              <a:xfrm>
                <a:off x="5584040" y="823839"/>
                <a:ext cx="975619" cy="292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∙∙∙∙∙∙∙∙∙∙</m:t>
                      </m:r>
                    </m:oMath>
                  </m:oMathPara>
                </a14:m>
                <a:br>
                  <a:rPr lang="en-US" altLang="ko-KR" sz="2000" b="1" dirty="0">
                    <a:solidFill>
                      <a:srgbClr val="7030A0"/>
                    </a:solidFill>
                  </a:rPr>
                </a:br>
                <a:endParaRPr lang="ko-KR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58F8F330-F60D-49A1-BFEF-A668A08CB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040" y="823839"/>
                <a:ext cx="975619" cy="2925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7974634-C8DD-4E05-9B3D-67B4066A5184}"/>
                  </a:ext>
                </a:extLst>
              </p:cNvPr>
              <p:cNvSpPr txBox="1"/>
              <p:nvPr/>
            </p:nvSpPr>
            <p:spPr>
              <a:xfrm>
                <a:off x="3431632" y="992966"/>
                <a:ext cx="4982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7974634-C8DD-4E05-9B3D-67B4066A5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632" y="992966"/>
                <a:ext cx="49821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3F41094-7B5B-43C9-AB7C-EBC8725928AA}"/>
                  </a:ext>
                </a:extLst>
              </p:cNvPr>
              <p:cNvSpPr txBox="1"/>
              <p:nvPr/>
            </p:nvSpPr>
            <p:spPr>
              <a:xfrm>
                <a:off x="3471380" y="1268517"/>
                <a:ext cx="4878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93F41094-7B5B-43C9-AB7C-EBC872592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380" y="1268517"/>
                <a:ext cx="487826" cy="25391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1E17090-43AE-498F-B268-DD2E9C9B36C2}"/>
                  </a:ext>
                </a:extLst>
              </p:cNvPr>
              <p:cNvSpPr txBox="1"/>
              <p:nvPr/>
            </p:nvSpPr>
            <p:spPr>
              <a:xfrm>
                <a:off x="3468022" y="1584052"/>
                <a:ext cx="49096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1E17090-43AE-498F-B268-DD2E9C9B3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022" y="1584052"/>
                <a:ext cx="490968" cy="253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E5DF232-5D58-4BA6-AB97-BD7BB2CEE9F9}"/>
                  </a:ext>
                </a:extLst>
              </p:cNvPr>
              <p:cNvSpPr txBox="1"/>
              <p:nvPr/>
            </p:nvSpPr>
            <p:spPr>
              <a:xfrm>
                <a:off x="3467334" y="2528074"/>
                <a:ext cx="51090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7E5DF232-5D58-4BA6-AB97-BD7BB2CEE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334" y="2528074"/>
                <a:ext cx="510909" cy="2539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EFA071E-2C1B-4543-9C5D-14AF1ADC343F}"/>
                  </a:ext>
                </a:extLst>
              </p:cNvPr>
              <p:cNvSpPr txBox="1"/>
              <p:nvPr/>
            </p:nvSpPr>
            <p:spPr>
              <a:xfrm>
                <a:off x="3462611" y="2827085"/>
                <a:ext cx="54066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MN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0EFA071E-2C1B-4543-9C5D-14AF1ADC3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11" y="2827085"/>
                <a:ext cx="540661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2395E5D-EC32-4297-AA02-CEAAA1C0C51A}"/>
                  </a:ext>
                </a:extLst>
              </p:cNvPr>
              <p:cNvSpPr txBox="1"/>
              <p:nvPr/>
            </p:nvSpPr>
            <p:spPr>
              <a:xfrm>
                <a:off x="5560871" y="1288568"/>
                <a:ext cx="4878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2395E5D-EC32-4297-AA02-CEAAA1C0C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871" y="1288568"/>
                <a:ext cx="487826" cy="25391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3CD2BA3-F019-46DC-BC22-449C7DB5108B}"/>
                  </a:ext>
                </a:extLst>
              </p:cNvPr>
              <p:cNvSpPr txBox="1"/>
              <p:nvPr/>
            </p:nvSpPr>
            <p:spPr>
              <a:xfrm>
                <a:off x="5557513" y="1604103"/>
                <a:ext cx="49096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3CD2BA3-F019-46DC-BC22-449C7DB51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513" y="1604103"/>
                <a:ext cx="490968" cy="25391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6FF764E-1D7E-4C90-8B88-C3188C9FF9C8}"/>
                  </a:ext>
                </a:extLst>
              </p:cNvPr>
              <p:cNvSpPr txBox="1"/>
              <p:nvPr/>
            </p:nvSpPr>
            <p:spPr>
              <a:xfrm>
                <a:off x="5556825" y="2548125"/>
                <a:ext cx="52302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66FF764E-1D7E-4C90-8B88-C3188C9FF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825" y="2548125"/>
                <a:ext cx="523028" cy="2539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C2478FA-483E-4FB2-B545-4BF184DF1744}"/>
                  </a:ext>
                </a:extLst>
              </p:cNvPr>
              <p:cNvSpPr txBox="1"/>
              <p:nvPr/>
            </p:nvSpPr>
            <p:spPr>
              <a:xfrm>
                <a:off x="5552102" y="2847136"/>
                <a:ext cx="53585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MK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C2478FA-483E-4FB2-B545-4BF184DF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102" y="2847136"/>
                <a:ext cx="535852" cy="25391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C6353C3-AE50-4385-A269-951DE2C36852}"/>
                  </a:ext>
                </a:extLst>
              </p:cNvPr>
              <p:cNvSpPr txBox="1"/>
              <p:nvPr/>
            </p:nvSpPr>
            <p:spPr>
              <a:xfrm>
                <a:off x="8083498" y="1284556"/>
                <a:ext cx="4878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C6353C3-AE50-4385-A269-951DE2C36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498" y="1284556"/>
                <a:ext cx="487826" cy="25391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C807ECE-4904-4959-BF90-BEC94F4E0BDD}"/>
                  </a:ext>
                </a:extLst>
              </p:cNvPr>
              <p:cNvSpPr txBox="1"/>
              <p:nvPr/>
            </p:nvSpPr>
            <p:spPr>
              <a:xfrm>
                <a:off x="8080140" y="1600091"/>
                <a:ext cx="49096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C807ECE-4904-4959-BF90-BEC94F4E0B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140" y="1600091"/>
                <a:ext cx="490968" cy="25391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744AAA9-C1C7-4047-8FC0-B0ED45EF0B9D}"/>
                  </a:ext>
                </a:extLst>
              </p:cNvPr>
              <p:cNvSpPr txBox="1"/>
              <p:nvPr/>
            </p:nvSpPr>
            <p:spPr>
              <a:xfrm>
                <a:off x="8079452" y="2544113"/>
                <a:ext cx="50379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744AAA9-C1C7-4047-8FC0-B0ED45EF0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452" y="2544113"/>
                <a:ext cx="503792" cy="25391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F9F43D0-E6F4-4106-B460-B7E2284AAB38}"/>
                  </a:ext>
                </a:extLst>
              </p:cNvPr>
              <p:cNvSpPr txBox="1"/>
              <p:nvPr/>
            </p:nvSpPr>
            <p:spPr>
              <a:xfrm>
                <a:off x="8074729" y="2843124"/>
                <a:ext cx="50539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LK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F9F43D0-E6F4-4106-B460-B7E2284AA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729" y="2843124"/>
                <a:ext cx="505395" cy="25391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127BC5D5-90E6-4560-9CC6-65790ADA1DC8}"/>
                  </a:ext>
                </a:extLst>
              </p:cNvPr>
              <p:cNvSpPr txBox="1"/>
              <p:nvPr/>
            </p:nvSpPr>
            <p:spPr>
              <a:xfrm>
                <a:off x="5708344" y="999748"/>
                <a:ext cx="5020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127BC5D5-90E6-4560-9CC6-65790ADA1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344" y="999748"/>
                <a:ext cx="502061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A332571-F60C-4976-B176-02282AF3D0A5}"/>
                  </a:ext>
                </a:extLst>
              </p:cNvPr>
              <p:cNvSpPr txBox="1"/>
              <p:nvPr/>
            </p:nvSpPr>
            <p:spPr>
              <a:xfrm>
                <a:off x="8135127" y="992715"/>
                <a:ext cx="518091" cy="311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A332571-F60C-4976-B176-02282AF3D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5127" y="992715"/>
                <a:ext cx="518091" cy="31156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D5FE0D07-62E5-4C5D-B570-D2C7227BAEE9}"/>
              </a:ext>
            </a:extLst>
          </p:cNvPr>
          <p:cNvGrpSpPr/>
          <p:nvPr/>
        </p:nvGrpSpPr>
        <p:grpSpPr>
          <a:xfrm>
            <a:off x="1559745" y="3571712"/>
            <a:ext cx="9098907" cy="2715469"/>
            <a:chOff x="1065840" y="3727147"/>
            <a:chExt cx="8096413" cy="271546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B9ADF0A-EB31-47E5-82A9-B6002E4B7E3A}"/>
                </a:ext>
              </a:extLst>
            </p:cNvPr>
            <p:cNvSpPr/>
            <p:nvPr/>
          </p:nvSpPr>
          <p:spPr>
            <a:xfrm>
              <a:off x="1065840" y="3727147"/>
              <a:ext cx="8096413" cy="27154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ko-KR" altLang="en-US" dirty="0">
                  <a:solidFill>
                    <a:srgbClr val="FF0000"/>
                  </a:solidFill>
                </a:rPr>
                <a:t>딥러닝 </a:t>
              </a:r>
              <a:r>
                <a:rPr lang="en-US" altLang="ko-KR" dirty="0">
                  <a:solidFill>
                    <a:srgbClr val="FF0000"/>
                  </a:solidFill>
                </a:rPr>
                <a:t>(Deep Learning)</a:t>
              </a:r>
              <a:br>
                <a:rPr lang="en-US" altLang="ko-KR" dirty="0">
                  <a:solidFill>
                    <a:srgbClr val="FF0000"/>
                  </a:solidFill>
                </a:rPr>
              </a:br>
              <a:endParaRPr lang="en-US" altLang="ko-KR" dirty="0">
                <a:solidFill>
                  <a:srgbClr val="FF0000"/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ko-KR" altLang="en-US" sz="1400" dirty="0">
                  <a:solidFill>
                    <a:srgbClr val="FF0000"/>
                  </a:solidFill>
                </a:rPr>
                <a:t>노드가 서로 연결되어 있는 신경망 구조를 바탕으로 </a:t>
              </a:r>
              <a:r>
                <a:rPr lang="ko-KR" altLang="en-US" sz="1400" dirty="0" err="1">
                  <a:solidFill>
                    <a:srgbClr val="FF0000"/>
                  </a:solidFill>
                </a:rPr>
                <a:t>입력층</a:t>
              </a:r>
              <a:r>
                <a:rPr lang="en-US" altLang="ko-KR" sz="1400" dirty="0">
                  <a:solidFill>
                    <a:srgbClr val="FF0000"/>
                  </a:solidFill>
                </a:rPr>
                <a:t>(Input Layer), 1</a:t>
              </a:r>
              <a:r>
                <a:rPr lang="ko-KR" altLang="en-US" sz="1400" dirty="0">
                  <a:solidFill>
                    <a:srgbClr val="FF0000"/>
                  </a:solidFill>
                </a:rPr>
                <a:t>개 이상의 </a:t>
              </a:r>
              <a:r>
                <a:rPr lang="ko-KR" altLang="en-US" sz="1400" dirty="0" err="1">
                  <a:solidFill>
                    <a:srgbClr val="FF0000"/>
                  </a:solidFill>
                </a:rPr>
                <a:t>은닉층</a:t>
              </a:r>
              <a:r>
                <a:rPr lang="en-US" altLang="ko-KR" sz="1400" dirty="0">
                  <a:solidFill>
                    <a:srgbClr val="FF0000"/>
                  </a:solidFill>
                </a:rPr>
                <a:t>(Hidden Layer), </a:t>
              </a:r>
              <a:r>
                <a:rPr lang="ko-KR" altLang="en-US" sz="1400" dirty="0" err="1">
                  <a:solidFill>
                    <a:srgbClr val="FF0000"/>
                  </a:solidFill>
                </a:rPr>
                <a:t>출력층</a:t>
              </a:r>
              <a:r>
                <a:rPr lang="en-US" altLang="ko-KR" sz="1400" dirty="0">
                  <a:solidFill>
                    <a:srgbClr val="FF0000"/>
                  </a:solidFill>
                </a:rPr>
                <a:t>(Output Layer)</a:t>
              </a:r>
              <a:r>
                <a:rPr lang="ko-KR" altLang="en-US" sz="1400" dirty="0">
                  <a:solidFill>
                    <a:srgbClr val="FF0000"/>
                  </a:solidFill>
                </a:rPr>
                <a:t>을 구축하고</a:t>
              </a:r>
              <a:r>
                <a:rPr lang="en-US" altLang="ko-KR" sz="1400" dirty="0">
                  <a:solidFill>
                    <a:srgbClr val="FF0000"/>
                  </a:solidFill>
                </a:rPr>
                <a:t>, </a:t>
              </a:r>
              <a:r>
                <a:rPr lang="ko-KR" altLang="en-US" sz="1400" dirty="0" err="1">
                  <a:solidFill>
                    <a:srgbClr val="FF0000"/>
                  </a:solidFill>
                </a:rPr>
                <a:t>출력층</a:t>
              </a:r>
              <a:r>
                <a:rPr lang="en-US" altLang="ko-KR" sz="1400" dirty="0">
                  <a:solidFill>
                    <a:srgbClr val="FF0000"/>
                  </a:solidFill>
                </a:rPr>
                <a:t>(Output Layer)</a:t>
              </a:r>
              <a:r>
                <a:rPr lang="ko-KR" altLang="en-US" sz="1400" dirty="0">
                  <a:solidFill>
                    <a:srgbClr val="FF0000"/>
                  </a:solidFill>
                </a:rPr>
                <a:t>에서의 오차를 기반으로 </a:t>
              </a:r>
              <a:r>
                <a:rPr lang="ko-KR" altLang="en-US" sz="1400" u="sng" dirty="0">
                  <a:solidFill>
                    <a:srgbClr val="FF0000"/>
                  </a:solidFill>
                </a:rPr>
                <a:t>각 노드</a:t>
              </a:r>
              <a:r>
                <a:rPr lang="en-US" altLang="ko-KR" sz="1400" u="sng" dirty="0">
                  <a:solidFill>
                    <a:srgbClr val="FF0000"/>
                  </a:solidFill>
                </a:rPr>
                <a:t>(</a:t>
              </a:r>
              <a:r>
                <a:rPr lang="ko-KR" altLang="en-US" sz="1400" u="sng" dirty="0" err="1">
                  <a:solidFill>
                    <a:srgbClr val="FF0000"/>
                  </a:solidFill>
                </a:rPr>
                <a:t>뉴련</a:t>
              </a:r>
              <a:r>
                <a:rPr lang="en-US" altLang="ko-KR" sz="1400" u="sng" dirty="0">
                  <a:solidFill>
                    <a:srgbClr val="FF0000"/>
                  </a:solidFill>
                </a:rPr>
                <a:t>)</a:t>
              </a:r>
              <a:r>
                <a:rPr lang="ko-KR" altLang="en-US" sz="1400" u="sng" dirty="0">
                  <a:solidFill>
                    <a:srgbClr val="FF0000"/>
                  </a:solidFill>
                </a:rPr>
                <a:t>의 가중치</a:t>
              </a:r>
              <a:r>
                <a:rPr lang="en-US" altLang="ko-KR" sz="1400" u="sng" dirty="0">
                  <a:solidFill>
                    <a:srgbClr val="FF0000"/>
                  </a:solidFill>
                </a:rPr>
                <a:t>(Weight)</a:t>
              </a:r>
              <a:r>
                <a:rPr lang="ko-KR" altLang="en-US" sz="1400" u="sng" dirty="0">
                  <a:solidFill>
                    <a:srgbClr val="FF0000"/>
                  </a:solidFill>
                </a:rPr>
                <a:t>를 학습하는 </a:t>
              </a:r>
              <a:r>
                <a:rPr lang="ko-KR" altLang="en-US" sz="1400" u="sng" dirty="0" err="1">
                  <a:solidFill>
                    <a:srgbClr val="FF0000"/>
                  </a:solidFill>
                </a:rPr>
                <a:t>머신러닝</a:t>
              </a:r>
              <a:r>
                <a:rPr lang="ko-KR" altLang="en-US" sz="1400" u="sng" dirty="0">
                  <a:solidFill>
                    <a:srgbClr val="FF0000"/>
                  </a:solidFill>
                </a:rPr>
                <a:t> 한 분야</a:t>
              </a:r>
              <a:endParaRPr lang="en-US" altLang="ko-KR" sz="1400" u="sng" dirty="0">
                <a:solidFill>
                  <a:srgbClr val="FF0000"/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endParaRPr lang="en-US" altLang="ko-KR" sz="1400" dirty="0">
                <a:solidFill>
                  <a:schemeClr val="tx1"/>
                </a:solidFill>
              </a:endParaRPr>
            </a:p>
            <a:p>
              <a:pPr marL="742950" lvl="1" indent="-285750">
                <a:buFont typeface="Wingdings" panose="05000000000000000000" pitchFamily="2" charset="2"/>
                <a:buChar char="§"/>
              </a:pPr>
              <a:r>
                <a:rPr lang="en-US" altLang="ko-KR" sz="1400" dirty="0">
                  <a:solidFill>
                    <a:schemeClr val="tx1"/>
                  </a:solidFill>
                </a:rPr>
                <a:t>[</a:t>
              </a:r>
              <a:r>
                <a:rPr lang="ko-KR" altLang="en-US" sz="1400" dirty="0">
                  <a:solidFill>
                    <a:schemeClr val="tx1"/>
                  </a:solidFill>
                </a:rPr>
                <a:t>참고</a:t>
              </a:r>
              <a:r>
                <a:rPr lang="en-US" altLang="ko-KR" sz="1400" dirty="0">
                  <a:solidFill>
                    <a:schemeClr val="tx1"/>
                  </a:solidFill>
                </a:rPr>
                <a:t>] </a:t>
              </a:r>
              <a:r>
                <a:rPr lang="ko-KR" altLang="en-US" sz="1400" dirty="0">
                  <a:solidFill>
                    <a:schemeClr val="tx1"/>
                  </a:solidFill>
                </a:rPr>
                <a:t>딥러닝 구조에서 </a:t>
              </a:r>
              <a:r>
                <a:rPr lang="en-US" altLang="ko-KR" sz="1400" dirty="0">
                  <a:solidFill>
                    <a:schemeClr val="tx1"/>
                  </a:solidFill>
                </a:rPr>
                <a:t>1</a:t>
              </a:r>
              <a:r>
                <a:rPr lang="ko-KR" altLang="en-US" sz="1400" dirty="0">
                  <a:solidFill>
                    <a:schemeClr val="tx1"/>
                  </a:solidFill>
                </a:rPr>
                <a:t>개 이상의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은닉층</a:t>
              </a:r>
              <a:r>
                <a:rPr lang="en-US" altLang="ko-KR" sz="1400" dirty="0">
                  <a:solidFill>
                    <a:schemeClr val="tx1"/>
                  </a:solidFill>
                </a:rPr>
                <a:t>(hidden layer)</a:t>
              </a:r>
              <a:r>
                <a:rPr lang="ko-KR" altLang="en-US" sz="1400" dirty="0">
                  <a:solidFill>
                    <a:schemeClr val="tx1"/>
                  </a:solidFill>
                </a:rPr>
                <a:t>을 이용하여 학습시키면 정확도가 높은 결과를 얻을 수 있다고 알려져 있음</a:t>
              </a:r>
              <a:r>
                <a:rPr lang="en-US" altLang="ko-KR" sz="1400" dirty="0">
                  <a:solidFill>
                    <a:schemeClr val="tx1"/>
                  </a:solidFill>
                </a:rPr>
                <a:t>. </a:t>
              </a:r>
              <a:r>
                <a:rPr lang="ko-KR" altLang="en-US" sz="1400" dirty="0">
                  <a:solidFill>
                    <a:schemeClr val="tx1"/>
                  </a:solidFill>
                </a:rPr>
                <a:t>즉 은닉층을 깊게</a:t>
              </a:r>
              <a:r>
                <a:rPr lang="en-US" altLang="ko-KR" sz="1400" dirty="0">
                  <a:solidFill>
                    <a:schemeClr val="tx1"/>
                  </a:solidFill>
                </a:rPr>
                <a:t>(Deep) </a:t>
              </a:r>
              <a:r>
                <a:rPr lang="ko-KR" altLang="en-US" sz="1400" dirty="0">
                  <a:solidFill>
                    <a:schemeClr val="tx1"/>
                  </a:solidFill>
                </a:rPr>
                <a:t>할수록 정확도가 높아진다고 해서 딥</a:t>
              </a:r>
              <a:r>
                <a:rPr lang="en-US" altLang="ko-KR" sz="1400" dirty="0">
                  <a:solidFill>
                    <a:schemeClr val="tx1"/>
                  </a:solidFill>
                </a:rPr>
                <a:t>(Deep)</a:t>
              </a:r>
              <a:r>
                <a:rPr lang="ko-KR" altLang="en-US" sz="1400" dirty="0">
                  <a:solidFill>
                    <a:schemeClr val="tx1"/>
                  </a:solidFill>
                </a:rPr>
                <a:t>러닝 이라는 용어가 사용 되고 있음</a:t>
              </a: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2DAE351C-3134-4BCD-8D68-6CD6C03C91F1}"/>
                </a:ext>
              </a:extLst>
            </p:cNvPr>
            <p:cNvSpPr/>
            <p:nvPr/>
          </p:nvSpPr>
          <p:spPr>
            <a:xfrm>
              <a:off x="2033337" y="4201559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FA3252D-50F0-4CB5-9097-339B3955E78E}"/>
                </a:ext>
              </a:extLst>
            </p:cNvPr>
            <p:cNvSpPr txBox="1"/>
            <p:nvPr/>
          </p:nvSpPr>
          <p:spPr>
            <a:xfrm>
              <a:off x="2930491" y="4199569"/>
              <a:ext cx="40091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노드</a:t>
              </a:r>
              <a:r>
                <a:rPr lang="en-US" altLang="ko-KR" sz="1400" dirty="0"/>
                <a:t>(node) : 1</a:t>
              </a:r>
              <a:r>
                <a:rPr lang="ko-KR" altLang="en-US" sz="1400" dirty="0"/>
                <a:t>개의 </a:t>
              </a:r>
              <a:r>
                <a:rPr lang="en-US" altLang="ko-KR" sz="1400" dirty="0"/>
                <a:t>logistic regression</a:t>
              </a:r>
              <a:r>
                <a:rPr lang="ko-KR" altLang="en-US" sz="1400" dirty="0"/>
                <a:t>을 나타냄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240814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9F4BA-E728-44C8-87BB-22665D3A9EE6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딥러닝</a:t>
            </a:r>
            <a:r>
              <a:rPr lang="en-US" altLang="ko-KR" sz="2400" dirty="0">
                <a:solidFill>
                  <a:srgbClr val="7030A0"/>
                </a:solidFill>
              </a:rPr>
              <a:t>(Deep Learning) –</a:t>
            </a:r>
            <a:r>
              <a:rPr lang="en-US" altLang="ko-KR" sz="2400" dirty="0">
                <a:solidFill>
                  <a:srgbClr val="0070C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concept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C200FA-F206-49A2-A0EE-C823E449197A}"/>
              </a:ext>
            </a:extLst>
          </p:cNvPr>
          <p:cNvSpPr/>
          <p:nvPr/>
        </p:nvSpPr>
        <p:spPr>
          <a:xfrm>
            <a:off x="1580396" y="663222"/>
            <a:ext cx="9064964" cy="27154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EACB14-C42E-4A08-88B0-1AAC8A3E6BD6}"/>
              </a:ext>
            </a:extLst>
          </p:cNvPr>
          <p:cNvGrpSpPr/>
          <p:nvPr/>
        </p:nvGrpSpPr>
        <p:grpSpPr>
          <a:xfrm>
            <a:off x="2129893" y="1164471"/>
            <a:ext cx="1215189" cy="2009274"/>
            <a:chOff x="1431759" y="1008058"/>
            <a:chExt cx="1215189" cy="2009274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C9474FF-33FE-4D23-A1F9-C9A0A4B1B897}"/>
                </a:ext>
              </a:extLst>
            </p:cNvPr>
            <p:cNvSpPr/>
            <p:nvPr/>
          </p:nvSpPr>
          <p:spPr>
            <a:xfrm>
              <a:off x="1431759" y="1008058"/>
              <a:ext cx="1215189" cy="200927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CC5A5E7-6DFB-44D7-8160-27803C7159B7}"/>
                </a:ext>
              </a:extLst>
            </p:cNvPr>
            <p:cNvSpPr/>
            <p:nvPr/>
          </p:nvSpPr>
          <p:spPr>
            <a:xfrm>
              <a:off x="1609452" y="1275697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1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2D750F0-E67A-499F-B7E9-AF343D20783C}"/>
                </a:ext>
              </a:extLst>
            </p:cNvPr>
            <p:cNvSpPr/>
            <p:nvPr/>
          </p:nvSpPr>
          <p:spPr>
            <a:xfrm>
              <a:off x="1609452" y="1876693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2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7D14993-E426-4A11-9A72-7A0B335D526B}"/>
                </a:ext>
              </a:extLst>
            </p:cNvPr>
            <p:cNvSpPr/>
            <p:nvPr/>
          </p:nvSpPr>
          <p:spPr>
            <a:xfrm>
              <a:off x="1609452" y="2473576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N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06EA139-34EB-47F3-A1A9-34C36A8F4DE8}"/>
                    </a:ext>
                  </a:extLst>
                </p:cNvPr>
                <p:cNvSpPr txBox="1"/>
                <p:nvPr/>
              </p:nvSpPr>
              <p:spPr>
                <a:xfrm>
                  <a:off x="2076996" y="2128336"/>
                  <a:ext cx="45531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  <m:oMath xmlns:m="http://schemas.openxmlformats.org/officeDocument/2006/math">
                        <m:r>
                          <a:rPr lang="en-US" altLang="ko-KR" sz="20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606EA139-34EB-47F3-A1A9-34C36A8F4D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6996" y="2128336"/>
                  <a:ext cx="455310" cy="4770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6FC3052-A8CF-4950-B763-BD474AF65CF0}"/>
              </a:ext>
            </a:extLst>
          </p:cNvPr>
          <p:cNvCxnSpPr>
            <a:cxnSpLocks/>
          </p:cNvCxnSpPr>
          <p:nvPr/>
        </p:nvCxnSpPr>
        <p:spPr>
          <a:xfrm>
            <a:off x="3161373" y="1569547"/>
            <a:ext cx="983808" cy="0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F7EDA22-3D09-44A9-BB12-B422A77C4088}"/>
              </a:ext>
            </a:extLst>
          </p:cNvPr>
          <p:cNvGrpSpPr/>
          <p:nvPr/>
        </p:nvGrpSpPr>
        <p:grpSpPr>
          <a:xfrm>
            <a:off x="4218462" y="1164471"/>
            <a:ext cx="1215189" cy="2009274"/>
            <a:chOff x="1431759" y="1008058"/>
            <a:chExt cx="1215189" cy="2009274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EE30866-EB7C-4F4B-87D8-021B8C3BF0A9}"/>
                </a:ext>
              </a:extLst>
            </p:cNvPr>
            <p:cNvSpPr/>
            <p:nvPr/>
          </p:nvSpPr>
          <p:spPr>
            <a:xfrm>
              <a:off x="1431759" y="1008058"/>
              <a:ext cx="1215189" cy="200927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2CE40C4-8904-41A9-A29F-BCF43DF1D6D7}"/>
                </a:ext>
              </a:extLst>
            </p:cNvPr>
            <p:cNvSpPr/>
            <p:nvPr/>
          </p:nvSpPr>
          <p:spPr>
            <a:xfrm>
              <a:off x="1609452" y="1275697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1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FCE5E82-A543-44EE-9021-B752E657F079}"/>
                </a:ext>
              </a:extLst>
            </p:cNvPr>
            <p:cNvSpPr/>
            <p:nvPr/>
          </p:nvSpPr>
          <p:spPr>
            <a:xfrm>
              <a:off x="1609452" y="1876693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2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4115071-E90B-463F-ABAD-AAB97CA8DA0C}"/>
                </a:ext>
              </a:extLst>
            </p:cNvPr>
            <p:cNvSpPr/>
            <p:nvPr/>
          </p:nvSpPr>
          <p:spPr>
            <a:xfrm>
              <a:off x="1609452" y="2473576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M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561F5A-8CE0-409C-A7BD-B9ADE5D07A0B}"/>
                    </a:ext>
                  </a:extLst>
                </p:cNvPr>
                <p:cNvSpPr txBox="1"/>
                <p:nvPr/>
              </p:nvSpPr>
              <p:spPr>
                <a:xfrm>
                  <a:off x="2076996" y="2128336"/>
                  <a:ext cx="45531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  <m:oMath xmlns:m="http://schemas.openxmlformats.org/officeDocument/2006/math">
                        <m:r>
                          <a:rPr lang="en-US" altLang="ko-KR" sz="20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B561F5A-8CE0-409C-A7BD-B9ADE5D07A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6996" y="2128336"/>
                  <a:ext cx="455310" cy="4770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8F39DFC-09FC-4FA5-8277-7DC0E9C0F137}"/>
              </a:ext>
            </a:extLst>
          </p:cNvPr>
          <p:cNvGrpSpPr/>
          <p:nvPr/>
        </p:nvGrpSpPr>
        <p:grpSpPr>
          <a:xfrm>
            <a:off x="6794134" y="1164471"/>
            <a:ext cx="1215189" cy="2009274"/>
            <a:chOff x="1431759" y="1008058"/>
            <a:chExt cx="1215189" cy="2009274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D1F4B88-9211-49F4-A235-57F298FB457A}"/>
                </a:ext>
              </a:extLst>
            </p:cNvPr>
            <p:cNvSpPr/>
            <p:nvPr/>
          </p:nvSpPr>
          <p:spPr>
            <a:xfrm>
              <a:off x="1431759" y="1008058"/>
              <a:ext cx="1215189" cy="200927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4C57B3C2-D6BC-4C90-AB77-10E2F9CA6E89}"/>
                </a:ext>
              </a:extLst>
            </p:cNvPr>
            <p:cNvSpPr/>
            <p:nvPr/>
          </p:nvSpPr>
          <p:spPr>
            <a:xfrm>
              <a:off x="1609452" y="1275697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1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9FD67D5-B871-4187-A53E-E516BA069D40}"/>
                </a:ext>
              </a:extLst>
            </p:cNvPr>
            <p:cNvSpPr/>
            <p:nvPr/>
          </p:nvSpPr>
          <p:spPr>
            <a:xfrm>
              <a:off x="1609452" y="1876693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2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817FE61-7C77-4AA1-9A61-01D9B4ABB1C2}"/>
                </a:ext>
              </a:extLst>
            </p:cNvPr>
            <p:cNvSpPr/>
            <p:nvPr/>
          </p:nvSpPr>
          <p:spPr>
            <a:xfrm>
              <a:off x="1609452" y="2473576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K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8B59C7B-3076-49D8-A99E-2980EFBA744D}"/>
                    </a:ext>
                  </a:extLst>
                </p:cNvPr>
                <p:cNvSpPr txBox="1"/>
                <p:nvPr/>
              </p:nvSpPr>
              <p:spPr>
                <a:xfrm>
                  <a:off x="2076996" y="2128336"/>
                  <a:ext cx="45531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  <m:oMath xmlns:m="http://schemas.openxmlformats.org/officeDocument/2006/math">
                        <m:r>
                          <a:rPr lang="en-US" altLang="ko-KR" sz="20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8B59C7B-3076-49D8-A99E-2980EFBA7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6996" y="2128336"/>
                  <a:ext cx="455310" cy="4770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23649F2-1D0F-4A93-A672-671D9300FEAE}"/>
              </a:ext>
            </a:extLst>
          </p:cNvPr>
          <p:cNvGrpSpPr/>
          <p:nvPr/>
        </p:nvGrpSpPr>
        <p:grpSpPr>
          <a:xfrm>
            <a:off x="8757287" y="1164471"/>
            <a:ext cx="1215189" cy="2009274"/>
            <a:chOff x="1431759" y="1008058"/>
            <a:chExt cx="1215189" cy="2009274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3E521D3-E5E4-4578-8BF9-40599C4036F3}"/>
                </a:ext>
              </a:extLst>
            </p:cNvPr>
            <p:cNvSpPr/>
            <p:nvPr/>
          </p:nvSpPr>
          <p:spPr>
            <a:xfrm>
              <a:off x="1431759" y="1008058"/>
              <a:ext cx="1215189" cy="200927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EAF7000F-1944-4147-BDF0-707629954B4E}"/>
                </a:ext>
              </a:extLst>
            </p:cNvPr>
            <p:cNvSpPr/>
            <p:nvPr/>
          </p:nvSpPr>
          <p:spPr>
            <a:xfrm>
              <a:off x="1609452" y="1275697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1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AE536E8-27DC-4FA5-8612-6583C4708233}"/>
                </a:ext>
              </a:extLst>
            </p:cNvPr>
            <p:cNvSpPr/>
            <p:nvPr/>
          </p:nvSpPr>
          <p:spPr>
            <a:xfrm>
              <a:off x="1609452" y="1876693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2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802D9FD-482E-493A-AF7B-62275D8E9BAB}"/>
                </a:ext>
              </a:extLst>
            </p:cNvPr>
            <p:cNvSpPr/>
            <p:nvPr/>
          </p:nvSpPr>
          <p:spPr>
            <a:xfrm>
              <a:off x="1609452" y="2473576"/>
              <a:ext cx="859803" cy="30578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7030A0"/>
                  </a:solidFill>
                </a:rPr>
                <a:t>L</a:t>
              </a:r>
              <a:endParaRPr lang="ko-KR" altLang="en-US" b="1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77620A9-8E28-431F-9A0E-FE48F5410CBF}"/>
                    </a:ext>
                  </a:extLst>
                </p:cNvPr>
                <p:cNvSpPr txBox="1"/>
                <p:nvPr/>
              </p:nvSpPr>
              <p:spPr>
                <a:xfrm>
                  <a:off x="2076996" y="2128336"/>
                  <a:ext cx="455310" cy="4770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  <m:oMath xmlns:m="http://schemas.openxmlformats.org/officeDocument/2006/math">
                        <m:r>
                          <a:rPr lang="en-US" altLang="ko-KR" sz="20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677620A9-8E28-431F-9A0E-FE48F5410C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6996" y="2128336"/>
                  <a:ext cx="455310" cy="4770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75FB6A96-AF82-4346-9725-71C774792BDA}"/>
              </a:ext>
            </a:extLst>
          </p:cNvPr>
          <p:cNvCxnSpPr>
            <a:cxnSpLocks/>
          </p:cNvCxnSpPr>
          <p:nvPr/>
        </p:nvCxnSpPr>
        <p:spPr>
          <a:xfrm>
            <a:off x="3161373" y="1569547"/>
            <a:ext cx="983808" cy="548013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DB5F3F5-B775-401A-BC1C-894EF8C4373C}"/>
              </a:ext>
            </a:extLst>
          </p:cNvPr>
          <p:cNvCxnSpPr>
            <a:cxnSpLocks/>
          </p:cNvCxnSpPr>
          <p:nvPr/>
        </p:nvCxnSpPr>
        <p:spPr>
          <a:xfrm>
            <a:off x="3189768" y="1569547"/>
            <a:ext cx="983808" cy="1125529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EBE28B8-84D6-402B-AC4D-27D624ADC1D8}"/>
              </a:ext>
            </a:extLst>
          </p:cNvPr>
          <p:cNvCxnSpPr>
            <a:cxnSpLocks/>
          </p:cNvCxnSpPr>
          <p:nvPr/>
        </p:nvCxnSpPr>
        <p:spPr>
          <a:xfrm>
            <a:off x="3161373" y="2185163"/>
            <a:ext cx="983808" cy="0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C51A7EA-8820-451C-A134-94F31ACDAABE}"/>
              </a:ext>
            </a:extLst>
          </p:cNvPr>
          <p:cNvCxnSpPr>
            <a:cxnSpLocks/>
          </p:cNvCxnSpPr>
          <p:nvPr/>
        </p:nvCxnSpPr>
        <p:spPr>
          <a:xfrm flipV="1">
            <a:off x="3189768" y="1672392"/>
            <a:ext cx="955413" cy="512771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1F3073D-F49F-4F09-84EC-2AD0E7EBB8FA}"/>
              </a:ext>
            </a:extLst>
          </p:cNvPr>
          <p:cNvCxnSpPr>
            <a:cxnSpLocks/>
          </p:cNvCxnSpPr>
          <p:nvPr/>
        </p:nvCxnSpPr>
        <p:spPr>
          <a:xfrm>
            <a:off x="3189768" y="2198728"/>
            <a:ext cx="851001" cy="476702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0EFB287-5261-4BF3-BA26-C5B0453BCA15}"/>
              </a:ext>
            </a:extLst>
          </p:cNvPr>
          <p:cNvCxnSpPr>
            <a:cxnSpLocks/>
          </p:cNvCxnSpPr>
          <p:nvPr/>
        </p:nvCxnSpPr>
        <p:spPr>
          <a:xfrm>
            <a:off x="3161373" y="2782882"/>
            <a:ext cx="983808" cy="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9922C55-CBA2-4FF0-BCE8-BA35B183C380}"/>
              </a:ext>
            </a:extLst>
          </p:cNvPr>
          <p:cNvCxnSpPr>
            <a:cxnSpLocks/>
          </p:cNvCxnSpPr>
          <p:nvPr/>
        </p:nvCxnSpPr>
        <p:spPr>
          <a:xfrm flipV="1">
            <a:off x="3189768" y="2284749"/>
            <a:ext cx="955413" cy="486128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9E97FC3-EDD4-4537-82D4-5651D93469F6}"/>
              </a:ext>
            </a:extLst>
          </p:cNvPr>
          <p:cNvCxnSpPr>
            <a:cxnSpLocks/>
          </p:cNvCxnSpPr>
          <p:nvPr/>
        </p:nvCxnSpPr>
        <p:spPr>
          <a:xfrm flipV="1">
            <a:off x="3170087" y="1786435"/>
            <a:ext cx="1019980" cy="994662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4250080-04DA-4B47-86F1-8FA530CEDD7B}"/>
              </a:ext>
            </a:extLst>
          </p:cNvPr>
          <p:cNvCxnSpPr>
            <a:cxnSpLocks/>
          </p:cNvCxnSpPr>
          <p:nvPr/>
        </p:nvCxnSpPr>
        <p:spPr>
          <a:xfrm>
            <a:off x="5281700" y="1569547"/>
            <a:ext cx="983808" cy="0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D1864A4-F5BC-48F1-850F-C25D47D662A9}"/>
              </a:ext>
            </a:extLst>
          </p:cNvPr>
          <p:cNvCxnSpPr>
            <a:cxnSpLocks/>
          </p:cNvCxnSpPr>
          <p:nvPr/>
        </p:nvCxnSpPr>
        <p:spPr>
          <a:xfrm>
            <a:off x="5281700" y="1569547"/>
            <a:ext cx="983808" cy="548013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B8D36616-7545-4300-89C8-3FAC872399CC}"/>
              </a:ext>
            </a:extLst>
          </p:cNvPr>
          <p:cNvCxnSpPr>
            <a:cxnSpLocks/>
          </p:cNvCxnSpPr>
          <p:nvPr/>
        </p:nvCxnSpPr>
        <p:spPr>
          <a:xfrm>
            <a:off x="5310095" y="1569547"/>
            <a:ext cx="983808" cy="1125529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71B2608-EC2E-444E-B2EC-DBB917E956B4}"/>
              </a:ext>
            </a:extLst>
          </p:cNvPr>
          <p:cNvCxnSpPr>
            <a:cxnSpLocks/>
          </p:cNvCxnSpPr>
          <p:nvPr/>
        </p:nvCxnSpPr>
        <p:spPr>
          <a:xfrm>
            <a:off x="5281700" y="2185163"/>
            <a:ext cx="983808" cy="0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01DD860-794E-4D88-996C-97C445673759}"/>
              </a:ext>
            </a:extLst>
          </p:cNvPr>
          <p:cNvCxnSpPr>
            <a:cxnSpLocks/>
          </p:cNvCxnSpPr>
          <p:nvPr/>
        </p:nvCxnSpPr>
        <p:spPr>
          <a:xfrm flipV="1">
            <a:off x="5310095" y="1672392"/>
            <a:ext cx="955413" cy="512771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2973CDF-0FEB-4EF1-8883-C13C628AE490}"/>
              </a:ext>
            </a:extLst>
          </p:cNvPr>
          <p:cNvCxnSpPr>
            <a:cxnSpLocks/>
          </p:cNvCxnSpPr>
          <p:nvPr/>
        </p:nvCxnSpPr>
        <p:spPr>
          <a:xfrm>
            <a:off x="5310095" y="2198728"/>
            <a:ext cx="851001" cy="476702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86E9AA-81DF-48AB-B190-67DAFFC56F9A}"/>
              </a:ext>
            </a:extLst>
          </p:cNvPr>
          <p:cNvCxnSpPr>
            <a:cxnSpLocks/>
          </p:cNvCxnSpPr>
          <p:nvPr/>
        </p:nvCxnSpPr>
        <p:spPr>
          <a:xfrm>
            <a:off x="5281700" y="2782882"/>
            <a:ext cx="983808" cy="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F8C72A3-E6E3-4B9C-B88E-404AA9B985C6}"/>
              </a:ext>
            </a:extLst>
          </p:cNvPr>
          <p:cNvCxnSpPr>
            <a:cxnSpLocks/>
          </p:cNvCxnSpPr>
          <p:nvPr/>
        </p:nvCxnSpPr>
        <p:spPr>
          <a:xfrm flipV="1">
            <a:off x="5310095" y="2284749"/>
            <a:ext cx="955413" cy="486128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9E54FE3-DDBF-4DA8-92BB-F2B0CF61B5C7}"/>
              </a:ext>
            </a:extLst>
          </p:cNvPr>
          <p:cNvCxnSpPr>
            <a:cxnSpLocks/>
          </p:cNvCxnSpPr>
          <p:nvPr/>
        </p:nvCxnSpPr>
        <p:spPr>
          <a:xfrm flipV="1">
            <a:off x="5285408" y="1782400"/>
            <a:ext cx="1019980" cy="994662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E3A9385-A392-4E8C-A631-8BA99F837889}"/>
              </a:ext>
            </a:extLst>
          </p:cNvPr>
          <p:cNvCxnSpPr>
            <a:cxnSpLocks/>
          </p:cNvCxnSpPr>
          <p:nvPr/>
        </p:nvCxnSpPr>
        <p:spPr>
          <a:xfrm>
            <a:off x="7840768" y="1584282"/>
            <a:ext cx="983808" cy="0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1A979B9-761E-4A76-AA94-C7DF96A9D9B2}"/>
              </a:ext>
            </a:extLst>
          </p:cNvPr>
          <p:cNvCxnSpPr>
            <a:cxnSpLocks/>
          </p:cNvCxnSpPr>
          <p:nvPr/>
        </p:nvCxnSpPr>
        <p:spPr>
          <a:xfrm>
            <a:off x="7840768" y="1584282"/>
            <a:ext cx="983808" cy="548013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ED4F750-6A1B-4932-AEE9-EBB1E1B742DB}"/>
              </a:ext>
            </a:extLst>
          </p:cNvPr>
          <p:cNvCxnSpPr>
            <a:cxnSpLocks/>
          </p:cNvCxnSpPr>
          <p:nvPr/>
        </p:nvCxnSpPr>
        <p:spPr>
          <a:xfrm>
            <a:off x="7868753" y="1596163"/>
            <a:ext cx="984218" cy="1113648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609D4FE-9D7D-4166-9843-CF1710D144E1}"/>
              </a:ext>
            </a:extLst>
          </p:cNvPr>
          <p:cNvCxnSpPr>
            <a:cxnSpLocks/>
          </p:cNvCxnSpPr>
          <p:nvPr/>
        </p:nvCxnSpPr>
        <p:spPr>
          <a:xfrm>
            <a:off x="7840768" y="2199898"/>
            <a:ext cx="983808" cy="0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FD15C8E-2244-4B23-A02B-B6EDD0537D7C}"/>
              </a:ext>
            </a:extLst>
          </p:cNvPr>
          <p:cNvCxnSpPr>
            <a:cxnSpLocks/>
          </p:cNvCxnSpPr>
          <p:nvPr/>
        </p:nvCxnSpPr>
        <p:spPr>
          <a:xfrm flipV="1">
            <a:off x="7869163" y="1687127"/>
            <a:ext cx="955413" cy="512771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CFB8D68D-A068-4649-BCA3-424E5FAB930E}"/>
              </a:ext>
            </a:extLst>
          </p:cNvPr>
          <p:cNvCxnSpPr>
            <a:cxnSpLocks/>
          </p:cNvCxnSpPr>
          <p:nvPr/>
        </p:nvCxnSpPr>
        <p:spPr>
          <a:xfrm>
            <a:off x="7869163" y="2213463"/>
            <a:ext cx="851001" cy="476702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6E89DA8-ECA8-4DCE-B72A-CDCC580EB472}"/>
              </a:ext>
            </a:extLst>
          </p:cNvPr>
          <p:cNvCxnSpPr>
            <a:cxnSpLocks/>
          </p:cNvCxnSpPr>
          <p:nvPr/>
        </p:nvCxnSpPr>
        <p:spPr>
          <a:xfrm>
            <a:off x="7840768" y="2797617"/>
            <a:ext cx="983808" cy="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080A4BD-F174-4224-ABFE-67B8D9801E31}"/>
              </a:ext>
            </a:extLst>
          </p:cNvPr>
          <p:cNvCxnSpPr>
            <a:cxnSpLocks/>
          </p:cNvCxnSpPr>
          <p:nvPr/>
        </p:nvCxnSpPr>
        <p:spPr>
          <a:xfrm flipV="1">
            <a:off x="7869163" y="2299484"/>
            <a:ext cx="955413" cy="486128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2A888B2-AA7C-4AE4-AAC1-981ECD6E3421}"/>
              </a:ext>
            </a:extLst>
          </p:cNvPr>
          <p:cNvCxnSpPr>
            <a:cxnSpLocks/>
          </p:cNvCxnSpPr>
          <p:nvPr/>
        </p:nvCxnSpPr>
        <p:spPr>
          <a:xfrm flipV="1">
            <a:off x="7844476" y="1797135"/>
            <a:ext cx="1019980" cy="994662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246F45A-B7BD-4F33-9FE2-245CFD6D78B3}"/>
                  </a:ext>
                </a:extLst>
              </p:cNvPr>
              <p:cNvSpPr txBox="1"/>
              <p:nvPr/>
            </p:nvSpPr>
            <p:spPr>
              <a:xfrm>
                <a:off x="6283865" y="1679919"/>
                <a:ext cx="535445" cy="271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7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0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246F45A-B7BD-4F33-9FE2-245CFD6D7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865" y="1679919"/>
                <a:ext cx="535445" cy="271869"/>
              </a:xfrm>
              <a:prstGeom prst="rect">
                <a:avLst/>
              </a:prstGeom>
              <a:blipFill>
                <a:blip r:embed="rId6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D859843-B80D-4111-AECF-19F332735F40}"/>
                  </a:ext>
                </a:extLst>
              </p:cNvPr>
              <p:cNvSpPr txBox="1"/>
              <p:nvPr/>
            </p:nvSpPr>
            <p:spPr>
              <a:xfrm>
                <a:off x="6285861" y="1879113"/>
                <a:ext cx="535445" cy="271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7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0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D859843-B80D-4111-AECF-19F332735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5861" y="1879113"/>
                <a:ext cx="535445" cy="2718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1205A6E-0753-406E-9050-5B3E83F06A03}"/>
                  </a:ext>
                </a:extLst>
              </p:cNvPr>
              <p:cNvSpPr txBox="1"/>
              <p:nvPr/>
            </p:nvSpPr>
            <p:spPr>
              <a:xfrm>
                <a:off x="6279776" y="2241028"/>
                <a:ext cx="535445" cy="271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7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0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1205A6E-0753-406E-9050-5B3E83F06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776" y="2241028"/>
                <a:ext cx="535445" cy="271869"/>
              </a:xfrm>
              <a:prstGeom prst="rect">
                <a:avLst/>
              </a:prstGeom>
              <a:blipFill>
                <a:blip r:embed="rId8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E092E91-9576-43F8-9F09-933F6BD93A13}"/>
                  </a:ext>
                </a:extLst>
              </p:cNvPr>
              <p:cNvSpPr txBox="1"/>
              <p:nvPr/>
            </p:nvSpPr>
            <p:spPr>
              <a:xfrm>
                <a:off x="6281772" y="2440222"/>
                <a:ext cx="535445" cy="361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7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0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0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E092E91-9576-43F8-9F09-933F6BD93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772" y="2440222"/>
                <a:ext cx="535445" cy="36163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D08C9F23-D2B3-4BBD-8301-DDACFDDA79BC}"/>
              </a:ext>
            </a:extLst>
          </p:cNvPr>
          <p:cNvSpPr txBox="1"/>
          <p:nvPr/>
        </p:nvSpPr>
        <p:spPr>
          <a:xfrm>
            <a:off x="2375849" y="78355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7030A0"/>
                </a:solidFill>
              </a:rPr>
              <a:t>입력층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DD68954-F0C8-468A-A761-B9C47215A0E6}"/>
              </a:ext>
            </a:extLst>
          </p:cNvPr>
          <p:cNvCxnSpPr>
            <a:cxnSpLocks/>
          </p:cNvCxnSpPr>
          <p:nvPr/>
        </p:nvCxnSpPr>
        <p:spPr>
          <a:xfrm>
            <a:off x="1835118" y="1591578"/>
            <a:ext cx="472468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4263589-2BB9-4A43-9CAB-AA6BD21E0F17}"/>
              </a:ext>
            </a:extLst>
          </p:cNvPr>
          <p:cNvCxnSpPr>
            <a:cxnSpLocks/>
          </p:cNvCxnSpPr>
          <p:nvPr/>
        </p:nvCxnSpPr>
        <p:spPr>
          <a:xfrm>
            <a:off x="1835118" y="2169108"/>
            <a:ext cx="472468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054BCF0-81BF-4CF8-8F73-6A3B6D055318}"/>
              </a:ext>
            </a:extLst>
          </p:cNvPr>
          <p:cNvCxnSpPr>
            <a:cxnSpLocks/>
          </p:cNvCxnSpPr>
          <p:nvPr/>
        </p:nvCxnSpPr>
        <p:spPr>
          <a:xfrm>
            <a:off x="1849156" y="2770877"/>
            <a:ext cx="472468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28645DF-BA5F-4652-8B49-3D3EDDAD6B6E}"/>
                  </a:ext>
                </a:extLst>
              </p:cNvPr>
              <p:cNvSpPr txBox="1"/>
              <p:nvPr/>
            </p:nvSpPr>
            <p:spPr>
              <a:xfrm>
                <a:off x="1716688" y="2262970"/>
                <a:ext cx="45531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0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28645DF-BA5F-4652-8B49-3D3EDDAD6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688" y="2262970"/>
                <a:ext cx="455310" cy="477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4A3AA9B-CB15-480F-AB5A-394880DC2C32}"/>
                  </a:ext>
                </a:extLst>
              </p:cNvPr>
              <p:cNvSpPr txBox="1"/>
              <p:nvPr/>
            </p:nvSpPr>
            <p:spPr>
              <a:xfrm>
                <a:off x="10197184" y="2289286"/>
                <a:ext cx="455310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  <m:oMath xmlns:m="http://schemas.openxmlformats.org/officeDocument/2006/math">
                      <m:r>
                        <a:rPr lang="en-US" altLang="ko-KR" sz="20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</m:t>
                      </m:r>
                    </m:oMath>
                  </m:oMathPara>
                </a14:m>
                <a:endParaRPr lang="ko-KR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4A3AA9B-CB15-480F-AB5A-394880DC2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184" y="2289286"/>
                <a:ext cx="455310" cy="4770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C54B6CEC-B378-43A3-BDC5-CCE154925C73}"/>
              </a:ext>
            </a:extLst>
          </p:cNvPr>
          <p:cNvCxnSpPr>
            <a:cxnSpLocks/>
          </p:cNvCxnSpPr>
          <p:nvPr/>
        </p:nvCxnSpPr>
        <p:spPr>
          <a:xfrm>
            <a:off x="9794783" y="1591578"/>
            <a:ext cx="472468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40AAC5E-7004-4954-A214-1B8D7559442A}"/>
              </a:ext>
            </a:extLst>
          </p:cNvPr>
          <p:cNvCxnSpPr>
            <a:cxnSpLocks/>
          </p:cNvCxnSpPr>
          <p:nvPr/>
        </p:nvCxnSpPr>
        <p:spPr>
          <a:xfrm>
            <a:off x="9794783" y="2185163"/>
            <a:ext cx="472468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1701AFCE-5375-4380-ADF3-3FBED37A8649}"/>
              </a:ext>
            </a:extLst>
          </p:cNvPr>
          <p:cNvCxnSpPr>
            <a:cxnSpLocks/>
          </p:cNvCxnSpPr>
          <p:nvPr/>
        </p:nvCxnSpPr>
        <p:spPr>
          <a:xfrm>
            <a:off x="9794783" y="2770975"/>
            <a:ext cx="472468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7A26BC7D-C8EF-44E0-8484-92785D157B9C}"/>
              </a:ext>
            </a:extLst>
          </p:cNvPr>
          <p:cNvSpPr txBox="1"/>
          <p:nvPr/>
        </p:nvSpPr>
        <p:spPr>
          <a:xfrm>
            <a:off x="1564192" y="1332611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7030A0"/>
                </a:solidFill>
              </a:rPr>
              <a:t>입력 </a:t>
            </a:r>
            <a:r>
              <a:rPr lang="en-US" altLang="ko-KR" sz="1000" dirty="0">
                <a:solidFill>
                  <a:srgbClr val="7030A0"/>
                </a:solidFill>
              </a:rPr>
              <a:t>1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DFF666A-A86A-4910-9A58-071A21A665A1}"/>
              </a:ext>
            </a:extLst>
          </p:cNvPr>
          <p:cNvSpPr txBox="1"/>
          <p:nvPr/>
        </p:nvSpPr>
        <p:spPr>
          <a:xfrm>
            <a:off x="9922870" y="2552319"/>
            <a:ext cx="5469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7030A0"/>
                </a:solidFill>
              </a:rPr>
              <a:t>출력 </a:t>
            </a:r>
            <a:r>
              <a:rPr lang="en-US" altLang="ko-KR" sz="1000" dirty="0">
                <a:solidFill>
                  <a:srgbClr val="7030A0"/>
                </a:solidFill>
              </a:rPr>
              <a:t>L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BBA9BB7-C11E-43CE-9B3B-CC6ACF3748F7}"/>
              </a:ext>
            </a:extLst>
          </p:cNvPr>
          <p:cNvSpPr txBox="1"/>
          <p:nvPr/>
        </p:nvSpPr>
        <p:spPr>
          <a:xfrm>
            <a:off x="1553587" y="1949213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7030A0"/>
                </a:solidFill>
              </a:rPr>
              <a:t>입력 </a:t>
            </a:r>
            <a:r>
              <a:rPr lang="en-US" altLang="ko-KR" sz="1000" dirty="0">
                <a:solidFill>
                  <a:srgbClr val="7030A0"/>
                </a:solidFill>
              </a:rPr>
              <a:t>2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7158612-BDFA-4AAD-A838-1C9DE5C7CF2B}"/>
              </a:ext>
            </a:extLst>
          </p:cNvPr>
          <p:cNvSpPr txBox="1"/>
          <p:nvPr/>
        </p:nvSpPr>
        <p:spPr>
          <a:xfrm>
            <a:off x="1566977" y="2556897"/>
            <a:ext cx="583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7030A0"/>
                </a:solidFill>
              </a:rPr>
              <a:t>입력 </a:t>
            </a:r>
            <a:r>
              <a:rPr lang="en-US" altLang="ko-KR" sz="1000" dirty="0">
                <a:solidFill>
                  <a:srgbClr val="7030A0"/>
                </a:solidFill>
              </a:rPr>
              <a:t>N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B5144-5E0D-4FCF-9769-9C213BCB719B}"/>
              </a:ext>
            </a:extLst>
          </p:cNvPr>
          <p:cNvSpPr txBox="1"/>
          <p:nvPr/>
        </p:nvSpPr>
        <p:spPr>
          <a:xfrm>
            <a:off x="9922870" y="1877657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7030A0"/>
                </a:solidFill>
              </a:rPr>
              <a:t>출력 </a:t>
            </a:r>
            <a:r>
              <a:rPr lang="en-US" altLang="ko-KR" sz="1000" dirty="0">
                <a:solidFill>
                  <a:srgbClr val="7030A0"/>
                </a:solidFill>
              </a:rPr>
              <a:t>2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6D853FF-0707-4A08-8073-372C9A4D316D}"/>
              </a:ext>
            </a:extLst>
          </p:cNvPr>
          <p:cNvSpPr txBox="1"/>
          <p:nvPr/>
        </p:nvSpPr>
        <p:spPr>
          <a:xfrm>
            <a:off x="9918790" y="1283907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7030A0"/>
                </a:solidFill>
              </a:rPr>
              <a:t>출력 </a:t>
            </a:r>
            <a:r>
              <a:rPr lang="en-US" altLang="ko-KR" sz="1000" dirty="0">
                <a:solidFill>
                  <a:srgbClr val="7030A0"/>
                </a:solidFill>
              </a:rPr>
              <a:t>1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DEE5326-D54D-43D3-A91C-C11D8D38ECE8}"/>
              </a:ext>
            </a:extLst>
          </p:cNvPr>
          <p:cNvSpPr txBox="1"/>
          <p:nvPr/>
        </p:nvSpPr>
        <p:spPr>
          <a:xfrm>
            <a:off x="4439267" y="786218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7030A0"/>
                </a:solidFill>
              </a:rPr>
              <a:t>은닉층</a:t>
            </a:r>
            <a:r>
              <a:rPr lang="en-US" altLang="ko-KR" sz="1400" dirty="0">
                <a:solidFill>
                  <a:srgbClr val="7030A0"/>
                </a:solidFill>
              </a:rPr>
              <a:t>1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E6B5E32-D383-4EF0-BABD-8BD4438F01B8}"/>
              </a:ext>
            </a:extLst>
          </p:cNvPr>
          <p:cNvSpPr txBox="1"/>
          <p:nvPr/>
        </p:nvSpPr>
        <p:spPr>
          <a:xfrm>
            <a:off x="6994523" y="788543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7030A0"/>
                </a:solidFill>
              </a:rPr>
              <a:t>은닉층</a:t>
            </a:r>
            <a:r>
              <a:rPr lang="en-US" altLang="ko-KR" sz="1400" dirty="0">
                <a:solidFill>
                  <a:srgbClr val="7030A0"/>
                </a:solidFill>
              </a:rPr>
              <a:t> K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9DFD36D-D45B-4C3D-AB8B-186CA0B9AEEB}"/>
              </a:ext>
            </a:extLst>
          </p:cNvPr>
          <p:cNvSpPr txBox="1"/>
          <p:nvPr/>
        </p:nvSpPr>
        <p:spPr>
          <a:xfrm>
            <a:off x="9024677" y="780285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7030A0"/>
                </a:solidFill>
              </a:rPr>
              <a:t>출력층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FF5688D-C754-47E4-946E-F54784F78A58}"/>
                  </a:ext>
                </a:extLst>
              </p:cNvPr>
              <p:cNvSpPr txBox="1"/>
              <p:nvPr/>
            </p:nvSpPr>
            <p:spPr>
              <a:xfrm>
                <a:off x="5577882" y="823839"/>
                <a:ext cx="975619" cy="292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1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∙∙∙∙∙∙∙∙∙∙</m:t>
                      </m:r>
                    </m:oMath>
                  </m:oMathPara>
                </a14:m>
                <a:br>
                  <a:rPr lang="en-US" altLang="ko-KR" sz="2000" b="1" dirty="0">
                    <a:solidFill>
                      <a:srgbClr val="7030A0"/>
                    </a:solidFill>
                  </a:rPr>
                </a:br>
                <a:endParaRPr lang="ko-KR" altLang="en-US" sz="20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FF5688D-C754-47E4-946E-F54784F7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82" y="823839"/>
                <a:ext cx="975619" cy="29251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57DBB75-19B6-4992-82C0-54ACC02252A4}"/>
                  </a:ext>
                </a:extLst>
              </p:cNvPr>
              <p:cNvSpPr txBox="1"/>
              <p:nvPr/>
            </p:nvSpPr>
            <p:spPr>
              <a:xfrm>
                <a:off x="3425474" y="992966"/>
                <a:ext cx="4982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57DBB75-19B6-4992-82C0-54ACC0225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474" y="992966"/>
                <a:ext cx="498213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5FD4C46-71ED-43A2-8C9A-988A3EBED486}"/>
                  </a:ext>
                </a:extLst>
              </p:cNvPr>
              <p:cNvSpPr txBox="1"/>
              <p:nvPr/>
            </p:nvSpPr>
            <p:spPr>
              <a:xfrm>
                <a:off x="3465222" y="1268517"/>
                <a:ext cx="4878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5FD4C46-71ED-43A2-8C9A-988A3EBED4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5222" y="1268517"/>
                <a:ext cx="487826" cy="25391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2236DCB-F659-42FE-B456-CDD4DE091DF4}"/>
                  </a:ext>
                </a:extLst>
              </p:cNvPr>
              <p:cNvSpPr txBox="1"/>
              <p:nvPr/>
            </p:nvSpPr>
            <p:spPr>
              <a:xfrm>
                <a:off x="3461864" y="1584052"/>
                <a:ext cx="49096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2236DCB-F659-42FE-B456-CDD4DE091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864" y="1584052"/>
                <a:ext cx="490968" cy="253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D3DF5DA-AA40-453B-B615-160C27E5173C}"/>
                  </a:ext>
                </a:extLst>
              </p:cNvPr>
              <p:cNvSpPr txBox="1"/>
              <p:nvPr/>
            </p:nvSpPr>
            <p:spPr>
              <a:xfrm>
                <a:off x="3461176" y="2528074"/>
                <a:ext cx="51090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D3DF5DA-AA40-453B-B615-160C27E51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176" y="2528074"/>
                <a:ext cx="510909" cy="2539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AECD6-4E2A-4A24-AF1F-BE7C740C0BEA}"/>
                  </a:ext>
                </a:extLst>
              </p:cNvPr>
              <p:cNvSpPr txBox="1"/>
              <p:nvPr/>
            </p:nvSpPr>
            <p:spPr>
              <a:xfrm>
                <a:off x="3456453" y="2827085"/>
                <a:ext cx="54066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MN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DBAECD6-4E2A-4A24-AF1F-BE7C740C0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453" y="2827085"/>
                <a:ext cx="540661" cy="25391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8411544-3387-417E-B57C-91B0CD54F1E2}"/>
                  </a:ext>
                </a:extLst>
              </p:cNvPr>
              <p:cNvSpPr txBox="1"/>
              <p:nvPr/>
            </p:nvSpPr>
            <p:spPr>
              <a:xfrm>
                <a:off x="5554713" y="1288568"/>
                <a:ext cx="4878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A8411544-3387-417E-B57C-91B0CD54F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713" y="1288568"/>
                <a:ext cx="487826" cy="25391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03727A8-D638-493E-AA3E-FEF289254C4A}"/>
                  </a:ext>
                </a:extLst>
              </p:cNvPr>
              <p:cNvSpPr txBox="1"/>
              <p:nvPr/>
            </p:nvSpPr>
            <p:spPr>
              <a:xfrm>
                <a:off x="5551355" y="1604103"/>
                <a:ext cx="49096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603727A8-D638-493E-AA3E-FEF289254C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355" y="1604103"/>
                <a:ext cx="490968" cy="25391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4050A9E-9412-4015-80E8-0F3BFEA2F5F0}"/>
                  </a:ext>
                </a:extLst>
              </p:cNvPr>
              <p:cNvSpPr txBox="1"/>
              <p:nvPr/>
            </p:nvSpPr>
            <p:spPr>
              <a:xfrm>
                <a:off x="5550667" y="2548125"/>
                <a:ext cx="52302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4050A9E-9412-4015-80E8-0F3BFEA2F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667" y="2548125"/>
                <a:ext cx="523028" cy="2539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ED303BE-A7AE-4215-BFC9-476FA38E4E7B}"/>
                  </a:ext>
                </a:extLst>
              </p:cNvPr>
              <p:cNvSpPr txBox="1"/>
              <p:nvPr/>
            </p:nvSpPr>
            <p:spPr>
              <a:xfrm>
                <a:off x="5545944" y="2847136"/>
                <a:ext cx="53585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MK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FED303BE-A7AE-4215-BFC9-476FA38E4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944" y="2847136"/>
                <a:ext cx="535852" cy="25391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BE4A2C3-7983-4E95-8A21-4C479480EA25}"/>
                  </a:ext>
                </a:extLst>
              </p:cNvPr>
              <p:cNvSpPr txBox="1"/>
              <p:nvPr/>
            </p:nvSpPr>
            <p:spPr>
              <a:xfrm>
                <a:off x="8077340" y="1284556"/>
                <a:ext cx="4878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BE4A2C3-7983-4E95-8A21-4C479480E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340" y="1284556"/>
                <a:ext cx="487826" cy="25391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6FB4505-FE6F-43AD-B015-485768AFB4DC}"/>
                  </a:ext>
                </a:extLst>
              </p:cNvPr>
              <p:cNvSpPr txBox="1"/>
              <p:nvPr/>
            </p:nvSpPr>
            <p:spPr>
              <a:xfrm>
                <a:off x="8073982" y="1600091"/>
                <a:ext cx="49096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6FB4505-FE6F-43AD-B015-485768AFB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982" y="1600091"/>
                <a:ext cx="490968" cy="25391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F6E32B0-73DB-4EF0-85ED-4D540EFDB9C3}"/>
                  </a:ext>
                </a:extLst>
              </p:cNvPr>
              <p:cNvSpPr txBox="1"/>
              <p:nvPr/>
            </p:nvSpPr>
            <p:spPr>
              <a:xfrm>
                <a:off x="8073294" y="2544113"/>
                <a:ext cx="50379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F6E32B0-73DB-4EF0-85ED-4D540EFDB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294" y="2544113"/>
                <a:ext cx="503792" cy="25391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E59B20-EF00-4B9A-A014-0BB02A450AB0}"/>
                  </a:ext>
                </a:extLst>
              </p:cNvPr>
              <p:cNvSpPr txBox="1"/>
              <p:nvPr/>
            </p:nvSpPr>
            <p:spPr>
              <a:xfrm>
                <a:off x="8068571" y="2843124"/>
                <a:ext cx="50539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LK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9E59B20-EF00-4B9A-A014-0BB02A450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571" y="2843124"/>
                <a:ext cx="505395" cy="25391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CA758F3-4DAC-4DCE-ABEA-B7B2A636C2B2}"/>
                  </a:ext>
                </a:extLst>
              </p:cNvPr>
              <p:cNvSpPr txBox="1"/>
              <p:nvPr/>
            </p:nvSpPr>
            <p:spPr>
              <a:xfrm>
                <a:off x="5702186" y="999748"/>
                <a:ext cx="5020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CA758F3-4DAC-4DCE-ABEA-B7B2A636C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186" y="999748"/>
                <a:ext cx="502061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644C62A-6F2F-421A-A1FB-9B4904114E07}"/>
                  </a:ext>
                </a:extLst>
              </p:cNvPr>
              <p:cNvSpPr txBox="1"/>
              <p:nvPr/>
            </p:nvSpPr>
            <p:spPr>
              <a:xfrm>
                <a:off x="8128969" y="992715"/>
                <a:ext cx="518091" cy="311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644C62A-6F2F-421A-A1FB-9B4904114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969" y="992715"/>
                <a:ext cx="518091" cy="31156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B1B001F5-6E77-4FF3-A1A9-3C0F8D903A5F}"/>
                  </a:ext>
                </a:extLst>
              </p:cNvPr>
              <p:cNvSpPr/>
              <p:nvPr/>
            </p:nvSpPr>
            <p:spPr>
              <a:xfrm>
                <a:off x="1553587" y="3961157"/>
                <a:ext cx="9098907" cy="9841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1200" dirty="0">
                    <a:solidFill>
                      <a:schemeClr val="tx1"/>
                    </a:solidFill>
                  </a:rPr>
                  <a:t>가중치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⇒ 특정 계층의 노드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1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에서 다음 계층의 노드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로 전달되는 신호를 강화 또는 약화시키는 가중치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즉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다음 계층의 노드 번호가 먼저 나옴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)</a:t>
                </a:r>
              </a:p>
              <a:p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r>
                  <a:rPr lang="ko-KR" altLang="en-US" sz="1200" dirty="0">
                    <a:solidFill>
                      <a:schemeClr val="tx1"/>
                    </a:solidFill>
                  </a:rPr>
                  <a:t>가중치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ko-KR" sz="1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⇒ 특정 계층의 노드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N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에서 다음 계층의 노드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로 전달되는 신호를 강화 또는 약화시키는 가중치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즉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다음계층의 노드 번호가 먼저 나옴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)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B1B001F5-6E77-4FF3-A1A9-3C0F8D903A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587" y="3961157"/>
                <a:ext cx="9098907" cy="984126"/>
              </a:xfrm>
              <a:prstGeom prst="rect">
                <a:avLst/>
              </a:prstGeom>
              <a:blipFill>
                <a:blip r:embed="rId27"/>
                <a:stretch>
                  <a:fillRect t="-613" b="-67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647A2F54-6C68-4076-A4C8-2C3C8F137F9A}"/>
                  </a:ext>
                </a:extLst>
              </p:cNvPr>
              <p:cNvSpPr/>
              <p:nvPr/>
            </p:nvSpPr>
            <p:spPr>
              <a:xfrm>
                <a:off x="1563424" y="5534469"/>
                <a:ext cx="9098907" cy="64218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ko-KR" altLang="en-US" sz="1200" dirty="0">
                    <a:solidFill>
                      <a:schemeClr val="tx1"/>
                    </a:solidFill>
                  </a:rPr>
                  <a:t>이러한 가중치 값들은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층과 층사이의 모든 노드에 초기화 되어 있으며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데이터가 입력층에서 출력층으로 전파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(propagation)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될 때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각 층에 있는 노드의 모든 가중치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  <m:r>
                          <a:rPr lang="en-US" altLang="ko-KR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MK</m:t>
                        </m:r>
                      </m:sub>
                    </m:sSub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LK</m:t>
                        </m:r>
                      </m:sub>
                    </m:sSub>
                  </m:oMath>
                </a14:m>
                <a:r>
                  <a:rPr lang="ko-KR" altLang="en-US" sz="1200" dirty="0">
                    <a:solidFill>
                      <a:schemeClr val="tx1"/>
                    </a:solidFill>
                  </a:rPr>
                  <a:t> 등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)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는 신호를 약화시키거나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낮은 가중치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)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또는 신호를 강화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높은 가중치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)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시키며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최종적으로는 </a:t>
                </a:r>
                <a:r>
                  <a:rPr lang="ko-KR" altLang="en-US" sz="1200" dirty="0">
                    <a:solidFill>
                      <a:srgbClr val="FF0000"/>
                    </a:solidFill>
                  </a:rPr>
                  <a:t>오차가 최소 값이 될 때 최적의 값을 가지게 됨</a:t>
                </a:r>
              </a:p>
            </p:txBody>
          </p:sp>
        </mc:Choice>
        <mc:Fallback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647A2F54-6C68-4076-A4C8-2C3C8F137F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3424" y="5534469"/>
                <a:ext cx="9098907" cy="642182"/>
              </a:xfrm>
              <a:prstGeom prst="rect">
                <a:avLst/>
              </a:prstGeom>
              <a:blipFill>
                <a:blip r:embed="rId28"/>
                <a:stretch>
                  <a:fillRect r="-268" b="-6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0275ED7-930A-4F8A-BE43-5A537522B64D}"/>
              </a:ext>
            </a:extLst>
          </p:cNvPr>
          <p:cNvSpPr/>
          <p:nvPr/>
        </p:nvSpPr>
        <p:spPr>
          <a:xfrm>
            <a:off x="2299885" y="3486078"/>
            <a:ext cx="7609973" cy="37604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Propagation</a:t>
            </a:r>
            <a:endParaRPr lang="ko-KR" altLang="en-US" sz="1200" dirty="0"/>
          </a:p>
        </p:txBody>
      </p:sp>
      <p:sp>
        <p:nvSpPr>
          <p:cNvPr id="101" name="화살표: 오른쪽 100">
            <a:extLst>
              <a:ext uri="{FF2B5EF4-FFF2-40B4-BE49-F238E27FC236}">
                <a16:creationId xmlns:a16="http://schemas.microsoft.com/office/drawing/2014/main" id="{11FD8D07-33F1-4BD6-A079-A894BEA96212}"/>
              </a:ext>
            </a:extLst>
          </p:cNvPr>
          <p:cNvSpPr/>
          <p:nvPr/>
        </p:nvSpPr>
        <p:spPr>
          <a:xfrm rot="5400000">
            <a:off x="5903159" y="5063186"/>
            <a:ext cx="404069" cy="353379"/>
          </a:xfrm>
          <a:prstGeom prst="rightArrow">
            <a:avLst/>
          </a:prstGeom>
          <a:solidFill>
            <a:srgbClr val="0070C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031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5CEE7-2E95-42DA-9315-A354F53642FD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Install – Python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DDF4D-0A65-4267-A4AB-F72D53E035FB}"/>
              </a:ext>
            </a:extLst>
          </p:cNvPr>
          <p:cNvSpPr txBox="1"/>
          <p:nvPr/>
        </p:nvSpPr>
        <p:spPr>
          <a:xfrm>
            <a:off x="422031" y="849923"/>
            <a:ext cx="101585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리스트</a:t>
            </a:r>
            <a:r>
              <a:rPr lang="en-US" altLang="ko-KR" dirty="0"/>
              <a:t>(list)</a:t>
            </a:r>
            <a:r>
              <a:rPr lang="ko-KR" altLang="en-US" dirty="0"/>
              <a:t>는 다른 프로그래밍 언어의 </a:t>
            </a:r>
            <a:r>
              <a:rPr lang="en-US" altLang="ko-KR" dirty="0"/>
              <a:t>‘</a:t>
            </a:r>
            <a:r>
              <a:rPr lang="ko-KR" altLang="en-US" dirty="0"/>
              <a:t>배열</a:t>
            </a:r>
            <a:r>
              <a:rPr lang="en-US" altLang="ko-KR" dirty="0"/>
              <a:t>(array)’ </a:t>
            </a:r>
            <a:r>
              <a:rPr lang="ko-KR" altLang="en-US" dirty="0"/>
              <a:t>과 비슷한 성질을</a:t>
            </a:r>
            <a:r>
              <a:rPr lang="en-US" altLang="ko-KR" dirty="0"/>
              <a:t> </a:t>
            </a:r>
            <a:r>
              <a:rPr lang="ko-KR" altLang="en-US" dirty="0"/>
              <a:t>갖는 데이터타입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a = [ 10, 20, 30, 40, 50 ]		# list </a:t>
            </a:r>
            <a:r>
              <a:rPr lang="ko-KR" altLang="en-US" dirty="0"/>
              <a:t>생성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리스트</a:t>
            </a:r>
            <a:r>
              <a:rPr lang="en-US" altLang="ko-KR" dirty="0"/>
              <a:t>(list) </a:t>
            </a:r>
            <a:r>
              <a:rPr lang="ko-KR" altLang="en-US" dirty="0"/>
              <a:t>인덱스는 </a:t>
            </a:r>
            <a:r>
              <a:rPr lang="en-US" altLang="ko-KR" dirty="0"/>
              <a:t>0</a:t>
            </a:r>
            <a:r>
              <a:rPr lang="ko-KR" altLang="en-US" dirty="0"/>
              <a:t>부터 시작하며</a:t>
            </a:r>
            <a:r>
              <a:rPr lang="en-US" altLang="ko-KR" dirty="0"/>
              <a:t>, </a:t>
            </a:r>
            <a:r>
              <a:rPr lang="ko-KR" altLang="en-US" dirty="0" err="1"/>
              <a:t>파이썬에서는</a:t>
            </a:r>
            <a:r>
              <a:rPr lang="ko-KR" altLang="en-US" dirty="0"/>
              <a:t> 마이너스</a:t>
            </a:r>
            <a:r>
              <a:rPr lang="en-US" altLang="ko-KR" dirty="0"/>
              <a:t>(–) </a:t>
            </a:r>
            <a:r>
              <a:rPr lang="ko-KR" altLang="en-US" dirty="0"/>
              <a:t>인덱스를</a:t>
            </a:r>
            <a:r>
              <a:rPr lang="en-US" altLang="ko-KR" dirty="0"/>
              <a:t> </a:t>
            </a:r>
            <a:r>
              <a:rPr lang="ko-KR" altLang="en-US" dirty="0"/>
              <a:t>지원하여 리스트의 </a:t>
            </a:r>
            <a:br>
              <a:rPr lang="en-US" altLang="ko-KR" dirty="0"/>
            </a:br>
            <a:r>
              <a:rPr lang="ko-KR" altLang="en-US" dirty="0"/>
              <a:t>마지막부터 역순으로 값을 참조할 수 있음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머신러닝</a:t>
            </a:r>
            <a:r>
              <a:rPr lang="ko-KR" altLang="en-US" dirty="0"/>
              <a:t> 코드에서 슬라이스와 함께 자주 사용됨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819B31B-9AC1-4AE6-944D-921258DB9170}"/>
              </a:ext>
            </a:extLst>
          </p:cNvPr>
          <p:cNvGrpSpPr/>
          <p:nvPr/>
        </p:nvGrpSpPr>
        <p:grpSpPr>
          <a:xfrm>
            <a:off x="1842050" y="2830520"/>
            <a:ext cx="8613912" cy="788108"/>
            <a:chOff x="1477617" y="1083588"/>
            <a:chExt cx="7825409" cy="96387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2F4A504-921A-4650-9942-028015026345}"/>
                </a:ext>
              </a:extLst>
            </p:cNvPr>
            <p:cNvSpPr/>
            <p:nvPr/>
          </p:nvSpPr>
          <p:spPr>
            <a:xfrm>
              <a:off x="6619466" y="1398108"/>
              <a:ext cx="1205948" cy="3578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40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A4F405F-EB8B-41A1-B4E6-B20E3761353A}"/>
                </a:ext>
              </a:extLst>
            </p:cNvPr>
            <p:cNvGrpSpPr/>
            <p:nvPr/>
          </p:nvGrpSpPr>
          <p:grpSpPr>
            <a:xfrm>
              <a:off x="1477617" y="1083588"/>
              <a:ext cx="7825409" cy="963872"/>
              <a:chOff x="1477617" y="1348632"/>
              <a:chExt cx="7825409" cy="963872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6B88042A-8A71-41C8-AF44-D6ABD255AEF0}"/>
                  </a:ext>
                </a:extLst>
              </p:cNvPr>
              <p:cNvSpPr/>
              <p:nvPr/>
            </p:nvSpPr>
            <p:spPr>
              <a:xfrm>
                <a:off x="1477617" y="1404730"/>
                <a:ext cx="7825409" cy="907774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  index</a:t>
                </a:r>
              </a:p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  value</a:t>
                </a:r>
              </a:p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  index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F66F96E9-046B-4BA7-970B-60D0790314B6}"/>
                  </a:ext>
                </a:extLst>
              </p:cNvPr>
              <p:cNvSpPr/>
              <p:nvPr/>
            </p:nvSpPr>
            <p:spPr>
              <a:xfrm>
                <a:off x="3001613" y="1666462"/>
                <a:ext cx="1205948" cy="35780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</a:rPr>
                  <a:t>10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647F38F-C402-4266-B3A9-CA910F7D27EF}"/>
                  </a:ext>
                </a:extLst>
              </p:cNvPr>
              <p:cNvSpPr/>
              <p:nvPr/>
            </p:nvSpPr>
            <p:spPr>
              <a:xfrm>
                <a:off x="4207565" y="1663152"/>
                <a:ext cx="1205948" cy="35780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</a:rPr>
                  <a:t>20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617567F-DE2B-41D1-B6DE-9BBB5CC1D6CC}"/>
                  </a:ext>
                </a:extLst>
              </p:cNvPr>
              <p:cNvSpPr/>
              <p:nvPr/>
            </p:nvSpPr>
            <p:spPr>
              <a:xfrm>
                <a:off x="5413514" y="1663152"/>
                <a:ext cx="1205948" cy="35780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</a:rPr>
                  <a:t>30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9CA4D91-B3ED-4C43-8FB9-AE227EDF716C}"/>
                  </a:ext>
                </a:extLst>
              </p:cNvPr>
              <p:cNvSpPr/>
              <p:nvPr/>
            </p:nvSpPr>
            <p:spPr>
              <a:xfrm>
                <a:off x="7825418" y="1663151"/>
                <a:ext cx="1205948" cy="35780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</a:rPr>
                  <a:t>50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363AC2A-B4C0-4E03-B46E-C5D7E95C5CF4}"/>
                  </a:ext>
                </a:extLst>
              </p:cNvPr>
              <p:cNvSpPr txBox="1"/>
              <p:nvPr/>
            </p:nvSpPr>
            <p:spPr>
              <a:xfrm>
                <a:off x="3472067" y="1350497"/>
                <a:ext cx="258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0</a:t>
                </a:r>
                <a:endParaRPr lang="ko-KR" altLang="en-US" sz="14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7F1CB0-70E1-4ADD-A907-F0E1A57352AF}"/>
                  </a:ext>
                </a:extLst>
              </p:cNvPr>
              <p:cNvSpPr txBox="1"/>
              <p:nvPr/>
            </p:nvSpPr>
            <p:spPr>
              <a:xfrm>
                <a:off x="3405807" y="1973321"/>
                <a:ext cx="390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-5</a:t>
                </a:r>
                <a:endParaRPr lang="ko-KR" altLang="en-US" sz="1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A6B15A9-50AF-412C-940F-A64187E75EE2}"/>
                  </a:ext>
                </a:extLst>
              </p:cNvPr>
              <p:cNvSpPr txBox="1"/>
              <p:nvPr/>
            </p:nvSpPr>
            <p:spPr>
              <a:xfrm>
                <a:off x="4606911" y="1981425"/>
                <a:ext cx="390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-4</a:t>
                </a:r>
                <a:endParaRPr lang="ko-KR" altLang="en-US" sz="14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690CB2-DA63-4A44-9520-730C9B08FDCE}"/>
                  </a:ext>
                </a:extLst>
              </p:cNvPr>
              <p:cNvSpPr txBox="1"/>
              <p:nvPr/>
            </p:nvSpPr>
            <p:spPr>
              <a:xfrm>
                <a:off x="5797211" y="1989529"/>
                <a:ext cx="390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-3</a:t>
                </a:r>
                <a:endParaRPr lang="ko-KR" altLang="en-US" sz="14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76E1287-34C5-4FD0-9216-1332E2C2A5BA}"/>
                  </a:ext>
                </a:extLst>
              </p:cNvPr>
              <p:cNvSpPr txBox="1"/>
              <p:nvPr/>
            </p:nvSpPr>
            <p:spPr>
              <a:xfrm>
                <a:off x="7028318" y="1981425"/>
                <a:ext cx="390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-2</a:t>
                </a:r>
                <a:endParaRPr lang="ko-KR" altLang="en-US" sz="14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F2D487-CD7C-4A02-91E9-D7BF589C4184}"/>
                  </a:ext>
                </a:extLst>
              </p:cNvPr>
              <p:cNvSpPr txBox="1"/>
              <p:nvPr/>
            </p:nvSpPr>
            <p:spPr>
              <a:xfrm>
                <a:off x="8241369" y="1981425"/>
                <a:ext cx="390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-1</a:t>
                </a:r>
                <a:endParaRPr lang="ko-KR" altLang="en-US" sz="14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7477775-BB4D-4397-A9BB-17B40B3A67A4}"/>
                  </a:ext>
                </a:extLst>
              </p:cNvPr>
              <p:cNvSpPr txBox="1"/>
              <p:nvPr/>
            </p:nvSpPr>
            <p:spPr>
              <a:xfrm>
                <a:off x="4664755" y="1350497"/>
                <a:ext cx="258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1</a:t>
                </a:r>
                <a:endParaRPr lang="ko-KR" altLang="en-US" sz="14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23D56C-D44E-4ABA-8EDA-1EFCFD60F4B5}"/>
                  </a:ext>
                </a:extLst>
              </p:cNvPr>
              <p:cNvSpPr txBox="1"/>
              <p:nvPr/>
            </p:nvSpPr>
            <p:spPr>
              <a:xfrm>
                <a:off x="5854141" y="1348632"/>
                <a:ext cx="258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2</a:t>
                </a:r>
                <a:endParaRPr lang="ko-KR" altLang="en-US" sz="14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39BFDC5-DDFC-407F-B860-1F1784BA9F2E}"/>
                  </a:ext>
                </a:extLst>
              </p:cNvPr>
              <p:cNvSpPr txBox="1"/>
              <p:nvPr/>
            </p:nvSpPr>
            <p:spPr>
              <a:xfrm>
                <a:off x="7079985" y="1348632"/>
                <a:ext cx="258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3</a:t>
                </a:r>
                <a:endParaRPr lang="ko-KR" altLang="en-US" sz="14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762CC9D-2F3C-4768-9A5A-079AA66A7EF7}"/>
                  </a:ext>
                </a:extLst>
              </p:cNvPr>
              <p:cNvSpPr txBox="1"/>
              <p:nvPr/>
            </p:nvSpPr>
            <p:spPr>
              <a:xfrm>
                <a:off x="8294663" y="1349021"/>
                <a:ext cx="258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4</a:t>
                </a:r>
                <a:endParaRPr lang="ko-KR" altLang="en-US" sz="1400" dirty="0"/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FB66AFF-9682-4248-B0D2-918B7F4814ED}"/>
              </a:ext>
            </a:extLst>
          </p:cNvPr>
          <p:cNvGrpSpPr/>
          <p:nvPr/>
        </p:nvGrpSpPr>
        <p:grpSpPr>
          <a:xfrm>
            <a:off x="1842049" y="3740432"/>
            <a:ext cx="8613913" cy="2564686"/>
            <a:chOff x="1583635" y="3408788"/>
            <a:chExt cx="8613913" cy="260769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632CD02-BCC8-474F-9F9E-677F3FC33057}"/>
                </a:ext>
              </a:extLst>
            </p:cNvPr>
            <p:cNvSpPr/>
            <p:nvPr/>
          </p:nvSpPr>
          <p:spPr>
            <a:xfrm>
              <a:off x="1669774" y="4040256"/>
              <a:ext cx="8527774" cy="118110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i="1" dirty="0">
                  <a:solidFill>
                    <a:srgbClr val="00B0F0"/>
                  </a:solidFill>
                </a:rPr>
                <a:t># 0, 1, 2. . . </a:t>
              </a:r>
              <a:r>
                <a:rPr lang="ko-KR" altLang="en-US" sz="1400" i="1" dirty="0">
                  <a:solidFill>
                    <a:srgbClr val="00B0F0"/>
                  </a:solidFill>
                </a:rPr>
                <a:t>인덱스는 리스트 처음부터 시작</a:t>
              </a:r>
              <a:endParaRPr lang="en-US" altLang="ko-KR" sz="1400" i="1" dirty="0">
                <a:solidFill>
                  <a:srgbClr val="00B0F0"/>
                </a:solidFill>
              </a:endParaRPr>
            </a:p>
            <a:p>
              <a:r>
                <a:rPr lang="en-US" altLang="ko-KR" sz="1400" i="1" dirty="0">
                  <a:solidFill>
                    <a:srgbClr val="00B0F0"/>
                  </a:solidFill>
                </a:rPr>
                <a:t># -1, -2, . . . </a:t>
              </a:r>
              <a:r>
                <a:rPr lang="ko-KR" altLang="en-US" sz="1400" i="1" dirty="0">
                  <a:solidFill>
                    <a:srgbClr val="00B0F0"/>
                  </a:solidFill>
                </a:rPr>
                <a:t>인덱스는 리스트 마지막부터 시작</a:t>
              </a:r>
              <a:endParaRPr lang="en-US" altLang="ko-KR" sz="1400" i="1" dirty="0">
                <a:solidFill>
                  <a:srgbClr val="00B0F0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400" dirty="0">
                  <a:solidFill>
                    <a:schemeClr val="tx1"/>
                  </a:solidFill>
                </a:rPr>
                <a:t>( 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“a[ 0 ] ==“</a:t>
              </a:r>
              <a:r>
                <a:rPr lang="en-US" altLang="ko-KR" sz="1400" dirty="0">
                  <a:solidFill>
                    <a:schemeClr val="tx1"/>
                  </a:solidFill>
                </a:rPr>
                <a:t>, a[ </a:t>
              </a:r>
              <a:r>
                <a:rPr lang="en-US" altLang="ko-KR" sz="1400" dirty="0">
                  <a:solidFill>
                    <a:srgbClr val="00B050"/>
                  </a:solidFill>
                </a:rPr>
                <a:t>0 </a:t>
              </a:r>
              <a:r>
                <a:rPr lang="en-US" altLang="ko-KR" sz="1400" dirty="0">
                  <a:solidFill>
                    <a:schemeClr val="tx1"/>
                  </a:solidFill>
                </a:rPr>
                <a:t>], 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“,  a[ 2 ]  ==“</a:t>
              </a:r>
              <a:r>
                <a:rPr lang="en-US" altLang="ko-KR" sz="1400" dirty="0">
                  <a:solidFill>
                    <a:schemeClr val="tx1"/>
                  </a:solidFill>
                </a:rPr>
                <a:t>,  a[ </a:t>
              </a:r>
              <a:r>
                <a:rPr lang="en-US" altLang="ko-KR" sz="1400" dirty="0">
                  <a:solidFill>
                    <a:srgbClr val="00B050"/>
                  </a:solidFill>
                </a:rPr>
                <a:t>2 </a:t>
              </a:r>
              <a:r>
                <a:rPr lang="en-US" altLang="ko-KR" sz="1400" dirty="0">
                  <a:solidFill>
                    <a:schemeClr val="tx1"/>
                  </a:solidFill>
                </a:rPr>
                <a:t>],  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“,  a[ 4 ]  ==“</a:t>
              </a:r>
              <a:r>
                <a:rPr lang="en-US" altLang="ko-KR" sz="1400" dirty="0">
                  <a:solidFill>
                    <a:schemeClr val="tx1"/>
                  </a:solidFill>
                </a:rPr>
                <a:t>,  a[ </a:t>
              </a:r>
              <a:r>
                <a:rPr lang="en-US" altLang="ko-KR" sz="1400" dirty="0">
                  <a:solidFill>
                    <a:srgbClr val="00B050"/>
                  </a:solidFill>
                </a:rPr>
                <a:t>4 </a:t>
              </a:r>
              <a:r>
                <a:rPr lang="en-US" altLang="ko-KR" sz="1400" dirty="0">
                  <a:solidFill>
                    <a:schemeClr val="tx1"/>
                  </a:solidFill>
                </a:rPr>
                <a:t>] )</a:t>
              </a:r>
            </a:p>
            <a:p>
              <a:r>
                <a:rPr lang="en-US" altLang="ko-KR" sz="14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400" dirty="0">
                  <a:solidFill>
                    <a:schemeClr val="tx1"/>
                  </a:solidFill>
                </a:rPr>
                <a:t>( 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“a[ -1 ] ==“</a:t>
              </a:r>
              <a:r>
                <a:rPr lang="en-US" altLang="ko-KR" sz="1400" dirty="0">
                  <a:solidFill>
                    <a:schemeClr val="tx1"/>
                  </a:solidFill>
                </a:rPr>
                <a:t>, a[ -</a:t>
              </a:r>
              <a:r>
                <a:rPr lang="en-US" altLang="ko-KR" sz="1400" dirty="0">
                  <a:solidFill>
                    <a:srgbClr val="00B050"/>
                  </a:solidFill>
                </a:rPr>
                <a:t>1 </a:t>
              </a:r>
              <a:r>
                <a:rPr lang="en-US" altLang="ko-KR" sz="1400" dirty="0">
                  <a:solidFill>
                    <a:schemeClr val="tx1"/>
                  </a:solidFill>
                </a:rPr>
                <a:t>], 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“,  a[ -2 ]  ==“</a:t>
              </a:r>
              <a:r>
                <a:rPr lang="en-US" altLang="ko-KR" sz="1400" dirty="0">
                  <a:solidFill>
                    <a:schemeClr val="tx1"/>
                  </a:solidFill>
                </a:rPr>
                <a:t>,  a[ -</a:t>
              </a:r>
              <a:r>
                <a:rPr lang="en-US" altLang="ko-KR" sz="1400" dirty="0">
                  <a:solidFill>
                    <a:srgbClr val="00B050"/>
                  </a:solidFill>
                </a:rPr>
                <a:t>2 </a:t>
              </a:r>
              <a:r>
                <a:rPr lang="en-US" altLang="ko-KR" sz="1400" dirty="0">
                  <a:solidFill>
                    <a:schemeClr val="tx1"/>
                  </a:solidFill>
                </a:rPr>
                <a:t>],  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“,  a[ -5 ]  ==“</a:t>
              </a:r>
              <a:r>
                <a:rPr lang="en-US" altLang="ko-KR" sz="1400" dirty="0">
                  <a:solidFill>
                    <a:schemeClr val="tx1"/>
                  </a:solidFill>
                </a:rPr>
                <a:t>,  a[ -</a:t>
              </a:r>
              <a:r>
                <a:rPr lang="en-US" altLang="ko-KR" sz="1400" dirty="0">
                  <a:solidFill>
                    <a:srgbClr val="00B050"/>
                  </a:solidFill>
                </a:rPr>
                <a:t>5 </a:t>
              </a:r>
              <a:r>
                <a:rPr lang="en-US" altLang="ko-KR" sz="1400" dirty="0">
                  <a:solidFill>
                    <a:schemeClr val="tx1"/>
                  </a:solidFill>
                </a:rPr>
                <a:t>] 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B38F6EB-8C35-47B3-89B2-1412789A3AF5}"/>
                </a:ext>
              </a:extLst>
            </p:cNvPr>
            <p:cNvSpPr/>
            <p:nvPr/>
          </p:nvSpPr>
          <p:spPr>
            <a:xfrm>
              <a:off x="1669774" y="3564836"/>
              <a:ext cx="8527774" cy="3246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a = [ </a:t>
              </a:r>
              <a:r>
                <a:rPr lang="en-US" altLang="ko-KR" sz="1400" dirty="0">
                  <a:solidFill>
                    <a:srgbClr val="00B050"/>
                  </a:solidFill>
                </a:rPr>
                <a:t>10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en-US" altLang="ko-KR" sz="1400" dirty="0">
                  <a:solidFill>
                    <a:srgbClr val="00B050"/>
                  </a:solidFill>
                </a:rPr>
                <a:t>20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en-US" altLang="ko-KR" sz="1400" dirty="0">
                  <a:solidFill>
                    <a:srgbClr val="00B050"/>
                  </a:solidFill>
                </a:rPr>
                <a:t>30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en-US" altLang="ko-KR" sz="1400" dirty="0">
                  <a:solidFill>
                    <a:srgbClr val="00B050"/>
                  </a:solidFill>
                </a:rPr>
                <a:t>40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en-US" altLang="ko-KR" sz="1400" dirty="0">
                  <a:solidFill>
                    <a:srgbClr val="00B050"/>
                  </a:solidFill>
                </a:rPr>
                <a:t>50</a:t>
              </a:r>
              <a:r>
                <a:rPr lang="en-US" altLang="ko-KR" sz="1400" dirty="0">
                  <a:solidFill>
                    <a:schemeClr val="tx1"/>
                  </a:solidFill>
                </a:rPr>
                <a:t> ]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95FB6A0-2528-48EB-95C9-A86FE8B357E2}"/>
                </a:ext>
              </a:extLst>
            </p:cNvPr>
            <p:cNvSpPr/>
            <p:nvPr/>
          </p:nvSpPr>
          <p:spPr>
            <a:xfrm>
              <a:off x="1583635" y="3408788"/>
              <a:ext cx="8613913" cy="258748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CE0DF3E-E0AE-435B-A112-E6B6786C2517}"/>
                </a:ext>
              </a:extLst>
            </p:cNvPr>
            <p:cNvSpPr/>
            <p:nvPr/>
          </p:nvSpPr>
          <p:spPr>
            <a:xfrm>
              <a:off x="1583635" y="5353877"/>
              <a:ext cx="8613913" cy="662609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a[ 0 ] == 10 , a[ 2 ] == 30 , a[ 4 ] == 50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a[ -1 ] == 50 , a[ -2 ] == 40 , a[ -5 ] == 10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17224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48C064-C905-43A9-9A51-931C1A508B8D}"/>
                  </a:ext>
                </a:extLst>
              </p:cNvPr>
              <p:cNvSpPr txBox="1"/>
              <p:nvPr/>
            </p:nvSpPr>
            <p:spPr>
              <a:xfrm>
                <a:off x="820614" y="709246"/>
                <a:ext cx="9489577" cy="45858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4000" dirty="0">
                  <a:solidFill>
                    <a:srgbClr val="7030A0"/>
                  </a:solidFill>
                </a:endParaRPr>
              </a:p>
              <a:p>
                <a:r>
                  <a:rPr lang="en-US" altLang="ko-KR" sz="4000" dirty="0">
                    <a:solidFill>
                      <a:srgbClr val="7030A0"/>
                    </a:solidFill>
                  </a:rPr>
                  <a:t>Next Time</a:t>
                </a:r>
              </a:p>
              <a:p>
                <a:endParaRPr lang="en-US" altLang="ko-KR" sz="4000" dirty="0">
                  <a:solidFill>
                    <a:srgbClr val="7030A0"/>
                  </a:solidFill>
                </a:endParaRPr>
              </a:p>
              <a:p>
                <a:endParaRPr lang="en-US" altLang="ko-KR" sz="4000" dirty="0">
                  <a:solidFill>
                    <a:srgbClr val="7030A0"/>
                  </a:solidFill>
                </a:endParaRP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ko-KR" sz="3600" dirty="0">
                    <a:solidFill>
                      <a:srgbClr val="7030A0"/>
                    </a:solidFill>
                  </a:rPr>
                  <a:t> Deep Learning (II)</a:t>
                </a:r>
              </a:p>
              <a:p>
                <a:pPr lvl="1"/>
                <a:endParaRPr lang="en-US" altLang="ko-KR" sz="2400" dirty="0">
                  <a:solidFill>
                    <a:srgbClr val="7030A0"/>
                  </a:solidFill>
                </a:endParaRPr>
              </a:p>
              <a:p>
                <a:pPr marL="1028700" lvl="1" indent="-571500">
                  <a:buFont typeface="Wingdings" panose="05000000000000000000" pitchFamily="2" charset="2"/>
                  <a:buChar char="§"/>
                </a:pPr>
                <a:r>
                  <a:rPr lang="en-US" altLang="ko-KR" sz="2400" dirty="0">
                    <a:solidFill>
                      <a:srgbClr val="7030A0"/>
                    </a:solidFill>
                  </a:rPr>
                  <a:t>architecture (1 input</a:t>
                </a:r>
                <a:r>
                  <a:rPr lang="en-US" altLang="ko-KR" sz="2400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400" dirty="0">
                    <a:solidFill>
                      <a:srgbClr val="7030A0"/>
                    </a:solidFill>
                  </a:rPr>
                  <a:t> 1 hidden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400" dirty="0">
                    <a:solidFill>
                      <a:srgbClr val="7030A0"/>
                    </a:solidFill>
                  </a:rPr>
                  <a:t> 1 output layer)</a:t>
                </a:r>
              </a:p>
              <a:p>
                <a:pPr marL="1028700" lvl="1" indent="-571500">
                  <a:buFont typeface="Wingdings" panose="05000000000000000000" pitchFamily="2" charset="2"/>
                  <a:buChar char="§"/>
                </a:pPr>
                <a:endParaRPr lang="en-US" altLang="ko-KR" sz="2400" dirty="0">
                  <a:solidFill>
                    <a:srgbClr val="7030A0"/>
                  </a:solidFill>
                </a:endParaRPr>
              </a:p>
              <a:p>
                <a:pPr marL="1028700" lvl="1" indent="-571500">
                  <a:buFont typeface="Wingdings" panose="05000000000000000000" pitchFamily="2" charset="2"/>
                  <a:buChar char="§"/>
                </a:pPr>
                <a:r>
                  <a:rPr lang="en-US" altLang="ko-KR" sz="2400" dirty="0">
                    <a:solidFill>
                      <a:srgbClr val="7030A0"/>
                    </a:solidFill>
                  </a:rPr>
                  <a:t>how to find minimum loss, best W(weight) and B(bias)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48C064-C905-43A9-9A51-931C1A508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14" y="709246"/>
                <a:ext cx="9489577" cy="4585871"/>
              </a:xfrm>
              <a:prstGeom prst="rect">
                <a:avLst/>
              </a:prstGeom>
              <a:blipFill>
                <a:blip r:embed="rId2"/>
                <a:stretch>
                  <a:fillRect l="-2314" b="-19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1886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4F376-6971-48EC-9D63-66185FB00E06}"/>
              </a:ext>
            </a:extLst>
          </p:cNvPr>
          <p:cNvSpPr txBox="1"/>
          <p:nvPr/>
        </p:nvSpPr>
        <p:spPr>
          <a:xfrm>
            <a:off x="2972691" y="1581792"/>
            <a:ext cx="631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/>
                </a:solidFill>
              </a:rPr>
              <a:t>파이썬</a:t>
            </a:r>
            <a:r>
              <a:rPr lang="en-US" altLang="ko-KR" sz="3200" dirty="0">
                <a:solidFill>
                  <a:schemeClr val="accent1"/>
                </a:solidFill>
              </a:rPr>
              <a:t>(Python)</a:t>
            </a:r>
            <a:r>
              <a:rPr lang="ko-KR" altLang="en-US" sz="3200" dirty="0">
                <a:solidFill>
                  <a:schemeClr val="accent1"/>
                </a:solidFill>
              </a:rPr>
              <a:t>으로 구현하는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8784-7E0A-4E44-A9B8-EDF0618EFB50}"/>
              </a:ext>
            </a:extLst>
          </p:cNvPr>
          <p:cNvSpPr txBox="1"/>
          <p:nvPr/>
        </p:nvSpPr>
        <p:spPr>
          <a:xfrm>
            <a:off x="2972691" y="2730871"/>
            <a:ext cx="78552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Deep Learning (II)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/>
              <p:nvPr/>
            </p:nvSpPr>
            <p:spPr>
              <a:xfrm>
                <a:off x="4144840" y="4234118"/>
                <a:ext cx="38890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rgbClr val="0070C0"/>
                    </a:solidFill>
                  </a:rPr>
                  <a:t>–</a:t>
                </a:r>
                <a:r>
                  <a:rPr lang="ko-KR" alt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sz="2800" dirty="0">
                    <a:solidFill>
                      <a:srgbClr val="0070C0"/>
                    </a:solidFill>
                  </a:rPr>
                  <a:t>feed forward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800" dirty="0">
                    <a:solidFill>
                      <a:srgbClr val="0070C0"/>
                    </a:solidFill>
                  </a:rPr>
                  <a:t> loss –</a:t>
                </a:r>
                <a:endParaRPr lang="ko-KR" alt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840" y="4234118"/>
                <a:ext cx="3889058" cy="523220"/>
              </a:xfrm>
              <a:prstGeom prst="rect">
                <a:avLst/>
              </a:prstGeom>
              <a:blipFill>
                <a:blip r:embed="rId2"/>
                <a:stretch>
                  <a:fillRect l="-3292" t="-12941" r="-1724" b="-3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647399D-10DF-4C7C-9411-B984EFADC23E}"/>
              </a:ext>
            </a:extLst>
          </p:cNvPr>
          <p:cNvSpPr txBox="1"/>
          <p:nvPr/>
        </p:nvSpPr>
        <p:spPr>
          <a:xfrm>
            <a:off x="4474515" y="5499434"/>
            <a:ext cx="3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아이엠알</a:t>
            </a:r>
            <a:r>
              <a:rPr lang="ko-KR" altLang="en-US" dirty="0"/>
              <a:t> </a:t>
            </a:r>
            <a:r>
              <a:rPr lang="en-US" altLang="ko-KR" dirty="0"/>
              <a:t>(www.imbiz.co.kr)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ABD77-C639-40B0-9DFB-0D1FEF50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63416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5FB43E-079C-47D8-98DE-F66B9697CC38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아키텍처 비교 </a:t>
            </a:r>
            <a:r>
              <a:rPr lang="en-US" altLang="ko-KR" sz="2400" dirty="0">
                <a:solidFill>
                  <a:srgbClr val="7030A0"/>
                </a:solidFill>
              </a:rPr>
              <a:t>–</a:t>
            </a:r>
            <a:r>
              <a:rPr lang="en-US" altLang="ko-KR" sz="2400" dirty="0">
                <a:solidFill>
                  <a:srgbClr val="0070C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logistic regression vs. deep learning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B209BF-911D-48DC-8372-8471CABC66AD}"/>
              </a:ext>
            </a:extLst>
          </p:cNvPr>
          <p:cNvGrpSpPr/>
          <p:nvPr/>
        </p:nvGrpSpPr>
        <p:grpSpPr>
          <a:xfrm>
            <a:off x="1998205" y="2714750"/>
            <a:ext cx="8163499" cy="2422737"/>
            <a:chOff x="1275347" y="2125200"/>
            <a:chExt cx="8163499" cy="271546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484F9A0-6587-458C-BFF0-C3AB3FF91132}"/>
                </a:ext>
              </a:extLst>
            </p:cNvPr>
            <p:cNvSpPr/>
            <p:nvPr/>
          </p:nvSpPr>
          <p:spPr>
            <a:xfrm>
              <a:off x="1275347" y="2125200"/>
              <a:ext cx="8163499" cy="27154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112A1E0-63EC-4E5A-B5CD-62533DCDD405}"/>
                </a:ext>
              </a:extLst>
            </p:cNvPr>
            <p:cNvGrpSpPr/>
            <p:nvPr/>
          </p:nvGrpSpPr>
          <p:grpSpPr>
            <a:xfrm>
              <a:off x="1431759" y="2632359"/>
              <a:ext cx="1215189" cy="2009274"/>
              <a:chOff x="1431759" y="1008058"/>
              <a:chExt cx="1215189" cy="2009274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8A124CF2-2C5D-4721-86E4-EF26A6478B8D}"/>
                  </a:ext>
                </a:extLst>
              </p:cNvPr>
              <p:cNvSpPr/>
              <p:nvPr/>
            </p:nvSpPr>
            <p:spPr>
              <a:xfrm>
                <a:off x="1431759" y="1008058"/>
                <a:ext cx="1215189" cy="200927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B87886E-FEAC-498A-BFFB-9CC15A4476A1}"/>
                  </a:ext>
                </a:extLst>
              </p:cNvPr>
              <p:cNvSpPr/>
              <p:nvPr/>
            </p:nvSpPr>
            <p:spPr>
              <a:xfrm>
                <a:off x="1609452" y="1275697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1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E023E0A-7087-4CC4-BF04-E214D9088D85}"/>
                  </a:ext>
                </a:extLst>
              </p:cNvPr>
              <p:cNvSpPr/>
              <p:nvPr/>
            </p:nvSpPr>
            <p:spPr>
              <a:xfrm>
                <a:off x="1609452" y="1876693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2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00F63B85-5387-4E7B-9F83-D96A52525652}"/>
                  </a:ext>
                </a:extLst>
              </p:cNvPr>
              <p:cNvSpPr/>
              <p:nvPr/>
            </p:nvSpPr>
            <p:spPr>
              <a:xfrm>
                <a:off x="1609452" y="2473576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N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B0D86E7-733D-4252-9642-45302B9AE004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996" y="2128336"/>
                    <a:ext cx="455310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ts val="15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∙∙∙</m:t>
                          </m:r>
                        </m:oMath>
                        <m:oMath xmlns:m="http://schemas.openxmlformats.org/officeDocument/2006/math">
                          <m:r>
                            <a:rPr lang="en-US" altLang="ko-KR" sz="2000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∙∙∙</m:t>
                          </m:r>
                        </m:oMath>
                      </m:oMathPara>
                    </a14:m>
                    <a:endParaRPr lang="ko-KR" altLang="en-US" sz="20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5B0D86E7-733D-4252-9642-45302B9AE0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6996" y="2128336"/>
                    <a:ext cx="455310" cy="47705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44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B5C37F4C-553A-42CA-9993-34CF70150CAE}"/>
                </a:ext>
              </a:extLst>
            </p:cNvPr>
            <p:cNvCxnSpPr>
              <a:cxnSpLocks/>
            </p:cNvCxnSpPr>
            <p:nvPr/>
          </p:nvCxnSpPr>
          <p:spPr>
            <a:xfrm>
              <a:off x="2463239" y="3037435"/>
              <a:ext cx="983808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B0A0034-B216-47F6-9D2A-5C4A2EA6D34E}"/>
                </a:ext>
              </a:extLst>
            </p:cNvPr>
            <p:cNvGrpSpPr/>
            <p:nvPr/>
          </p:nvGrpSpPr>
          <p:grpSpPr>
            <a:xfrm>
              <a:off x="3520328" y="2632359"/>
              <a:ext cx="1215189" cy="2009274"/>
              <a:chOff x="1431759" y="1008058"/>
              <a:chExt cx="1215189" cy="2009274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0B62FA0D-5D48-4B91-A048-F4816AC036F2}"/>
                  </a:ext>
                </a:extLst>
              </p:cNvPr>
              <p:cNvSpPr/>
              <p:nvPr/>
            </p:nvSpPr>
            <p:spPr>
              <a:xfrm>
                <a:off x="1431759" y="1008058"/>
                <a:ext cx="1215189" cy="200927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3C81C6B-2D2C-4644-B1E3-23865DE1A4CC}"/>
                  </a:ext>
                </a:extLst>
              </p:cNvPr>
              <p:cNvSpPr/>
              <p:nvPr/>
            </p:nvSpPr>
            <p:spPr>
              <a:xfrm>
                <a:off x="1609452" y="1275697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1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DBDD5957-3A01-46C7-9B4A-11A2E4AE3A3D}"/>
                  </a:ext>
                </a:extLst>
              </p:cNvPr>
              <p:cNvSpPr/>
              <p:nvPr/>
            </p:nvSpPr>
            <p:spPr>
              <a:xfrm>
                <a:off x="1609452" y="1876693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2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C0BAC56E-D3BC-410B-96DD-8865C3B52041}"/>
                  </a:ext>
                </a:extLst>
              </p:cNvPr>
              <p:cNvSpPr/>
              <p:nvPr/>
            </p:nvSpPr>
            <p:spPr>
              <a:xfrm>
                <a:off x="1609452" y="2473576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M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6F9AC67-863C-4107-8511-D21C2F140E75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996" y="2128336"/>
                    <a:ext cx="455310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ts val="15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∙∙∙</m:t>
                          </m:r>
                        </m:oMath>
                        <m:oMath xmlns:m="http://schemas.openxmlformats.org/officeDocument/2006/math">
                          <m:r>
                            <a:rPr lang="en-US" altLang="ko-KR" sz="2000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∙∙∙</m:t>
                          </m:r>
                        </m:oMath>
                      </m:oMathPara>
                    </a14:m>
                    <a:endParaRPr lang="ko-KR" altLang="en-US" sz="20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26F9AC67-863C-4107-8511-D21C2F140E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6996" y="2128336"/>
                    <a:ext cx="455310" cy="4770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44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D5816F1-39BF-4A2A-A6DB-E654B720EB1B}"/>
                </a:ext>
              </a:extLst>
            </p:cNvPr>
            <p:cNvGrpSpPr/>
            <p:nvPr/>
          </p:nvGrpSpPr>
          <p:grpSpPr>
            <a:xfrm>
              <a:off x="6096000" y="2632359"/>
              <a:ext cx="1215189" cy="2009274"/>
              <a:chOff x="1431759" y="1008058"/>
              <a:chExt cx="1215189" cy="200927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477E06A2-5DE5-4EA0-B004-3002D0C48290}"/>
                  </a:ext>
                </a:extLst>
              </p:cNvPr>
              <p:cNvSpPr/>
              <p:nvPr/>
            </p:nvSpPr>
            <p:spPr>
              <a:xfrm>
                <a:off x="1431759" y="1008058"/>
                <a:ext cx="1215189" cy="200927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AD45E65C-DB45-48DC-9B33-2679553D193B}"/>
                  </a:ext>
                </a:extLst>
              </p:cNvPr>
              <p:cNvSpPr/>
              <p:nvPr/>
            </p:nvSpPr>
            <p:spPr>
              <a:xfrm>
                <a:off x="1609452" y="1275697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1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27B1B652-1318-44A0-8CF3-F5D4E006870E}"/>
                  </a:ext>
                </a:extLst>
              </p:cNvPr>
              <p:cNvSpPr/>
              <p:nvPr/>
            </p:nvSpPr>
            <p:spPr>
              <a:xfrm>
                <a:off x="1609452" y="1876693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2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6FB5446D-8659-4B37-814C-B3C7FDA60BE4}"/>
                  </a:ext>
                </a:extLst>
              </p:cNvPr>
              <p:cNvSpPr/>
              <p:nvPr/>
            </p:nvSpPr>
            <p:spPr>
              <a:xfrm>
                <a:off x="1609452" y="2473576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K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8434B6F-8280-45C4-BC47-275EAE46896D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996" y="2128336"/>
                    <a:ext cx="455310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ts val="15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∙∙∙</m:t>
                          </m:r>
                        </m:oMath>
                        <m:oMath xmlns:m="http://schemas.openxmlformats.org/officeDocument/2006/math">
                          <m:r>
                            <a:rPr lang="en-US" altLang="ko-KR" sz="2000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∙∙∙</m:t>
                          </m:r>
                        </m:oMath>
                      </m:oMathPara>
                    </a14:m>
                    <a:endParaRPr lang="ko-KR" altLang="en-US" sz="20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98434B6F-8280-45C4-BC47-275EAE4689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6996" y="2128336"/>
                    <a:ext cx="455310" cy="4770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44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FF058F5D-4D02-4349-AAFF-341868CF1625}"/>
                </a:ext>
              </a:extLst>
            </p:cNvPr>
            <p:cNvGrpSpPr/>
            <p:nvPr/>
          </p:nvGrpSpPr>
          <p:grpSpPr>
            <a:xfrm>
              <a:off x="8059153" y="2632359"/>
              <a:ext cx="1215189" cy="2009274"/>
              <a:chOff x="1431759" y="1008058"/>
              <a:chExt cx="1215189" cy="2009274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4EBFCA0B-1A5E-4317-B143-D1AFDF2C5C8A}"/>
                  </a:ext>
                </a:extLst>
              </p:cNvPr>
              <p:cNvSpPr/>
              <p:nvPr/>
            </p:nvSpPr>
            <p:spPr>
              <a:xfrm>
                <a:off x="1431759" y="1008058"/>
                <a:ext cx="1215189" cy="200927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A1E6191E-5700-4EDD-8907-B643206CC633}"/>
                  </a:ext>
                </a:extLst>
              </p:cNvPr>
              <p:cNvSpPr/>
              <p:nvPr/>
            </p:nvSpPr>
            <p:spPr>
              <a:xfrm>
                <a:off x="1609452" y="1275697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1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5C468680-C773-4E2C-944E-34C0E4FD5A13}"/>
                  </a:ext>
                </a:extLst>
              </p:cNvPr>
              <p:cNvSpPr/>
              <p:nvPr/>
            </p:nvSpPr>
            <p:spPr>
              <a:xfrm>
                <a:off x="1609452" y="1876693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2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045F5390-558D-4BF0-9D46-CA852423FA74}"/>
                  </a:ext>
                </a:extLst>
              </p:cNvPr>
              <p:cNvSpPr/>
              <p:nvPr/>
            </p:nvSpPr>
            <p:spPr>
              <a:xfrm>
                <a:off x="1609452" y="2473576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L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C4788813-14A9-4326-93C7-55430432BEC4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996" y="2128336"/>
                    <a:ext cx="455310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ts val="15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∙∙∙</m:t>
                          </m:r>
                        </m:oMath>
                        <m:oMath xmlns:m="http://schemas.openxmlformats.org/officeDocument/2006/math">
                          <m:r>
                            <a:rPr lang="en-US" altLang="ko-KR" sz="2000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∙∙∙</m:t>
                          </m:r>
                        </m:oMath>
                      </m:oMathPara>
                    </a14:m>
                    <a:endParaRPr lang="ko-KR" altLang="en-US" sz="20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C4788813-14A9-4326-93C7-55430432BE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6996" y="2128336"/>
                    <a:ext cx="455310" cy="4770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449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F3A0E669-4D8B-4249-85BB-41C6A4639DCB}"/>
                </a:ext>
              </a:extLst>
            </p:cNvPr>
            <p:cNvCxnSpPr>
              <a:cxnSpLocks/>
            </p:cNvCxnSpPr>
            <p:nvPr/>
          </p:nvCxnSpPr>
          <p:spPr>
            <a:xfrm>
              <a:off x="2463239" y="3037435"/>
              <a:ext cx="983808" cy="548013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FDEBDAFD-AE95-4506-959B-C3FA8222A52A}"/>
                </a:ext>
              </a:extLst>
            </p:cNvPr>
            <p:cNvCxnSpPr>
              <a:cxnSpLocks/>
            </p:cNvCxnSpPr>
            <p:nvPr/>
          </p:nvCxnSpPr>
          <p:spPr>
            <a:xfrm>
              <a:off x="2491634" y="3037435"/>
              <a:ext cx="983808" cy="1125529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9D98C21-FD61-421E-9506-2DC10BAE2B35}"/>
                </a:ext>
              </a:extLst>
            </p:cNvPr>
            <p:cNvCxnSpPr>
              <a:cxnSpLocks/>
            </p:cNvCxnSpPr>
            <p:nvPr/>
          </p:nvCxnSpPr>
          <p:spPr>
            <a:xfrm>
              <a:off x="2463239" y="3653051"/>
              <a:ext cx="983808" cy="0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FBDF0599-95C3-4DAE-B8AF-2A26044057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1634" y="3140280"/>
              <a:ext cx="955413" cy="512771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A66F3289-6AAD-4389-998F-2A43EC35AAA5}"/>
                </a:ext>
              </a:extLst>
            </p:cNvPr>
            <p:cNvCxnSpPr>
              <a:cxnSpLocks/>
            </p:cNvCxnSpPr>
            <p:nvPr/>
          </p:nvCxnSpPr>
          <p:spPr>
            <a:xfrm>
              <a:off x="2491634" y="3666616"/>
              <a:ext cx="851001" cy="476702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348D9CA6-0267-48FE-822F-23D8688FC073}"/>
                </a:ext>
              </a:extLst>
            </p:cNvPr>
            <p:cNvCxnSpPr>
              <a:cxnSpLocks/>
            </p:cNvCxnSpPr>
            <p:nvPr/>
          </p:nvCxnSpPr>
          <p:spPr>
            <a:xfrm>
              <a:off x="2463239" y="4250770"/>
              <a:ext cx="983808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652CCB1A-AA63-430D-9F6F-1B33757EC7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1634" y="3752637"/>
              <a:ext cx="955413" cy="486128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8CFC289C-B690-49E0-91FD-7EA14A67B2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1953" y="3254323"/>
              <a:ext cx="1019980" cy="994662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A9E8D5D9-7C21-4805-8179-1E8200C21FEE}"/>
                </a:ext>
              </a:extLst>
            </p:cNvPr>
            <p:cNvCxnSpPr>
              <a:cxnSpLocks/>
            </p:cNvCxnSpPr>
            <p:nvPr/>
          </p:nvCxnSpPr>
          <p:spPr>
            <a:xfrm>
              <a:off x="4583566" y="3037435"/>
              <a:ext cx="983808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F58B1DAE-5340-4A3B-B496-3278561EA898}"/>
                </a:ext>
              </a:extLst>
            </p:cNvPr>
            <p:cNvCxnSpPr>
              <a:cxnSpLocks/>
            </p:cNvCxnSpPr>
            <p:nvPr/>
          </p:nvCxnSpPr>
          <p:spPr>
            <a:xfrm>
              <a:off x="4583566" y="3037435"/>
              <a:ext cx="983808" cy="548013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287D85D3-BC21-496F-B07C-951D11743012}"/>
                </a:ext>
              </a:extLst>
            </p:cNvPr>
            <p:cNvCxnSpPr>
              <a:cxnSpLocks/>
            </p:cNvCxnSpPr>
            <p:nvPr/>
          </p:nvCxnSpPr>
          <p:spPr>
            <a:xfrm>
              <a:off x="4611961" y="3037435"/>
              <a:ext cx="983808" cy="1125529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FEC3DB8-84DB-4EB1-BDEC-35EE06DA4F2A}"/>
                </a:ext>
              </a:extLst>
            </p:cNvPr>
            <p:cNvCxnSpPr>
              <a:cxnSpLocks/>
            </p:cNvCxnSpPr>
            <p:nvPr/>
          </p:nvCxnSpPr>
          <p:spPr>
            <a:xfrm>
              <a:off x="4583566" y="3653051"/>
              <a:ext cx="983808" cy="0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D56AE3E-301F-4BC7-AAE0-B920BFA08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961" y="3140280"/>
              <a:ext cx="955413" cy="512771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E5F69270-3C76-4792-B01F-8ED4659701AB}"/>
                </a:ext>
              </a:extLst>
            </p:cNvPr>
            <p:cNvCxnSpPr>
              <a:cxnSpLocks/>
            </p:cNvCxnSpPr>
            <p:nvPr/>
          </p:nvCxnSpPr>
          <p:spPr>
            <a:xfrm>
              <a:off x="4611961" y="3666616"/>
              <a:ext cx="851001" cy="476702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>
              <a:extLst>
                <a:ext uri="{FF2B5EF4-FFF2-40B4-BE49-F238E27FC236}">
                  <a16:creationId xmlns:a16="http://schemas.microsoft.com/office/drawing/2014/main" id="{2B4D31EF-2F42-4EAB-AD49-0A13420031DD}"/>
                </a:ext>
              </a:extLst>
            </p:cNvPr>
            <p:cNvCxnSpPr>
              <a:cxnSpLocks/>
            </p:cNvCxnSpPr>
            <p:nvPr/>
          </p:nvCxnSpPr>
          <p:spPr>
            <a:xfrm>
              <a:off x="4583566" y="4250770"/>
              <a:ext cx="983808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D25ED866-7E24-4B84-A84B-B6BEB92E8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961" y="3752637"/>
              <a:ext cx="955413" cy="486128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602E4FA5-52B5-4B26-BAC1-2097BE6401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7274" y="3250288"/>
              <a:ext cx="1019980" cy="994662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7B3AD74D-6064-4AFD-B3C1-AF4C23633AF6}"/>
                </a:ext>
              </a:extLst>
            </p:cNvPr>
            <p:cNvCxnSpPr>
              <a:cxnSpLocks/>
            </p:cNvCxnSpPr>
            <p:nvPr/>
          </p:nvCxnSpPr>
          <p:spPr>
            <a:xfrm>
              <a:off x="7142634" y="3052170"/>
              <a:ext cx="983808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8A276305-30FD-441C-A1D0-749C3FF8FC49}"/>
                </a:ext>
              </a:extLst>
            </p:cNvPr>
            <p:cNvCxnSpPr>
              <a:cxnSpLocks/>
            </p:cNvCxnSpPr>
            <p:nvPr/>
          </p:nvCxnSpPr>
          <p:spPr>
            <a:xfrm>
              <a:off x="7142634" y="3052170"/>
              <a:ext cx="983808" cy="548013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483647BF-204C-4899-AC3D-CBB6CF8E4E44}"/>
                </a:ext>
              </a:extLst>
            </p:cNvPr>
            <p:cNvCxnSpPr>
              <a:cxnSpLocks/>
            </p:cNvCxnSpPr>
            <p:nvPr/>
          </p:nvCxnSpPr>
          <p:spPr>
            <a:xfrm>
              <a:off x="7170619" y="3064051"/>
              <a:ext cx="984218" cy="1113648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7BC1896C-7B45-486D-8DB8-5560FC25CE2A}"/>
                </a:ext>
              </a:extLst>
            </p:cNvPr>
            <p:cNvCxnSpPr>
              <a:cxnSpLocks/>
            </p:cNvCxnSpPr>
            <p:nvPr/>
          </p:nvCxnSpPr>
          <p:spPr>
            <a:xfrm>
              <a:off x="7142634" y="3667786"/>
              <a:ext cx="983808" cy="0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86E4D89C-2D7C-4856-955B-FE0ADAD61F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1029" y="3155015"/>
              <a:ext cx="955413" cy="512771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8AD71658-43F0-4931-AD93-81414F73C736}"/>
                </a:ext>
              </a:extLst>
            </p:cNvPr>
            <p:cNvCxnSpPr>
              <a:cxnSpLocks/>
            </p:cNvCxnSpPr>
            <p:nvPr/>
          </p:nvCxnSpPr>
          <p:spPr>
            <a:xfrm>
              <a:off x="7171029" y="3681351"/>
              <a:ext cx="851001" cy="476702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B4601196-75F1-4449-A902-9BC971E97292}"/>
                </a:ext>
              </a:extLst>
            </p:cNvPr>
            <p:cNvCxnSpPr>
              <a:cxnSpLocks/>
            </p:cNvCxnSpPr>
            <p:nvPr/>
          </p:nvCxnSpPr>
          <p:spPr>
            <a:xfrm>
              <a:off x="7142634" y="4265505"/>
              <a:ext cx="983808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D40CD587-AFF8-47B3-A20D-FA330895C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1029" y="3767372"/>
              <a:ext cx="955413" cy="486128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FB4FE0A6-8FED-4B9F-829A-EA3D24F33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6342" y="3265023"/>
              <a:ext cx="1019980" cy="994662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C330977-BD39-4444-887F-3B22541EAB5F}"/>
                    </a:ext>
                  </a:extLst>
                </p:cNvPr>
                <p:cNvSpPr txBox="1"/>
                <p:nvPr/>
              </p:nvSpPr>
              <p:spPr>
                <a:xfrm>
                  <a:off x="5585731" y="3147807"/>
                  <a:ext cx="535445" cy="2718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7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  <m:oMath xmlns:m="http://schemas.openxmlformats.org/officeDocument/2006/math">
                        <m:r>
                          <a:rPr lang="en-US" altLang="ko-KR" sz="20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C330977-BD39-4444-887F-3B22541EA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731" y="3147807"/>
                  <a:ext cx="535445" cy="271869"/>
                </a:xfrm>
                <a:prstGeom prst="rect">
                  <a:avLst/>
                </a:prstGeom>
                <a:blipFill>
                  <a:blip r:embed="rId6"/>
                  <a:stretch>
                    <a:fillRect t="-2500" b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41279D-0629-4FF1-A9C8-A6BBD8BD3B1A}"/>
                    </a:ext>
                  </a:extLst>
                </p:cNvPr>
                <p:cNvSpPr txBox="1"/>
                <p:nvPr/>
              </p:nvSpPr>
              <p:spPr>
                <a:xfrm>
                  <a:off x="5587727" y="3347001"/>
                  <a:ext cx="535445" cy="2718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7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  <m:oMath xmlns:m="http://schemas.openxmlformats.org/officeDocument/2006/math">
                        <m:r>
                          <a:rPr lang="en-US" altLang="ko-KR" sz="20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41279D-0629-4FF1-A9C8-A6BBD8BD3B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7727" y="3347001"/>
                  <a:ext cx="535445" cy="271869"/>
                </a:xfrm>
                <a:prstGeom prst="rect">
                  <a:avLst/>
                </a:prstGeom>
                <a:blipFill>
                  <a:blip r:embed="rId7"/>
                  <a:stretch>
                    <a:fillRect t="-2500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58B7A59-0DE4-427A-BB83-DBB57D2118E1}"/>
                    </a:ext>
                  </a:extLst>
                </p:cNvPr>
                <p:cNvSpPr txBox="1"/>
                <p:nvPr/>
              </p:nvSpPr>
              <p:spPr>
                <a:xfrm>
                  <a:off x="5581642" y="3708916"/>
                  <a:ext cx="535445" cy="2718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7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  <m:oMath xmlns:m="http://schemas.openxmlformats.org/officeDocument/2006/math">
                        <m:r>
                          <a:rPr lang="en-US" altLang="ko-KR" sz="20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58B7A59-0DE4-427A-BB83-DBB57D2118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1642" y="3708916"/>
                  <a:ext cx="535445" cy="271869"/>
                </a:xfrm>
                <a:prstGeom prst="rect">
                  <a:avLst/>
                </a:prstGeom>
                <a:blipFill>
                  <a:blip r:embed="rId8"/>
                  <a:stretch>
                    <a:fillRect t="-2500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281060E9-94E7-4315-B8DD-AEC568808AC3}"/>
                    </a:ext>
                  </a:extLst>
                </p:cNvPr>
                <p:cNvSpPr txBox="1"/>
                <p:nvPr/>
              </p:nvSpPr>
              <p:spPr>
                <a:xfrm>
                  <a:off x="5583638" y="3908110"/>
                  <a:ext cx="535445" cy="3616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7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  <m:oMath xmlns:m="http://schemas.openxmlformats.org/officeDocument/2006/math">
                        <m:r>
                          <a:rPr lang="en-US" altLang="ko-KR" sz="20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  <m:oMath xmlns:m="http://schemas.openxmlformats.org/officeDocument/2006/math">
                        <m:r>
                          <a:rPr lang="en-US" altLang="ko-KR" sz="20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281060E9-94E7-4315-B8DD-AEC568808A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638" y="3908110"/>
                  <a:ext cx="535445" cy="361637"/>
                </a:xfrm>
                <a:prstGeom prst="rect">
                  <a:avLst/>
                </a:prstGeom>
                <a:blipFill>
                  <a:blip r:embed="rId9"/>
                  <a:stretch>
                    <a:fillRect b="-566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72EE520-892F-4716-8CCD-23F8B94A7703}"/>
                </a:ext>
              </a:extLst>
            </p:cNvPr>
            <p:cNvSpPr txBox="1"/>
            <p:nvPr/>
          </p:nvSpPr>
          <p:spPr>
            <a:xfrm>
              <a:off x="1677715" y="225143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7030A0"/>
                  </a:solidFill>
                </a:rPr>
                <a:t>입력층</a:t>
              </a:r>
              <a:endParaRPr lang="ko-KR" altLang="en-US" sz="1400" dirty="0">
                <a:solidFill>
                  <a:srgbClr val="7030A0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A5ED129-D6CA-45FE-A950-5884BF38A764}"/>
                </a:ext>
              </a:extLst>
            </p:cNvPr>
            <p:cNvSpPr txBox="1"/>
            <p:nvPr/>
          </p:nvSpPr>
          <p:spPr>
            <a:xfrm>
              <a:off x="3741133" y="2254106"/>
              <a:ext cx="822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7030A0"/>
                  </a:solidFill>
                </a:rPr>
                <a:t>은닉층</a:t>
              </a:r>
              <a:r>
                <a:rPr lang="en-US" altLang="ko-KR" sz="1400" dirty="0">
                  <a:solidFill>
                    <a:srgbClr val="7030A0"/>
                  </a:solidFill>
                </a:rPr>
                <a:t>1</a:t>
              </a:r>
              <a:endParaRPr lang="ko-KR" altLang="en-US" sz="1400" dirty="0">
                <a:solidFill>
                  <a:srgbClr val="7030A0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3C37892-C991-49C2-9158-ECD5DF9D9590}"/>
                </a:ext>
              </a:extLst>
            </p:cNvPr>
            <p:cNvSpPr txBox="1"/>
            <p:nvPr/>
          </p:nvSpPr>
          <p:spPr>
            <a:xfrm>
              <a:off x="6296389" y="2256431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7030A0"/>
                  </a:solidFill>
                </a:rPr>
                <a:t>은닉층</a:t>
              </a:r>
              <a:r>
                <a:rPr lang="en-US" altLang="ko-KR" sz="1400" dirty="0">
                  <a:solidFill>
                    <a:srgbClr val="7030A0"/>
                  </a:solidFill>
                </a:rPr>
                <a:t> K</a:t>
              </a:r>
              <a:endParaRPr lang="ko-KR" altLang="en-US" sz="1400" dirty="0">
                <a:solidFill>
                  <a:srgbClr val="7030A0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C4BC7BF-E219-4AAF-AF5E-98166DD665B1}"/>
                </a:ext>
              </a:extLst>
            </p:cNvPr>
            <p:cNvSpPr txBox="1"/>
            <p:nvPr/>
          </p:nvSpPr>
          <p:spPr>
            <a:xfrm>
              <a:off x="8326543" y="22481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7030A0"/>
                  </a:solidFill>
                </a:rPr>
                <a:t>출력층</a:t>
              </a:r>
              <a:endParaRPr lang="ko-KR" altLang="en-US" sz="1400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76907A2-80D2-4F61-9571-CCF00D89527B}"/>
                    </a:ext>
                  </a:extLst>
                </p:cNvPr>
                <p:cNvSpPr txBox="1"/>
                <p:nvPr/>
              </p:nvSpPr>
              <p:spPr>
                <a:xfrm>
                  <a:off x="4879748" y="2291727"/>
                  <a:ext cx="975619" cy="2925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∙∙∙∙∙∙∙∙∙∙</m:t>
                        </m:r>
                      </m:oMath>
                    </m:oMathPara>
                  </a14:m>
                  <a:br>
                    <a:rPr lang="en-US" altLang="ko-KR" sz="2000" b="1" dirty="0">
                      <a:solidFill>
                        <a:srgbClr val="7030A0"/>
                      </a:solidFill>
                    </a:rPr>
                  </a:br>
                  <a:endParaRPr lang="ko-KR" altLang="en-US" sz="2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176907A2-80D2-4F61-9571-CCF00D8952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9748" y="2291727"/>
                  <a:ext cx="975619" cy="29251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4271D61-C329-4B09-9FCD-514A0FB3F328}"/>
                    </a:ext>
                  </a:extLst>
                </p:cNvPr>
                <p:cNvSpPr txBox="1"/>
                <p:nvPr/>
              </p:nvSpPr>
              <p:spPr>
                <a:xfrm>
                  <a:off x="2727340" y="2460854"/>
                  <a:ext cx="611065" cy="316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altLang="ko-KR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4271D61-C329-4B09-9FCD-514A0FB3F3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340" y="2460854"/>
                  <a:ext cx="611065" cy="316690"/>
                </a:xfrm>
                <a:prstGeom prst="rect">
                  <a:avLst/>
                </a:prstGeom>
                <a:blipFill>
                  <a:blip r:embed="rId11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502EC18-3C7B-4E9F-8B48-0946926039A9}"/>
                    </a:ext>
                  </a:extLst>
                </p:cNvPr>
                <p:cNvSpPr txBox="1"/>
                <p:nvPr/>
              </p:nvSpPr>
              <p:spPr>
                <a:xfrm>
                  <a:off x="2767088" y="2736405"/>
                  <a:ext cx="487826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502EC18-3C7B-4E9F-8B48-094692603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7088" y="2736405"/>
                  <a:ext cx="487826" cy="253916"/>
                </a:xfrm>
                <a:prstGeom prst="rect">
                  <a:avLst/>
                </a:prstGeom>
                <a:blipFill>
                  <a:blip r:embed="rId12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26201A9-8D92-4B4E-B3D3-E13713BEF3B8}"/>
                    </a:ext>
                  </a:extLst>
                </p:cNvPr>
                <p:cNvSpPr txBox="1"/>
                <p:nvPr/>
              </p:nvSpPr>
              <p:spPr>
                <a:xfrm>
                  <a:off x="2763730" y="3051940"/>
                  <a:ext cx="49096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26201A9-8D92-4B4E-B3D3-E13713BEF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3730" y="3051940"/>
                  <a:ext cx="490968" cy="253916"/>
                </a:xfrm>
                <a:prstGeom prst="rect">
                  <a:avLst/>
                </a:prstGeom>
                <a:blipFill>
                  <a:blip r:embed="rId1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348D184-C561-4498-B925-0BB0C23C39FA}"/>
                    </a:ext>
                  </a:extLst>
                </p:cNvPr>
                <p:cNvSpPr txBox="1"/>
                <p:nvPr/>
              </p:nvSpPr>
              <p:spPr>
                <a:xfrm>
                  <a:off x="2763042" y="3995962"/>
                  <a:ext cx="51090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348D184-C561-4498-B925-0BB0C23C39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3042" y="3995962"/>
                  <a:ext cx="510909" cy="253916"/>
                </a:xfrm>
                <a:prstGeom prst="rect">
                  <a:avLst/>
                </a:prstGeom>
                <a:blipFill>
                  <a:blip r:embed="rId14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075155E0-75D8-4CC6-8CFD-B562E99AE5A0}"/>
                    </a:ext>
                  </a:extLst>
                </p:cNvPr>
                <p:cNvSpPr txBox="1"/>
                <p:nvPr/>
              </p:nvSpPr>
              <p:spPr>
                <a:xfrm>
                  <a:off x="2758319" y="4294973"/>
                  <a:ext cx="540661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MN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075155E0-75D8-4CC6-8CFD-B562E99AE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8319" y="4294973"/>
                  <a:ext cx="540661" cy="253916"/>
                </a:xfrm>
                <a:prstGeom prst="rect">
                  <a:avLst/>
                </a:prstGeom>
                <a:blipFill>
                  <a:blip r:embed="rId1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B1B2508-F5ED-4632-85DB-16B09EE55486}"/>
                    </a:ext>
                  </a:extLst>
                </p:cNvPr>
                <p:cNvSpPr txBox="1"/>
                <p:nvPr/>
              </p:nvSpPr>
              <p:spPr>
                <a:xfrm>
                  <a:off x="4856579" y="2756456"/>
                  <a:ext cx="487826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B1B2508-F5ED-4632-85DB-16B09EE55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579" y="2756456"/>
                  <a:ext cx="487826" cy="253916"/>
                </a:xfrm>
                <a:prstGeom prst="rect">
                  <a:avLst/>
                </a:prstGeom>
                <a:blipFill>
                  <a:blip r:embed="rId1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48353A65-40AD-44B4-8C2D-CF8F69951DAB}"/>
                    </a:ext>
                  </a:extLst>
                </p:cNvPr>
                <p:cNvSpPr txBox="1"/>
                <p:nvPr/>
              </p:nvSpPr>
              <p:spPr>
                <a:xfrm>
                  <a:off x="4853221" y="3071991"/>
                  <a:ext cx="49096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48353A65-40AD-44B4-8C2D-CF8F69951D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3221" y="3071991"/>
                  <a:ext cx="490968" cy="253916"/>
                </a:xfrm>
                <a:prstGeom prst="rect">
                  <a:avLst/>
                </a:prstGeom>
                <a:blipFill>
                  <a:blip r:embed="rId17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F8859FE-7BAD-4F73-ABA7-4AFF3746DAA4}"/>
                    </a:ext>
                  </a:extLst>
                </p:cNvPr>
                <p:cNvSpPr txBox="1"/>
                <p:nvPr/>
              </p:nvSpPr>
              <p:spPr>
                <a:xfrm>
                  <a:off x="4852533" y="4016013"/>
                  <a:ext cx="52302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8F8859FE-7BAD-4F73-ABA7-4AFF3746DA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2533" y="4016013"/>
                  <a:ext cx="523028" cy="253916"/>
                </a:xfrm>
                <a:prstGeom prst="rect">
                  <a:avLst/>
                </a:prstGeom>
                <a:blipFill>
                  <a:blip r:embed="rId18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BB28E56-65C6-4832-8E56-0D617C2AAC72}"/>
                    </a:ext>
                  </a:extLst>
                </p:cNvPr>
                <p:cNvSpPr txBox="1"/>
                <p:nvPr/>
              </p:nvSpPr>
              <p:spPr>
                <a:xfrm>
                  <a:off x="4847810" y="4315024"/>
                  <a:ext cx="53585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MK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BB28E56-65C6-4832-8E56-0D617C2AAC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810" y="4315024"/>
                  <a:ext cx="535852" cy="253916"/>
                </a:xfrm>
                <a:prstGeom prst="rect">
                  <a:avLst/>
                </a:prstGeom>
                <a:blipFill>
                  <a:blip r:embed="rId1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51910D3-E227-416B-83C9-A7BE10AB3F8E}"/>
                    </a:ext>
                  </a:extLst>
                </p:cNvPr>
                <p:cNvSpPr txBox="1"/>
                <p:nvPr/>
              </p:nvSpPr>
              <p:spPr>
                <a:xfrm>
                  <a:off x="7379206" y="2752444"/>
                  <a:ext cx="487826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C51910D3-E227-416B-83C9-A7BE10AB3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9206" y="2752444"/>
                  <a:ext cx="487826" cy="253916"/>
                </a:xfrm>
                <a:prstGeom prst="rect">
                  <a:avLst/>
                </a:prstGeom>
                <a:blipFill>
                  <a:blip r:embed="rId20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10B9E9F-0405-402F-9A54-51F2DF382553}"/>
                    </a:ext>
                  </a:extLst>
                </p:cNvPr>
                <p:cNvSpPr txBox="1"/>
                <p:nvPr/>
              </p:nvSpPr>
              <p:spPr>
                <a:xfrm>
                  <a:off x="7375848" y="3067979"/>
                  <a:ext cx="49096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10B9E9F-0405-402F-9A54-51F2DF3825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5848" y="3067979"/>
                  <a:ext cx="490968" cy="253916"/>
                </a:xfrm>
                <a:prstGeom prst="rect">
                  <a:avLst/>
                </a:prstGeom>
                <a:blipFill>
                  <a:blip r:embed="rId1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481AC50C-5C9D-495B-949D-7DF927035B7C}"/>
                    </a:ext>
                  </a:extLst>
                </p:cNvPr>
                <p:cNvSpPr txBox="1"/>
                <p:nvPr/>
              </p:nvSpPr>
              <p:spPr>
                <a:xfrm>
                  <a:off x="7375160" y="4012001"/>
                  <a:ext cx="50379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481AC50C-5C9D-495B-949D-7DF927035B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5160" y="4012001"/>
                  <a:ext cx="503792" cy="253916"/>
                </a:xfrm>
                <a:prstGeom prst="rect">
                  <a:avLst/>
                </a:prstGeom>
                <a:blipFill>
                  <a:blip r:embed="rId21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1CE43E-E397-4A1E-81BB-ECDC8C11A152}"/>
                    </a:ext>
                  </a:extLst>
                </p:cNvPr>
                <p:cNvSpPr txBox="1"/>
                <p:nvPr/>
              </p:nvSpPr>
              <p:spPr>
                <a:xfrm>
                  <a:off x="7370437" y="4311012"/>
                  <a:ext cx="505395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LK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1CE43E-E397-4A1E-81BB-ECDC8C11A1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0437" y="4311012"/>
                  <a:ext cx="505395" cy="253916"/>
                </a:xfrm>
                <a:prstGeom prst="rect">
                  <a:avLst/>
                </a:prstGeom>
                <a:blipFill>
                  <a:blip r:embed="rId22"/>
                  <a:stretch>
                    <a:fillRect b="-540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071394F-60A9-4884-B6B0-282830B525C8}"/>
                    </a:ext>
                  </a:extLst>
                </p:cNvPr>
                <p:cNvSpPr txBox="1"/>
                <p:nvPr/>
              </p:nvSpPr>
              <p:spPr>
                <a:xfrm>
                  <a:off x="5004052" y="2467636"/>
                  <a:ext cx="611065" cy="316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altLang="ko-KR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071394F-60A9-4884-B6B0-282830B525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052" y="2467636"/>
                  <a:ext cx="611065" cy="316690"/>
                </a:xfrm>
                <a:prstGeom prst="rect">
                  <a:avLst/>
                </a:prstGeom>
                <a:blipFill>
                  <a:blip r:embed="rId23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3F4EF41-C2AE-457A-9FF1-BE635FF161E1}"/>
                    </a:ext>
                  </a:extLst>
                </p:cNvPr>
                <p:cNvSpPr txBox="1"/>
                <p:nvPr/>
              </p:nvSpPr>
              <p:spPr>
                <a:xfrm>
                  <a:off x="7430835" y="2460603"/>
                  <a:ext cx="627095" cy="316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altLang="ko-KR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altLang="ko-KR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93F4EF41-C2AE-457A-9FF1-BE635FF161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0835" y="2460603"/>
                  <a:ext cx="627095" cy="316690"/>
                </a:xfrm>
                <a:prstGeom prst="rect">
                  <a:avLst/>
                </a:prstGeom>
                <a:blipFill>
                  <a:blip r:embed="rId24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1723C28-7517-41C6-9E66-1E3DE62ECBED}"/>
              </a:ext>
            </a:extLst>
          </p:cNvPr>
          <p:cNvSpPr/>
          <p:nvPr/>
        </p:nvSpPr>
        <p:spPr>
          <a:xfrm>
            <a:off x="4127470" y="967224"/>
            <a:ext cx="3934327" cy="58174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9199A67-DADE-4195-8427-E728478084A9}"/>
                  </a:ext>
                </a:extLst>
              </p:cNvPr>
              <p:cNvSpPr/>
              <p:nvPr/>
            </p:nvSpPr>
            <p:spPr>
              <a:xfrm>
                <a:off x="4417525" y="1060547"/>
                <a:ext cx="944023" cy="37198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solidFill>
                      <a:srgbClr val="7030A0"/>
                    </a:solidFill>
                  </a:rPr>
                  <a:t>Regression</a:t>
                </a:r>
              </a:p>
              <a:p>
                <a:pPr algn="ctr"/>
                <a:r>
                  <a:rPr lang="en-US" altLang="ko-KR" sz="1000" dirty="0">
                    <a:solidFill>
                      <a:srgbClr val="7030A0"/>
                    </a:solidFill>
                  </a:rPr>
                  <a:t>z=</a:t>
                </a:r>
                <a:r>
                  <a:rPr lang="en-US" altLang="ko-KR" sz="1000" dirty="0" err="1">
                    <a:solidFill>
                      <a:srgbClr val="7030A0"/>
                    </a:solidFill>
                  </a:rPr>
                  <a:t>X</a:t>
                </a:r>
                <a14:m>
                  <m:oMath xmlns:m="http://schemas.openxmlformats.org/officeDocument/2006/math">
                    <m:r>
                      <a:rPr lang="en-US" altLang="ko-KR" sz="1000" b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000" dirty="0" err="1">
                    <a:solidFill>
                      <a:srgbClr val="7030A0"/>
                    </a:solidFill>
                  </a:rPr>
                  <a:t>W+b</a:t>
                </a:r>
                <a:endParaRPr lang="ko-KR" altLang="en-US" sz="100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49199A67-DADE-4195-8427-E72847808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525" y="1060547"/>
                <a:ext cx="944023" cy="371985"/>
              </a:xfrm>
              <a:prstGeom prst="rect">
                <a:avLst/>
              </a:prstGeom>
              <a:blipFill>
                <a:blip r:embed="rId25"/>
                <a:stretch>
                  <a:fillRect b="-4545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6BAEC1D4-B4F5-4C6D-A7B7-2738021C89AD}"/>
              </a:ext>
            </a:extLst>
          </p:cNvPr>
          <p:cNvSpPr/>
          <p:nvPr/>
        </p:nvSpPr>
        <p:spPr>
          <a:xfrm>
            <a:off x="3694935" y="1161344"/>
            <a:ext cx="679959" cy="193507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D7CBBC8-91B6-4E6F-8D9D-4E3BA89CA39F}"/>
              </a:ext>
            </a:extLst>
          </p:cNvPr>
          <p:cNvSpPr/>
          <p:nvPr/>
        </p:nvSpPr>
        <p:spPr>
          <a:xfrm>
            <a:off x="5968709" y="1066655"/>
            <a:ext cx="1801458" cy="365878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rgbClr val="7030A0"/>
                </a:solidFill>
              </a:rPr>
              <a:t>Classification</a:t>
            </a:r>
          </a:p>
          <a:p>
            <a:pPr algn="ctr"/>
            <a:r>
              <a:rPr lang="en-US" altLang="ko-KR" sz="1000" dirty="0">
                <a:solidFill>
                  <a:srgbClr val="7030A0"/>
                </a:solidFill>
              </a:rPr>
              <a:t>sigmoid(z)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049F58B8-2CE8-46EB-8936-67A0BCD2FC9A}"/>
              </a:ext>
            </a:extLst>
          </p:cNvPr>
          <p:cNvSpPr/>
          <p:nvPr/>
        </p:nvSpPr>
        <p:spPr>
          <a:xfrm>
            <a:off x="7908939" y="1141254"/>
            <a:ext cx="679959" cy="193507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E1B0D446-6B00-4652-86CB-8EA3EA960C70}"/>
              </a:ext>
            </a:extLst>
          </p:cNvPr>
          <p:cNvCxnSpPr>
            <a:cxnSpLocks/>
          </p:cNvCxnSpPr>
          <p:nvPr/>
        </p:nvCxnSpPr>
        <p:spPr>
          <a:xfrm>
            <a:off x="5432898" y="1265309"/>
            <a:ext cx="494385" cy="0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0DDE429-E43B-46B3-8B85-954050D10940}"/>
                  </a:ext>
                </a:extLst>
              </p:cNvPr>
              <p:cNvSpPr txBox="1"/>
              <p:nvPr/>
            </p:nvSpPr>
            <p:spPr>
              <a:xfrm>
                <a:off x="5507040" y="1008494"/>
                <a:ext cx="31617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ko-KR" altLang="en-US" sz="1050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0DDE429-E43B-46B3-8B85-954050D10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040" y="1008494"/>
                <a:ext cx="316177" cy="25391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화살표: 오른쪽 103">
            <a:extLst>
              <a:ext uri="{FF2B5EF4-FFF2-40B4-BE49-F238E27FC236}">
                <a16:creationId xmlns:a16="http://schemas.microsoft.com/office/drawing/2014/main" id="{836341C9-C7C0-46E4-BC9D-8B115BE26207}"/>
              </a:ext>
            </a:extLst>
          </p:cNvPr>
          <p:cNvSpPr/>
          <p:nvPr/>
        </p:nvSpPr>
        <p:spPr>
          <a:xfrm>
            <a:off x="4417709" y="1780847"/>
            <a:ext cx="3352458" cy="193507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05" name="화살표: 위쪽/아래쪽 104">
            <a:extLst>
              <a:ext uri="{FF2B5EF4-FFF2-40B4-BE49-F238E27FC236}">
                <a16:creationId xmlns:a16="http://schemas.microsoft.com/office/drawing/2014/main" id="{F9C12911-6B9F-4500-B912-E9B0106B6F61}"/>
              </a:ext>
            </a:extLst>
          </p:cNvPr>
          <p:cNvSpPr/>
          <p:nvPr/>
        </p:nvSpPr>
        <p:spPr>
          <a:xfrm>
            <a:off x="5935190" y="2101101"/>
            <a:ext cx="306398" cy="496157"/>
          </a:xfrm>
          <a:prstGeom prst="upDownArrow">
            <a:avLst>
              <a:gd name="adj1" fmla="val 32485"/>
              <a:gd name="adj2" fmla="val 355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92E48E8-41A6-4602-A40A-E3584ED59385}"/>
              </a:ext>
            </a:extLst>
          </p:cNvPr>
          <p:cNvSpPr txBox="1"/>
          <p:nvPr/>
        </p:nvSpPr>
        <p:spPr>
          <a:xfrm>
            <a:off x="5252231" y="622459"/>
            <a:ext cx="1522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Logistic Regression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7D9FD20-C068-4192-B662-DF83D23A6C2D}"/>
              </a:ext>
            </a:extLst>
          </p:cNvPr>
          <p:cNvSpPr txBox="1"/>
          <p:nvPr/>
        </p:nvSpPr>
        <p:spPr>
          <a:xfrm>
            <a:off x="2990486" y="1124702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① </a:t>
            </a:r>
            <a:r>
              <a:rPr lang="en-US" altLang="ko-KR" sz="1000" b="1" dirty="0"/>
              <a:t>input</a:t>
            </a:r>
            <a:endParaRPr lang="ko-KR" altLang="en-US" sz="10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A94AE3A-D20D-4668-8983-C217AE35025B}"/>
              </a:ext>
            </a:extLst>
          </p:cNvPr>
          <p:cNvSpPr txBox="1"/>
          <p:nvPr/>
        </p:nvSpPr>
        <p:spPr>
          <a:xfrm>
            <a:off x="8596766" y="1102053"/>
            <a:ext cx="7745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③ </a:t>
            </a:r>
            <a:r>
              <a:rPr lang="en-US" altLang="ko-KR" sz="1000" b="1" dirty="0"/>
              <a:t>output</a:t>
            </a:r>
            <a:endParaRPr lang="ko-KR" altLang="en-US" sz="100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D5F311A-9ACD-4ABD-B2D1-0367AEEBC7EB}"/>
              </a:ext>
            </a:extLst>
          </p:cNvPr>
          <p:cNvSpPr txBox="1"/>
          <p:nvPr/>
        </p:nvSpPr>
        <p:spPr>
          <a:xfrm>
            <a:off x="5277842" y="1567692"/>
            <a:ext cx="19335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② </a:t>
            </a:r>
            <a:r>
              <a:rPr lang="en-US" altLang="ko-KR" sz="1000" b="1" dirty="0"/>
              <a:t>propagation (</a:t>
            </a:r>
            <a:r>
              <a:rPr lang="ko-KR" altLang="en-US" sz="1000" b="1" dirty="0"/>
              <a:t>데이터 흐름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sp>
        <p:nvSpPr>
          <p:cNvPr id="110" name="화살표: 오른쪽 109">
            <a:extLst>
              <a:ext uri="{FF2B5EF4-FFF2-40B4-BE49-F238E27FC236}">
                <a16:creationId xmlns:a16="http://schemas.microsoft.com/office/drawing/2014/main" id="{613D1070-C3F6-4F80-BFAF-6CE0C786D413}"/>
              </a:ext>
            </a:extLst>
          </p:cNvPr>
          <p:cNvSpPr/>
          <p:nvPr/>
        </p:nvSpPr>
        <p:spPr>
          <a:xfrm>
            <a:off x="4429882" y="5339033"/>
            <a:ext cx="3352458" cy="193507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E115CB3-CB3A-4827-BD00-19B5605097B3}"/>
              </a:ext>
            </a:extLst>
          </p:cNvPr>
          <p:cNvSpPr txBox="1"/>
          <p:nvPr/>
        </p:nvSpPr>
        <p:spPr>
          <a:xfrm>
            <a:off x="4796718" y="5125878"/>
            <a:ext cx="28055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② </a:t>
            </a:r>
            <a:r>
              <a:rPr lang="en-US" altLang="ko-KR" sz="1000" dirty="0">
                <a:solidFill>
                  <a:srgbClr val="FF0000"/>
                </a:solidFill>
              </a:rPr>
              <a:t>propagation (</a:t>
            </a:r>
            <a:r>
              <a:rPr lang="ko-KR" altLang="en-US" sz="1000" dirty="0">
                <a:solidFill>
                  <a:srgbClr val="FF0000"/>
                </a:solidFill>
              </a:rPr>
              <a:t>데이터 흐름</a:t>
            </a:r>
            <a:r>
              <a:rPr lang="en-US" altLang="ko-KR" sz="1000" dirty="0">
                <a:solidFill>
                  <a:srgbClr val="FF0000"/>
                </a:solidFill>
              </a:rPr>
              <a:t>, feed</a:t>
            </a:r>
            <a:r>
              <a:rPr lang="ko-KR" altLang="en-US" sz="1000" dirty="0">
                <a:solidFill>
                  <a:srgbClr val="FF0000"/>
                </a:solidFill>
              </a:rPr>
              <a:t> </a:t>
            </a:r>
            <a:r>
              <a:rPr lang="en-US" altLang="ko-KR" sz="1000" dirty="0">
                <a:solidFill>
                  <a:srgbClr val="FF0000"/>
                </a:solidFill>
              </a:rPr>
              <a:t>forward)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37950B3-EA48-4557-AF88-3AC0AB11B233}"/>
              </a:ext>
            </a:extLst>
          </p:cNvPr>
          <p:cNvSpPr txBox="1"/>
          <p:nvPr/>
        </p:nvSpPr>
        <p:spPr>
          <a:xfrm>
            <a:off x="6321910" y="2201819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아키텍처 비교</a:t>
            </a:r>
          </a:p>
        </p:txBody>
      </p:sp>
      <p:sp>
        <p:nvSpPr>
          <p:cNvPr id="113" name="화살표: 오른쪽 112">
            <a:extLst>
              <a:ext uri="{FF2B5EF4-FFF2-40B4-BE49-F238E27FC236}">
                <a16:creationId xmlns:a16="http://schemas.microsoft.com/office/drawing/2014/main" id="{329C8D38-D578-4BAF-9680-DD5A85B16806}"/>
              </a:ext>
            </a:extLst>
          </p:cNvPr>
          <p:cNvSpPr/>
          <p:nvPr/>
        </p:nvSpPr>
        <p:spPr>
          <a:xfrm>
            <a:off x="1447688" y="3959600"/>
            <a:ext cx="679959" cy="193507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BA21CC2-4A19-47D0-AB03-8D051BAEF4A0}"/>
              </a:ext>
            </a:extLst>
          </p:cNvPr>
          <p:cNvSpPr txBox="1"/>
          <p:nvPr/>
        </p:nvSpPr>
        <p:spPr>
          <a:xfrm>
            <a:off x="743239" y="3922958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① </a:t>
            </a:r>
            <a:r>
              <a:rPr lang="en-US" altLang="ko-KR" sz="1000" b="1" dirty="0"/>
              <a:t>input</a:t>
            </a:r>
            <a:endParaRPr lang="ko-KR" altLang="en-US" sz="1000" b="1" dirty="0"/>
          </a:p>
        </p:txBody>
      </p:sp>
      <p:sp>
        <p:nvSpPr>
          <p:cNvPr id="115" name="화살표: 오른쪽 114">
            <a:extLst>
              <a:ext uri="{FF2B5EF4-FFF2-40B4-BE49-F238E27FC236}">
                <a16:creationId xmlns:a16="http://schemas.microsoft.com/office/drawing/2014/main" id="{D79441C7-9AE7-4D62-A9DD-55C51318687E}"/>
              </a:ext>
            </a:extLst>
          </p:cNvPr>
          <p:cNvSpPr/>
          <p:nvPr/>
        </p:nvSpPr>
        <p:spPr>
          <a:xfrm>
            <a:off x="10048849" y="3963490"/>
            <a:ext cx="679959" cy="193507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11696DE-9087-49EB-B321-373A3BD00737}"/>
              </a:ext>
            </a:extLst>
          </p:cNvPr>
          <p:cNvSpPr txBox="1"/>
          <p:nvPr/>
        </p:nvSpPr>
        <p:spPr>
          <a:xfrm>
            <a:off x="10736676" y="3924289"/>
            <a:ext cx="7745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③ </a:t>
            </a:r>
            <a:r>
              <a:rPr lang="en-US" altLang="ko-KR" sz="1000" b="1" dirty="0"/>
              <a:t>output</a:t>
            </a:r>
            <a:endParaRPr lang="ko-KR" altLang="en-US" sz="1000" b="1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BC12F9A1-175B-4290-9F57-D7DA53F53BD6}"/>
              </a:ext>
            </a:extLst>
          </p:cNvPr>
          <p:cNvSpPr txBox="1"/>
          <p:nvPr/>
        </p:nvSpPr>
        <p:spPr>
          <a:xfrm>
            <a:off x="5443763" y="5559212"/>
            <a:ext cx="1252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Deep Learning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3A8DD5AA-81A1-4C83-86CD-64C0E3BD8B83}"/>
              </a:ext>
            </a:extLst>
          </p:cNvPr>
          <p:cNvSpPr/>
          <p:nvPr/>
        </p:nvSpPr>
        <p:spPr>
          <a:xfrm>
            <a:off x="2260118" y="5745079"/>
            <a:ext cx="1252651" cy="563145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화살표: 오른쪽 118">
            <a:extLst>
              <a:ext uri="{FF2B5EF4-FFF2-40B4-BE49-F238E27FC236}">
                <a16:creationId xmlns:a16="http://schemas.microsoft.com/office/drawing/2014/main" id="{4FD550D8-24F5-4737-86CC-84CD60046B1A}"/>
              </a:ext>
            </a:extLst>
          </p:cNvPr>
          <p:cNvSpPr/>
          <p:nvPr/>
        </p:nvSpPr>
        <p:spPr>
          <a:xfrm>
            <a:off x="2055455" y="5937371"/>
            <a:ext cx="366949" cy="193507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0" name="화살표: 오른쪽 119">
            <a:extLst>
              <a:ext uri="{FF2B5EF4-FFF2-40B4-BE49-F238E27FC236}">
                <a16:creationId xmlns:a16="http://schemas.microsoft.com/office/drawing/2014/main" id="{FC454D56-DA9D-4942-BA72-E8ABB5D0180C}"/>
              </a:ext>
            </a:extLst>
          </p:cNvPr>
          <p:cNvSpPr/>
          <p:nvPr/>
        </p:nvSpPr>
        <p:spPr>
          <a:xfrm>
            <a:off x="3384325" y="5942144"/>
            <a:ext cx="366949" cy="193507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2561C29-0849-4A95-984B-277ADB8316F3}"/>
              </a:ext>
            </a:extLst>
          </p:cNvPr>
          <p:cNvSpPr/>
          <p:nvPr/>
        </p:nvSpPr>
        <p:spPr>
          <a:xfrm>
            <a:off x="2452608" y="5911013"/>
            <a:ext cx="300790" cy="2462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R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3A701346-549B-4CD4-B437-6F19375C8574}"/>
              </a:ext>
            </a:extLst>
          </p:cNvPr>
          <p:cNvSpPr/>
          <p:nvPr/>
        </p:nvSpPr>
        <p:spPr>
          <a:xfrm>
            <a:off x="3051177" y="5911012"/>
            <a:ext cx="300790" cy="24622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C</a:t>
            </a:r>
            <a:endParaRPr lang="ko-KR" altLang="en-US" dirty="0">
              <a:solidFill>
                <a:srgbClr val="7030A0"/>
              </a:solidFill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8F67AD0E-8F26-4C17-8895-D444DCF99EEC}"/>
              </a:ext>
            </a:extLst>
          </p:cNvPr>
          <p:cNvCxnSpPr>
            <a:cxnSpLocks/>
            <a:endCxn id="122" idx="1"/>
          </p:cNvCxnSpPr>
          <p:nvPr/>
        </p:nvCxnSpPr>
        <p:spPr>
          <a:xfrm>
            <a:off x="2762369" y="6026651"/>
            <a:ext cx="288808" cy="7472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F8D95304-0802-4DF7-947F-8C4A77D3362B}"/>
              </a:ext>
            </a:extLst>
          </p:cNvPr>
          <p:cNvSpPr txBox="1"/>
          <p:nvPr/>
        </p:nvSpPr>
        <p:spPr>
          <a:xfrm>
            <a:off x="4278969" y="5895622"/>
            <a:ext cx="36330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노드 내부는 </a:t>
            </a:r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r>
              <a:rPr lang="ko-KR" altLang="en-US" sz="1200" dirty="0">
                <a:solidFill>
                  <a:srgbClr val="FF0000"/>
                </a:solidFill>
              </a:rPr>
              <a:t>개의 </a:t>
            </a:r>
            <a:r>
              <a:rPr lang="en-US" altLang="ko-KR" sz="1200" dirty="0">
                <a:solidFill>
                  <a:srgbClr val="FF0000"/>
                </a:solidFill>
              </a:rPr>
              <a:t>logistic regression </a:t>
            </a:r>
            <a:r>
              <a:rPr lang="ko-KR" altLang="en-US" sz="1200" dirty="0">
                <a:solidFill>
                  <a:srgbClr val="FF0000"/>
                </a:solidFill>
              </a:rPr>
              <a:t>으로 구성됨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584A278-5295-4FA4-8BB5-49C7FFDA9446}"/>
              </a:ext>
            </a:extLst>
          </p:cNvPr>
          <p:cNvSpPr txBox="1"/>
          <p:nvPr/>
        </p:nvSpPr>
        <p:spPr>
          <a:xfrm>
            <a:off x="1190412" y="5498858"/>
            <a:ext cx="8435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노드</a:t>
            </a:r>
            <a:r>
              <a:rPr lang="en-US" altLang="ko-KR" sz="1000" dirty="0"/>
              <a:t>(node)</a:t>
            </a:r>
            <a:endParaRPr lang="ko-KR" altLang="en-US" sz="1000" dirty="0"/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DCA7169E-BF74-4147-8E4F-C491B3B62F2D}"/>
              </a:ext>
            </a:extLst>
          </p:cNvPr>
          <p:cNvCxnSpPr>
            <a:cxnSpLocks/>
          </p:cNvCxnSpPr>
          <p:nvPr/>
        </p:nvCxnSpPr>
        <p:spPr>
          <a:xfrm>
            <a:off x="1850251" y="5298630"/>
            <a:ext cx="572153" cy="446449"/>
          </a:xfrm>
          <a:prstGeom prst="straightConnector1">
            <a:avLst/>
          </a:prstGeom>
          <a:ln w="31750">
            <a:solidFill>
              <a:srgbClr val="FF0000"/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B3BC5FC6-07E4-44C2-80F5-D86FEE47CC47}"/>
              </a:ext>
            </a:extLst>
          </p:cNvPr>
          <p:cNvCxnSpPr>
            <a:cxnSpLocks/>
          </p:cNvCxnSpPr>
          <p:nvPr/>
        </p:nvCxnSpPr>
        <p:spPr>
          <a:xfrm flipH="1">
            <a:off x="1895709" y="4730171"/>
            <a:ext cx="596018" cy="524808"/>
          </a:xfrm>
          <a:prstGeom prst="straightConnector1">
            <a:avLst/>
          </a:prstGeom>
          <a:ln w="31750">
            <a:solidFill>
              <a:srgbClr val="FF0000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16975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8C9394F-40CB-456E-A5B2-BD2DED3ADE96}"/>
              </a:ext>
            </a:extLst>
          </p:cNvPr>
          <p:cNvSpPr/>
          <p:nvPr/>
        </p:nvSpPr>
        <p:spPr>
          <a:xfrm>
            <a:off x="1513956" y="702088"/>
            <a:ext cx="9176622" cy="20269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5A3FCFE4-3A91-40E6-96E6-01DAA6E1A739}"/>
              </a:ext>
            </a:extLst>
          </p:cNvPr>
          <p:cNvSpPr/>
          <p:nvPr/>
        </p:nvSpPr>
        <p:spPr>
          <a:xfrm>
            <a:off x="5374508" y="923624"/>
            <a:ext cx="1544192" cy="167865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61AA8B51-A15C-4316-992E-02D24AF87982}"/>
              </a:ext>
            </a:extLst>
          </p:cNvPr>
          <p:cNvSpPr/>
          <p:nvPr/>
        </p:nvSpPr>
        <p:spPr>
          <a:xfrm>
            <a:off x="5610596" y="1030088"/>
            <a:ext cx="1071280" cy="68544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C2503AD9-2E56-49E3-B6AA-744DE5BAF077}"/>
              </a:ext>
            </a:extLst>
          </p:cNvPr>
          <p:cNvSpPr/>
          <p:nvPr/>
        </p:nvSpPr>
        <p:spPr>
          <a:xfrm>
            <a:off x="5608381" y="1820554"/>
            <a:ext cx="1071280" cy="68544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BE9635E5-872E-4600-9458-CC366DDD03F8}"/>
                  </a:ext>
                </a:extLst>
              </p:cNvPr>
              <p:cNvSpPr/>
              <p:nvPr/>
            </p:nvSpPr>
            <p:spPr>
              <a:xfrm>
                <a:off x="1644181" y="2827380"/>
                <a:ext cx="8925846" cy="359330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ko-KR" altLang="en-US" sz="1200" dirty="0">
                    <a:solidFill>
                      <a:srgbClr val="C00000"/>
                    </a:solidFill>
                  </a:rPr>
                  <a:t>계층간 가중치 표기법</a:t>
                </a:r>
                <a:r>
                  <a:rPr lang="en-US" altLang="ko-KR" sz="1200" dirty="0">
                    <a:solidFill>
                      <a:srgbClr val="C00000"/>
                    </a:solidFill>
                  </a:rPr>
                  <a:t> (weight notation)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marL="628650" lvl="1" indent="-171450"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가중치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altLang="ko-KR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ko-KR" altLang="en-US" sz="1200" dirty="0">
                    <a:solidFill>
                      <a:schemeClr val="tx1"/>
                    </a:solidFill>
                  </a:rPr>
                  <a:t> ⇒ 계층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의 노드에 적용되는 가중치로서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 1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계층의 노드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1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에서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계층의 노드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로 전달되는 신호를 강화 또는 약화시키는 가중치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즉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가중치에서의 아래숫자는 다음계층의 노드 번호가 먼저 나옴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)</a:t>
                </a:r>
              </a:p>
              <a:p>
                <a:pPr lvl="1"/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ko-KR" altLang="en-US" sz="1200" dirty="0">
                    <a:solidFill>
                      <a:srgbClr val="C00000"/>
                    </a:solidFill>
                  </a:rPr>
                  <a:t>노드의 바이어스 표기법 </a:t>
                </a:r>
                <a:r>
                  <a:rPr lang="en-US" altLang="ko-KR" sz="1200" dirty="0">
                    <a:solidFill>
                      <a:srgbClr val="C00000"/>
                    </a:solidFill>
                  </a:rPr>
                  <a:t>(bias notation)</a:t>
                </a: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marL="628650" lvl="1" indent="-171450"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바이어스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altLang="ko-KR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dirty="0">
                    <a:solidFill>
                      <a:schemeClr val="tx1"/>
                    </a:solidFill>
                  </a:rPr>
                  <a:t>⇒ 계층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에 있는 첫번째 노드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(node 1)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에 적용되는 바이어스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ko-KR" altLang="en-US" sz="1200" dirty="0">
                    <a:solidFill>
                      <a:srgbClr val="C00000"/>
                    </a:solidFill>
                  </a:rPr>
                  <a:t>노드의 선형회귀 계산 값 표기법 </a:t>
                </a:r>
                <a:r>
                  <a:rPr lang="en-US" altLang="ko-KR" sz="1200" dirty="0">
                    <a:solidFill>
                      <a:srgbClr val="C00000"/>
                    </a:solidFill>
                  </a:rPr>
                  <a:t>(linear regression notation)</a:t>
                </a:r>
              </a:p>
              <a:p>
                <a:pPr marL="628650" lvl="1" indent="-171450">
                  <a:buFont typeface="Wingdings" panose="05000000000000000000" pitchFamily="2" charset="2"/>
                  <a:buChar char="§"/>
                </a:pP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marL="628650" lvl="1" indent="-171450"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선형회귀 계산 값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altLang="ko-KR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altLang="ko-KR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dirty="0">
                    <a:solidFill>
                      <a:schemeClr val="tx1"/>
                    </a:solidFill>
                  </a:rPr>
                  <a:t>⇒ 계층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의 두번째 노드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(node 2)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선형회귀 계산 값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ko-K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ko-K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  <m:sup>
                        <m:r>
                          <a:rPr lang="en-US" altLang="ko-K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altLang="ko-KR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ko-K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altLang="ko-K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altLang="ko-KR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12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ko-K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altLang="ko-KR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marL="628650" lvl="1" indent="-171450">
                  <a:buFont typeface="Wingdings" panose="05000000000000000000" pitchFamily="2" charset="2"/>
                  <a:buChar char="§"/>
                </a:pP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ko-KR" altLang="en-US" sz="1200" dirty="0">
                    <a:solidFill>
                      <a:srgbClr val="C00000"/>
                    </a:solidFill>
                  </a:rPr>
                  <a:t>노드의 출력 표기법 </a:t>
                </a:r>
                <a:r>
                  <a:rPr lang="en-US" altLang="ko-KR" sz="1200" dirty="0">
                    <a:solidFill>
                      <a:srgbClr val="C00000"/>
                    </a:solidFill>
                  </a:rPr>
                  <a:t>(node output notation)</a:t>
                </a: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marL="628650" lvl="1" indent="-171450">
                  <a:buFont typeface="Wingdings" panose="05000000000000000000" pitchFamily="2" charset="2"/>
                  <a:buChar char="§"/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노드의 출력 값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  <m:r>
                      <a:rPr lang="en-US" altLang="ko-KR" sz="1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dirty="0">
                    <a:solidFill>
                      <a:schemeClr val="tx1"/>
                    </a:solidFill>
                  </a:rPr>
                  <a:t>⇒ 계층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2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의 두번째 노드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(node 2) </a:t>
                </a:r>
                <a:r>
                  <a:rPr lang="ko-KR" altLang="en-US" sz="1200" dirty="0" err="1">
                    <a:solidFill>
                      <a:schemeClr val="tx1"/>
                    </a:solidFill>
                  </a:rPr>
                  <a:t>출력값으로서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 logistic regression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계산 값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.</a:t>
                </a:r>
                <a:br>
                  <a:rPr lang="en-US" altLang="ko-KR" sz="1200" dirty="0">
                    <a:solidFill>
                      <a:schemeClr val="tx1"/>
                    </a:solidFill>
                  </a:rPr>
                </a:br>
                <a:br>
                  <a:rPr lang="en-US" altLang="ko-KR" sz="1200" dirty="0">
                    <a:solidFill>
                      <a:schemeClr val="tx1"/>
                    </a:solidFill>
                  </a:rPr>
                </a:br>
                <a:r>
                  <a:rPr lang="ko-KR" altLang="en-US" sz="1200" dirty="0">
                    <a:solidFill>
                      <a:schemeClr val="tx1"/>
                    </a:solidFill>
                  </a:rPr>
                  <a:t>활성화함수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(activation function)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로서 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sigmoid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를 사용한다면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</a:rPr>
                  <a:t> = sigmoid(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ko-K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altLang="ko-K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US" altLang="ko-KR" sz="12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96" name="직사각형 95">
                <a:extLst>
                  <a:ext uri="{FF2B5EF4-FFF2-40B4-BE49-F238E27FC236}">
                    <a16:creationId xmlns:a16="http://schemas.microsoft.com/office/drawing/2014/main" id="{BE9635E5-872E-4600-9458-CC366DDD03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181" y="2827380"/>
                <a:ext cx="8925846" cy="3593308"/>
              </a:xfrm>
              <a:prstGeom prst="rect">
                <a:avLst/>
              </a:prstGeom>
              <a:blipFill>
                <a:blip r:embed="rId2"/>
                <a:stretch>
                  <a:fillRect b="-13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CA978D-BA78-496C-9DB5-832826F409BC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7030A0"/>
                </a:solidFill>
              </a:rPr>
              <a:t>피드포워드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(feed forward) –</a:t>
            </a:r>
            <a:r>
              <a:rPr lang="en-US" altLang="ko-KR" sz="2400" dirty="0">
                <a:solidFill>
                  <a:srgbClr val="0070C0"/>
                </a:solidFill>
              </a:rPr>
              <a:t> </a:t>
            </a:r>
            <a:r>
              <a:rPr lang="ko-KR" altLang="en-US" sz="2400" dirty="0">
                <a:solidFill>
                  <a:srgbClr val="7030A0"/>
                </a:solidFill>
              </a:rPr>
              <a:t>표기법</a:t>
            </a:r>
            <a:r>
              <a:rPr lang="en-US" altLang="ko-KR" sz="2400" dirty="0">
                <a:solidFill>
                  <a:srgbClr val="7030A0"/>
                </a:solidFill>
              </a:rPr>
              <a:t>(notation)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A9B4929-E642-4DDB-8390-F0AD1FA99D95}"/>
              </a:ext>
            </a:extLst>
          </p:cNvPr>
          <p:cNvSpPr/>
          <p:nvPr/>
        </p:nvSpPr>
        <p:spPr>
          <a:xfrm>
            <a:off x="2068245" y="919309"/>
            <a:ext cx="1544192" cy="167865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F228444-C90A-450E-BE28-3E313AFF7077}"/>
              </a:ext>
            </a:extLst>
          </p:cNvPr>
          <p:cNvCxnSpPr>
            <a:cxnSpLocks/>
          </p:cNvCxnSpPr>
          <p:nvPr/>
        </p:nvCxnSpPr>
        <p:spPr>
          <a:xfrm flipV="1">
            <a:off x="4132758" y="1257440"/>
            <a:ext cx="1407138" cy="3616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896760E-8AB8-4D76-BCCB-D23916A31D87}"/>
              </a:ext>
            </a:extLst>
          </p:cNvPr>
          <p:cNvCxnSpPr>
            <a:cxnSpLocks/>
          </p:cNvCxnSpPr>
          <p:nvPr/>
        </p:nvCxnSpPr>
        <p:spPr>
          <a:xfrm flipV="1">
            <a:off x="4165889" y="1336255"/>
            <a:ext cx="1327176" cy="887527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EA9C01-495D-4A74-AA49-2607CA1CB2B6}"/>
              </a:ext>
            </a:extLst>
          </p:cNvPr>
          <p:cNvCxnSpPr>
            <a:cxnSpLocks/>
          </p:cNvCxnSpPr>
          <p:nvPr/>
        </p:nvCxnSpPr>
        <p:spPr>
          <a:xfrm flipV="1">
            <a:off x="1919645" y="1255191"/>
            <a:ext cx="2213113" cy="1173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4781CD7-D5CD-42BF-839E-6C22AC0FE086}"/>
              </a:ext>
            </a:extLst>
          </p:cNvPr>
          <p:cNvSpPr txBox="1"/>
          <p:nvPr/>
        </p:nvSpPr>
        <p:spPr>
          <a:xfrm>
            <a:off x="2378475" y="678439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7030A0"/>
                </a:solidFill>
              </a:rPr>
              <a:t>입력층</a:t>
            </a:r>
            <a:r>
              <a:rPr lang="en-US" altLang="ko-KR" sz="1000" dirty="0">
                <a:solidFill>
                  <a:srgbClr val="7030A0"/>
                </a:solidFill>
              </a:rPr>
              <a:t>(</a:t>
            </a:r>
            <a:r>
              <a:rPr lang="ko-KR" altLang="en-US" sz="1000" dirty="0">
                <a:solidFill>
                  <a:srgbClr val="7030A0"/>
                </a:solidFill>
              </a:rPr>
              <a:t>계층 </a:t>
            </a:r>
            <a:r>
              <a:rPr lang="en-US" altLang="ko-KR" sz="1000" dirty="0">
                <a:solidFill>
                  <a:srgbClr val="7030A0"/>
                </a:solidFill>
              </a:rPr>
              <a:t>1)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BFBBB6-6ED0-4233-B1F2-9D597D58A882}"/>
                  </a:ext>
                </a:extLst>
              </p:cNvPr>
              <p:cNvSpPr txBox="1"/>
              <p:nvPr/>
            </p:nvSpPr>
            <p:spPr>
              <a:xfrm>
                <a:off x="3718160" y="984628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1EBFBBB6-6ED0-4233-B1F2-9D597D58A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160" y="984628"/>
                <a:ext cx="267564" cy="294119"/>
              </a:xfrm>
              <a:prstGeom prst="rect">
                <a:avLst/>
              </a:prstGeom>
              <a:blipFill>
                <a:blip r:embed="rId3"/>
                <a:stretch>
                  <a:fillRect r="-3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C60F4BA-5BF0-46C1-ABDE-27E470892BAB}"/>
                  </a:ext>
                </a:extLst>
              </p:cNvPr>
              <p:cNvSpPr txBox="1"/>
              <p:nvPr/>
            </p:nvSpPr>
            <p:spPr>
              <a:xfrm>
                <a:off x="8344694" y="1284556"/>
                <a:ext cx="4878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5C60F4BA-5BF0-46C1-ABDE-27E470892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694" y="1284556"/>
                <a:ext cx="487826" cy="2539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845CDD1-8770-4DF3-A100-B713327C8F85}"/>
                  </a:ext>
                </a:extLst>
              </p:cNvPr>
              <p:cNvSpPr txBox="1"/>
              <p:nvPr/>
            </p:nvSpPr>
            <p:spPr>
              <a:xfrm>
                <a:off x="8341336" y="1600091"/>
                <a:ext cx="49096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845CDD1-8770-4DF3-A100-B713327C8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1336" y="1600091"/>
                <a:ext cx="490968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C4FAAC-02F7-4703-A803-9F33D4D755B8}"/>
                  </a:ext>
                </a:extLst>
              </p:cNvPr>
              <p:cNvSpPr txBox="1"/>
              <p:nvPr/>
            </p:nvSpPr>
            <p:spPr>
              <a:xfrm>
                <a:off x="8396323" y="992715"/>
                <a:ext cx="518091" cy="311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5C4FAAC-02F7-4703-A803-9F33D4D75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323" y="992715"/>
                <a:ext cx="518091" cy="3115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타원 1">
            <a:extLst>
              <a:ext uri="{FF2B5EF4-FFF2-40B4-BE49-F238E27FC236}">
                <a16:creationId xmlns:a16="http://schemas.microsoft.com/office/drawing/2014/main" id="{B86AF082-996B-48CB-ABFE-8D8CBB20A925}"/>
              </a:ext>
            </a:extLst>
          </p:cNvPr>
          <p:cNvSpPr/>
          <p:nvPr/>
        </p:nvSpPr>
        <p:spPr>
          <a:xfrm>
            <a:off x="2304333" y="1025773"/>
            <a:ext cx="1071280" cy="68544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24E817A2-0199-4654-8B30-AB7E2346B2F9}"/>
              </a:ext>
            </a:extLst>
          </p:cNvPr>
          <p:cNvSpPr/>
          <p:nvPr/>
        </p:nvSpPr>
        <p:spPr>
          <a:xfrm>
            <a:off x="2302118" y="1816239"/>
            <a:ext cx="1071280" cy="68544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5E0AE01-EA3A-44F4-B373-2EE421CC48CA}"/>
              </a:ext>
            </a:extLst>
          </p:cNvPr>
          <p:cNvSpPr txBox="1"/>
          <p:nvPr/>
        </p:nvSpPr>
        <p:spPr>
          <a:xfrm>
            <a:off x="5916648" y="682754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7030A0"/>
                </a:solidFill>
              </a:rPr>
              <a:t>계층 </a:t>
            </a:r>
            <a:r>
              <a:rPr lang="en-US" altLang="ko-KR" sz="1000" dirty="0">
                <a:solidFill>
                  <a:srgbClr val="7030A0"/>
                </a:solidFill>
              </a:rPr>
              <a:t>2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B562C94C-CC16-4E77-A01E-1657FEDAC56D}"/>
              </a:ext>
            </a:extLst>
          </p:cNvPr>
          <p:cNvSpPr/>
          <p:nvPr/>
        </p:nvSpPr>
        <p:spPr>
          <a:xfrm>
            <a:off x="8402629" y="923625"/>
            <a:ext cx="1544192" cy="167865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0550902-AFB4-4C80-BA98-BF175983FE71}"/>
              </a:ext>
            </a:extLst>
          </p:cNvPr>
          <p:cNvSpPr txBox="1"/>
          <p:nvPr/>
        </p:nvSpPr>
        <p:spPr>
          <a:xfrm>
            <a:off x="8911639" y="682755"/>
            <a:ext cx="5565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7030A0"/>
                </a:solidFill>
              </a:rPr>
              <a:t>계층 </a:t>
            </a:r>
            <a:r>
              <a:rPr lang="en-US" altLang="ko-KR" sz="1000" dirty="0">
                <a:solidFill>
                  <a:srgbClr val="7030A0"/>
                </a:solidFill>
              </a:rPr>
              <a:t>3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2B06E610-7297-4D3F-9AD3-4421791EC0FB}"/>
              </a:ext>
            </a:extLst>
          </p:cNvPr>
          <p:cNvSpPr/>
          <p:nvPr/>
        </p:nvSpPr>
        <p:spPr>
          <a:xfrm>
            <a:off x="8638717" y="1030089"/>
            <a:ext cx="1071280" cy="68544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C62D2A82-9C7E-4EE5-B08F-26F1877BE3BA}"/>
              </a:ext>
            </a:extLst>
          </p:cNvPr>
          <p:cNvSpPr/>
          <p:nvPr/>
        </p:nvSpPr>
        <p:spPr>
          <a:xfrm>
            <a:off x="8636502" y="1820555"/>
            <a:ext cx="1071280" cy="68544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0B55D00C-8EE9-47BC-9494-E7C107C2DC5E}"/>
              </a:ext>
            </a:extLst>
          </p:cNvPr>
          <p:cNvCxnSpPr>
            <a:cxnSpLocks/>
          </p:cNvCxnSpPr>
          <p:nvPr/>
        </p:nvCxnSpPr>
        <p:spPr>
          <a:xfrm>
            <a:off x="4182387" y="1266921"/>
            <a:ext cx="1361727" cy="956861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154A14AD-7234-470E-BBAA-CD5B565FB14F}"/>
              </a:ext>
            </a:extLst>
          </p:cNvPr>
          <p:cNvCxnSpPr>
            <a:cxnSpLocks/>
          </p:cNvCxnSpPr>
          <p:nvPr/>
        </p:nvCxnSpPr>
        <p:spPr>
          <a:xfrm flipV="1">
            <a:off x="1926272" y="2275607"/>
            <a:ext cx="2213113" cy="11729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A2FBFF01-F5D9-41C3-987E-F0AC4553D6EE}"/>
              </a:ext>
            </a:extLst>
          </p:cNvPr>
          <p:cNvCxnSpPr>
            <a:cxnSpLocks/>
          </p:cNvCxnSpPr>
          <p:nvPr/>
        </p:nvCxnSpPr>
        <p:spPr>
          <a:xfrm>
            <a:off x="4177166" y="2281471"/>
            <a:ext cx="1362730" cy="0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463BCDAD-B7EE-4F54-991F-DED1046FCDEB}"/>
              </a:ext>
            </a:extLst>
          </p:cNvPr>
          <p:cNvCxnSpPr>
            <a:cxnSpLocks/>
          </p:cNvCxnSpPr>
          <p:nvPr/>
        </p:nvCxnSpPr>
        <p:spPr>
          <a:xfrm>
            <a:off x="7262064" y="1255190"/>
            <a:ext cx="1366932" cy="7747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C4ED5484-1E94-46FB-A950-23BC8C3E4E14}"/>
              </a:ext>
            </a:extLst>
          </p:cNvPr>
          <p:cNvCxnSpPr>
            <a:cxnSpLocks/>
          </p:cNvCxnSpPr>
          <p:nvPr/>
        </p:nvCxnSpPr>
        <p:spPr>
          <a:xfrm flipV="1">
            <a:off x="7255136" y="1330107"/>
            <a:ext cx="1340730" cy="932675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FFC2E9E8-7D6C-4069-9670-65E004501716}"/>
              </a:ext>
            </a:extLst>
          </p:cNvPr>
          <p:cNvCxnSpPr>
            <a:cxnSpLocks/>
          </p:cNvCxnSpPr>
          <p:nvPr/>
        </p:nvCxnSpPr>
        <p:spPr>
          <a:xfrm flipV="1">
            <a:off x="6669436" y="1249041"/>
            <a:ext cx="566123" cy="8399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9FCB3698-07A5-4D10-B70F-49D180A5FA04}"/>
              </a:ext>
            </a:extLst>
          </p:cNvPr>
          <p:cNvCxnSpPr>
            <a:cxnSpLocks/>
          </p:cNvCxnSpPr>
          <p:nvPr/>
        </p:nvCxnSpPr>
        <p:spPr>
          <a:xfrm>
            <a:off x="7285188" y="1260771"/>
            <a:ext cx="1361727" cy="956861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73A9F961-D888-4ECB-9498-DEED61E16070}"/>
              </a:ext>
            </a:extLst>
          </p:cNvPr>
          <p:cNvCxnSpPr>
            <a:cxnSpLocks/>
          </p:cNvCxnSpPr>
          <p:nvPr/>
        </p:nvCxnSpPr>
        <p:spPr>
          <a:xfrm>
            <a:off x="7279967" y="2275321"/>
            <a:ext cx="1362730" cy="0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4E976E92-75BD-4063-A5C3-D0FE070107C3}"/>
              </a:ext>
            </a:extLst>
          </p:cNvPr>
          <p:cNvCxnSpPr>
            <a:cxnSpLocks/>
          </p:cNvCxnSpPr>
          <p:nvPr/>
        </p:nvCxnSpPr>
        <p:spPr>
          <a:xfrm flipV="1">
            <a:off x="6650711" y="2262782"/>
            <a:ext cx="611353" cy="1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B786843F-FE7A-4B74-B2B5-5C13A68ED849}"/>
              </a:ext>
            </a:extLst>
          </p:cNvPr>
          <p:cNvCxnSpPr>
            <a:cxnSpLocks/>
          </p:cNvCxnSpPr>
          <p:nvPr/>
        </p:nvCxnSpPr>
        <p:spPr>
          <a:xfrm>
            <a:off x="9713261" y="1330106"/>
            <a:ext cx="472468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0E565D7E-67DF-42B5-84D7-D9316319900B}"/>
              </a:ext>
            </a:extLst>
          </p:cNvPr>
          <p:cNvCxnSpPr>
            <a:cxnSpLocks/>
          </p:cNvCxnSpPr>
          <p:nvPr/>
        </p:nvCxnSpPr>
        <p:spPr>
          <a:xfrm>
            <a:off x="9670153" y="2216400"/>
            <a:ext cx="515576" cy="5913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E5810DF-9AB5-4CBF-8FC2-B5E991CABB5B}"/>
                  </a:ext>
                </a:extLst>
              </p:cNvPr>
              <p:cNvSpPr txBox="1"/>
              <p:nvPr/>
            </p:nvSpPr>
            <p:spPr>
              <a:xfrm>
                <a:off x="3718160" y="1974489"/>
                <a:ext cx="267564" cy="301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E5810DF-9AB5-4CBF-8FC2-B5E991CAB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160" y="1974489"/>
                <a:ext cx="267564" cy="301429"/>
              </a:xfrm>
              <a:prstGeom prst="rect">
                <a:avLst/>
              </a:prstGeom>
              <a:blipFill>
                <a:blip r:embed="rId7"/>
                <a:stretch>
                  <a:fillRect r="-3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6" name="직선 연결선 145">
            <a:extLst>
              <a:ext uri="{FF2B5EF4-FFF2-40B4-BE49-F238E27FC236}">
                <a16:creationId xmlns:a16="http://schemas.microsoft.com/office/drawing/2014/main" id="{E2F838ED-BE4E-43C5-A6A4-4AE4D5EB5343}"/>
              </a:ext>
            </a:extLst>
          </p:cNvPr>
          <p:cNvCxnSpPr>
            <a:cxnSpLocks/>
          </p:cNvCxnSpPr>
          <p:nvPr/>
        </p:nvCxnSpPr>
        <p:spPr>
          <a:xfrm>
            <a:off x="6139610" y="1032910"/>
            <a:ext cx="484" cy="67646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E2870D71-37C8-43EE-A27F-7611F170055E}"/>
              </a:ext>
            </a:extLst>
          </p:cNvPr>
          <p:cNvCxnSpPr>
            <a:cxnSpLocks/>
            <a:stCxn id="102" idx="2"/>
          </p:cNvCxnSpPr>
          <p:nvPr/>
        </p:nvCxnSpPr>
        <p:spPr>
          <a:xfrm flipV="1">
            <a:off x="5610596" y="1368497"/>
            <a:ext cx="535640" cy="431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>
            <a:extLst>
              <a:ext uri="{FF2B5EF4-FFF2-40B4-BE49-F238E27FC236}">
                <a16:creationId xmlns:a16="http://schemas.microsoft.com/office/drawing/2014/main" id="{AFBC6DC8-39A7-4745-8D81-78F1E72A0409}"/>
              </a:ext>
            </a:extLst>
          </p:cNvPr>
          <p:cNvCxnSpPr>
            <a:cxnSpLocks/>
          </p:cNvCxnSpPr>
          <p:nvPr/>
        </p:nvCxnSpPr>
        <p:spPr>
          <a:xfrm>
            <a:off x="6139611" y="1828040"/>
            <a:ext cx="484" cy="67646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2793C441-1808-4612-8683-421E2B4C26A6}"/>
              </a:ext>
            </a:extLst>
          </p:cNvPr>
          <p:cNvCxnSpPr>
            <a:cxnSpLocks/>
          </p:cNvCxnSpPr>
          <p:nvPr/>
        </p:nvCxnSpPr>
        <p:spPr>
          <a:xfrm flipV="1">
            <a:off x="5610597" y="2163627"/>
            <a:ext cx="535640" cy="431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D884F4FB-7EBD-479F-AF63-02AE148F983A}"/>
              </a:ext>
            </a:extLst>
          </p:cNvPr>
          <p:cNvCxnSpPr>
            <a:cxnSpLocks/>
          </p:cNvCxnSpPr>
          <p:nvPr/>
        </p:nvCxnSpPr>
        <p:spPr>
          <a:xfrm>
            <a:off x="9174367" y="1808164"/>
            <a:ext cx="484" cy="67646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>
            <a:extLst>
              <a:ext uri="{FF2B5EF4-FFF2-40B4-BE49-F238E27FC236}">
                <a16:creationId xmlns:a16="http://schemas.microsoft.com/office/drawing/2014/main" id="{20ECC554-27E6-4F48-B05F-AB44081A89E7}"/>
              </a:ext>
            </a:extLst>
          </p:cNvPr>
          <p:cNvCxnSpPr>
            <a:cxnSpLocks/>
          </p:cNvCxnSpPr>
          <p:nvPr/>
        </p:nvCxnSpPr>
        <p:spPr>
          <a:xfrm flipV="1">
            <a:off x="8645353" y="2143751"/>
            <a:ext cx="535640" cy="431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연결선 154">
            <a:extLst>
              <a:ext uri="{FF2B5EF4-FFF2-40B4-BE49-F238E27FC236}">
                <a16:creationId xmlns:a16="http://schemas.microsoft.com/office/drawing/2014/main" id="{0B8E2A47-08D5-4BF1-9AA5-E393F065FD3B}"/>
              </a:ext>
            </a:extLst>
          </p:cNvPr>
          <p:cNvCxnSpPr>
            <a:cxnSpLocks/>
          </p:cNvCxnSpPr>
          <p:nvPr/>
        </p:nvCxnSpPr>
        <p:spPr>
          <a:xfrm>
            <a:off x="9174368" y="1019656"/>
            <a:ext cx="484" cy="67646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AE3A542C-49A5-4326-BE20-BE41A01EABF3}"/>
              </a:ext>
            </a:extLst>
          </p:cNvPr>
          <p:cNvCxnSpPr>
            <a:cxnSpLocks/>
          </p:cNvCxnSpPr>
          <p:nvPr/>
        </p:nvCxnSpPr>
        <p:spPr>
          <a:xfrm flipV="1">
            <a:off x="8645354" y="1355243"/>
            <a:ext cx="535640" cy="431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3EBB356-1FD6-4238-B387-F6799E4D9ABC}"/>
                  </a:ext>
                </a:extLst>
              </p:cNvPr>
              <p:cNvSpPr txBox="1"/>
              <p:nvPr/>
            </p:nvSpPr>
            <p:spPr>
              <a:xfrm>
                <a:off x="4579464" y="984628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13EBB356-1FD6-4238-B387-F6799E4D9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464" y="984628"/>
                <a:ext cx="267564" cy="294119"/>
              </a:xfrm>
              <a:prstGeom prst="rect">
                <a:avLst/>
              </a:prstGeom>
              <a:blipFill>
                <a:blip r:embed="rId8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8338E73C-DCFB-47B9-95E8-47E8B3436021}"/>
                  </a:ext>
                </a:extLst>
              </p:cNvPr>
              <p:cNvSpPr txBox="1"/>
              <p:nvPr/>
            </p:nvSpPr>
            <p:spPr>
              <a:xfrm>
                <a:off x="4579466" y="1382190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8338E73C-DCFB-47B9-95E8-47E8B3436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466" y="1382190"/>
                <a:ext cx="267564" cy="294119"/>
              </a:xfrm>
              <a:prstGeom prst="rect">
                <a:avLst/>
              </a:prstGeom>
              <a:blipFill>
                <a:blip r:embed="rId9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BF8B800-BE6D-468D-AF9B-619C1534B4F6}"/>
                  </a:ext>
                </a:extLst>
              </p:cNvPr>
              <p:cNvSpPr txBox="1"/>
              <p:nvPr/>
            </p:nvSpPr>
            <p:spPr>
              <a:xfrm>
                <a:off x="4592720" y="1846017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BF8B800-BE6D-468D-AF9B-619C1534B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2720" y="1846017"/>
                <a:ext cx="267564" cy="294119"/>
              </a:xfrm>
              <a:prstGeom prst="rect">
                <a:avLst/>
              </a:prstGeom>
              <a:blipFill>
                <a:blip r:embed="rId10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9FE130E3-BDA4-4092-9733-CCC6972E2A7D}"/>
                  </a:ext>
                </a:extLst>
              </p:cNvPr>
              <p:cNvSpPr txBox="1"/>
              <p:nvPr/>
            </p:nvSpPr>
            <p:spPr>
              <a:xfrm>
                <a:off x="4579466" y="2266934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9FE130E3-BDA4-4092-9733-CCC6972E2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466" y="2266934"/>
                <a:ext cx="267564" cy="294119"/>
              </a:xfrm>
              <a:prstGeom prst="rect">
                <a:avLst/>
              </a:prstGeom>
              <a:blipFill>
                <a:blip r:embed="rId11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A960FCE-7074-4F6A-9AB6-838FB94AE286}"/>
                  </a:ext>
                </a:extLst>
              </p:cNvPr>
              <p:cNvSpPr txBox="1"/>
              <p:nvPr/>
            </p:nvSpPr>
            <p:spPr>
              <a:xfrm>
                <a:off x="6925194" y="984630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7A960FCE-7074-4F6A-9AB6-838FB94AE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194" y="984630"/>
                <a:ext cx="267564" cy="294119"/>
              </a:xfrm>
              <a:prstGeom prst="rect">
                <a:avLst/>
              </a:prstGeom>
              <a:blipFill>
                <a:blip r:embed="rId12"/>
                <a:stretch>
                  <a:fillRect r="-3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9F9D855B-803F-4CBB-8D85-34997F68C449}"/>
                  </a:ext>
                </a:extLst>
              </p:cNvPr>
              <p:cNvSpPr txBox="1"/>
              <p:nvPr/>
            </p:nvSpPr>
            <p:spPr>
              <a:xfrm>
                <a:off x="6925194" y="1974491"/>
                <a:ext cx="267564" cy="301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9F9D855B-803F-4CBB-8D85-34997F68C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194" y="1974491"/>
                <a:ext cx="267564" cy="301429"/>
              </a:xfrm>
              <a:prstGeom prst="rect">
                <a:avLst/>
              </a:prstGeom>
              <a:blipFill>
                <a:blip r:embed="rId13"/>
                <a:stretch>
                  <a:fillRect r="-3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9450F841-7CBA-4027-8D8A-D72B6175DD1B}"/>
                  </a:ext>
                </a:extLst>
              </p:cNvPr>
              <p:cNvSpPr txBox="1"/>
              <p:nvPr/>
            </p:nvSpPr>
            <p:spPr>
              <a:xfrm>
                <a:off x="7786498" y="984630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9450F841-7CBA-4027-8D8A-D72B6175D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498" y="984630"/>
                <a:ext cx="267564" cy="294119"/>
              </a:xfrm>
              <a:prstGeom prst="rect">
                <a:avLst/>
              </a:prstGeom>
              <a:blipFill>
                <a:blip r:embed="rId14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D331A3A-D4A1-4B5D-B246-1EB46E5C2F54}"/>
                  </a:ext>
                </a:extLst>
              </p:cNvPr>
              <p:cNvSpPr txBox="1"/>
              <p:nvPr/>
            </p:nvSpPr>
            <p:spPr>
              <a:xfrm>
                <a:off x="7786500" y="1382192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2D331A3A-D4A1-4B5D-B246-1EB46E5C2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500" y="1382192"/>
                <a:ext cx="267564" cy="294119"/>
              </a:xfrm>
              <a:prstGeom prst="rect">
                <a:avLst/>
              </a:prstGeom>
              <a:blipFill>
                <a:blip r:embed="rId15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6D39069-C5CE-474F-9CEB-7871FA949DD2}"/>
                  </a:ext>
                </a:extLst>
              </p:cNvPr>
              <p:cNvSpPr txBox="1"/>
              <p:nvPr/>
            </p:nvSpPr>
            <p:spPr>
              <a:xfrm>
                <a:off x="7799754" y="1846019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56D39069-C5CE-474F-9CEB-7871FA949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754" y="1846019"/>
                <a:ext cx="267564" cy="294119"/>
              </a:xfrm>
              <a:prstGeom prst="rect">
                <a:avLst/>
              </a:prstGeom>
              <a:blipFill>
                <a:blip r:embed="rId16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41E3A3D5-F93B-4737-8103-F1A9E0245429}"/>
                  </a:ext>
                </a:extLst>
              </p:cNvPr>
              <p:cNvSpPr txBox="1"/>
              <p:nvPr/>
            </p:nvSpPr>
            <p:spPr>
              <a:xfrm>
                <a:off x="7786500" y="2266936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41E3A3D5-F93B-4737-8103-F1A9E0245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500" y="2266936"/>
                <a:ext cx="267564" cy="294119"/>
              </a:xfrm>
              <a:prstGeom prst="rect">
                <a:avLst/>
              </a:prstGeom>
              <a:blipFill>
                <a:blip r:embed="rId17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4979B4F-59F8-4A1C-93A3-44C401775AED}"/>
                  </a:ext>
                </a:extLst>
              </p:cNvPr>
              <p:cNvSpPr txBox="1"/>
              <p:nvPr/>
            </p:nvSpPr>
            <p:spPr>
              <a:xfrm>
                <a:off x="1625108" y="1112758"/>
                <a:ext cx="26756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05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4979B4F-59F8-4A1C-93A3-44C401775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108" y="1112758"/>
                <a:ext cx="267564" cy="25391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69475B6F-A83D-457C-A1B8-FD2E91DF62AA}"/>
                  </a:ext>
                </a:extLst>
              </p:cNvPr>
              <p:cNvSpPr txBox="1"/>
              <p:nvPr/>
            </p:nvSpPr>
            <p:spPr>
              <a:xfrm>
                <a:off x="1631735" y="2146428"/>
                <a:ext cx="26756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05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69475B6F-A83D-457C-A1B8-FD2E91DF6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735" y="2146428"/>
                <a:ext cx="267564" cy="25391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5C244D8-7311-49EC-A075-560C859233FF}"/>
                  </a:ext>
                </a:extLst>
              </p:cNvPr>
              <p:cNvSpPr txBox="1"/>
              <p:nvPr/>
            </p:nvSpPr>
            <p:spPr>
              <a:xfrm>
                <a:off x="5744838" y="1092656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35C244D8-7311-49EC-A075-560C85923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838" y="1092656"/>
                <a:ext cx="267564" cy="294119"/>
              </a:xfrm>
              <a:prstGeom prst="rect">
                <a:avLst/>
              </a:prstGeom>
              <a:blipFill>
                <a:blip r:embed="rId20"/>
                <a:stretch>
                  <a:fillRect r="-3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25E8CD68-2D90-4787-8575-115E5B478949}"/>
                  </a:ext>
                </a:extLst>
              </p:cNvPr>
              <p:cNvSpPr txBox="1"/>
              <p:nvPr/>
            </p:nvSpPr>
            <p:spPr>
              <a:xfrm>
                <a:off x="5764003" y="1404096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25E8CD68-2D90-4787-8575-115E5B478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003" y="1404096"/>
                <a:ext cx="267564" cy="294119"/>
              </a:xfrm>
              <a:prstGeom prst="rect">
                <a:avLst/>
              </a:prstGeom>
              <a:blipFill>
                <a:blip r:embed="rId21"/>
                <a:stretch>
                  <a:fillRect r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6D9DE268-9AC4-47D8-B264-3EFFEE0A78D5}"/>
                  </a:ext>
                </a:extLst>
              </p:cNvPr>
              <p:cNvSpPr txBox="1"/>
              <p:nvPr/>
            </p:nvSpPr>
            <p:spPr>
              <a:xfrm>
                <a:off x="6175786" y="1132266"/>
                <a:ext cx="267564" cy="361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6D9DE268-9AC4-47D8-B264-3EFFEE0A7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5786" y="1132266"/>
                <a:ext cx="267564" cy="361317"/>
              </a:xfrm>
              <a:prstGeom prst="rect">
                <a:avLst/>
              </a:prstGeom>
              <a:blipFill>
                <a:blip r:embed="rId22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A0D7D0D-97AF-435C-830F-1B19FD4C3CCD}"/>
                  </a:ext>
                </a:extLst>
              </p:cNvPr>
              <p:cNvSpPr txBox="1"/>
              <p:nvPr/>
            </p:nvSpPr>
            <p:spPr>
              <a:xfrm>
                <a:off x="5764717" y="1874538"/>
                <a:ext cx="267564" cy="301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3A0D7D0D-97AF-435C-830F-1B19FD4C3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717" y="1874538"/>
                <a:ext cx="267564" cy="301429"/>
              </a:xfrm>
              <a:prstGeom prst="rect">
                <a:avLst/>
              </a:prstGeom>
              <a:blipFill>
                <a:blip r:embed="rId23"/>
                <a:stretch>
                  <a:fillRect r="-29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59D2849-B96F-405F-A334-3B9C6B4166CD}"/>
                  </a:ext>
                </a:extLst>
              </p:cNvPr>
              <p:cNvSpPr txBox="1"/>
              <p:nvPr/>
            </p:nvSpPr>
            <p:spPr>
              <a:xfrm>
                <a:off x="5783882" y="2185978"/>
                <a:ext cx="267564" cy="301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E59D2849-B96F-405F-A334-3B9C6B416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882" y="2185978"/>
                <a:ext cx="267564" cy="301429"/>
              </a:xfrm>
              <a:prstGeom prst="rect">
                <a:avLst/>
              </a:prstGeom>
              <a:blipFill>
                <a:blip r:embed="rId24"/>
                <a:stretch>
                  <a:fillRect r="-3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5DC3BD2B-5238-436F-9EC7-2164A0BA3ECE}"/>
                  </a:ext>
                </a:extLst>
              </p:cNvPr>
              <p:cNvSpPr txBox="1"/>
              <p:nvPr/>
            </p:nvSpPr>
            <p:spPr>
              <a:xfrm>
                <a:off x="6195665" y="1914148"/>
                <a:ext cx="267564" cy="371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5DC3BD2B-5238-436F-9EC7-2164A0BA3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5665" y="1914148"/>
                <a:ext cx="267564" cy="371127"/>
              </a:xfrm>
              <a:prstGeom prst="rect">
                <a:avLst/>
              </a:prstGeom>
              <a:blipFill>
                <a:blip r:embed="rId25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FEF9A04C-4371-44A1-83F7-05C8AEDDA3F0}"/>
                  </a:ext>
                </a:extLst>
              </p:cNvPr>
              <p:cNvSpPr txBox="1"/>
              <p:nvPr/>
            </p:nvSpPr>
            <p:spPr>
              <a:xfrm>
                <a:off x="8739834" y="1052904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FEF9A04C-4371-44A1-83F7-05C8AEDDA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834" y="1052904"/>
                <a:ext cx="267564" cy="294119"/>
              </a:xfrm>
              <a:prstGeom prst="rect">
                <a:avLst/>
              </a:prstGeom>
              <a:blipFill>
                <a:blip r:embed="rId26"/>
                <a:stretch>
                  <a:fillRect r="-3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017B4EAA-BA91-4D92-B67B-9C7B9E98FD0D}"/>
                  </a:ext>
                </a:extLst>
              </p:cNvPr>
              <p:cNvSpPr txBox="1"/>
              <p:nvPr/>
            </p:nvSpPr>
            <p:spPr>
              <a:xfrm>
                <a:off x="8758999" y="1364344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017B4EAA-BA91-4D92-B67B-9C7B9E98F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999" y="1364344"/>
                <a:ext cx="267564" cy="294119"/>
              </a:xfrm>
              <a:prstGeom prst="rect">
                <a:avLst/>
              </a:prstGeom>
              <a:blipFill>
                <a:blip r:embed="rId27"/>
                <a:stretch>
                  <a:fillRect r="-29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A8386BB8-848A-4A9D-9D79-A81F01A2D523}"/>
                  </a:ext>
                </a:extLst>
              </p:cNvPr>
              <p:cNvSpPr txBox="1"/>
              <p:nvPr/>
            </p:nvSpPr>
            <p:spPr>
              <a:xfrm>
                <a:off x="9170782" y="1092514"/>
                <a:ext cx="267564" cy="361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A8386BB8-848A-4A9D-9D79-A81F01A2D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0782" y="1092514"/>
                <a:ext cx="267564" cy="361317"/>
              </a:xfrm>
              <a:prstGeom prst="rect">
                <a:avLst/>
              </a:prstGeom>
              <a:blipFill>
                <a:blip r:embed="rId28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CFB7F5B4-C765-4E80-B032-9E0AA9C80EE8}"/>
                  </a:ext>
                </a:extLst>
              </p:cNvPr>
              <p:cNvSpPr txBox="1"/>
              <p:nvPr/>
            </p:nvSpPr>
            <p:spPr>
              <a:xfrm>
                <a:off x="8753087" y="1848034"/>
                <a:ext cx="267564" cy="301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CFB7F5B4-C765-4E80-B032-9E0AA9C80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3087" y="1848034"/>
                <a:ext cx="267564" cy="301429"/>
              </a:xfrm>
              <a:prstGeom prst="rect">
                <a:avLst/>
              </a:prstGeom>
              <a:blipFill>
                <a:blip r:embed="rId29"/>
                <a:stretch>
                  <a:fillRect r="-29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98C44D51-8E12-41DD-8BD6-E5882DFA7107}"/>
                  </a:ext>
                </a:extLst>
              </p:cNvPr>
              <p:cNvSpPr txBox="1"/>
              <p:nvPr/>
            </p:nvSpPr>
            <p:spPr>
              <a:xfrm>
                <a:off x="8772252" y="2159474"/>
                <a:ext cx="267564" cy="301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98C44D51-8E12-41DD-8BD6-E5882DFA7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2252" y="2159474"/>
                <a:ext cx="267564" cy="301429"/>
              </a:xfrm>
              <a:prstGeom prst="rect">
                <a:avLst/>
              </a:prstGeom>
              <a:blipFill>
                <a:blip r:embed="rId30"/>
                <a:stretch>
                  <a:fillRect r="-3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D3801316-D71E-42CB-8ED0-2438F0D60631}"/>
                  </a:ext>
                </a:extLst>
              </p:cNvPr>
              <p:cNvSpPr txBox="1"/>
              <p:nvPr/>
            </p:nvSpPr>
            <p:spPr>
              <a:xfrm>
                <a:off x="9184035" y="1887644"/>
                <a:ext cx="267564" cy="371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D3801316-D71E-42CB-8ED0-2438F0D60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035" y="1887644"/>
                <a:ext cx="267564" cy="371127"/>
              </a:xfrm>
              <a:prstGeom prst="rect">
                <a:avLst/>
              </a:prstGeom>
              <a:blipFill>
                <a:blip r:embed="rId31"/>
                <a:stretch>
                  <a:fillRect r="-604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E7A83D2E-CE0C-4F25-88C8-76F34D89B6D1}"/>
                  </a:ext>
                </a:extLst>
              </p:cNvPr>
              <p:cNvSpPr txBox="1"/>
              <p:nvPr/>
            </p:nvSpPr>
            <p:spPr>
              <a:xfrm>
                <a:off x="10161604" y="2000779"/>
                <a:ext cx="267564" cy="371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E7A83D2E-CE0C-4F25-88C8-76F34D89B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1604" y="2000779"/>
                <a:ext cx="267564" cy="371127"/>
              </a:xfrm>
              <a:prstGeom prst="rect">
                <a:avLst/>
              </a:prstGeom>
              <a:blipFill>
                <a:blip r:embed="rId32"/>
                <a:stretch>
                  <a:fillRect r="-56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E9E43D69-2B3F-424C-9445-9DB8ADCD3C6D}"/>
                  </a:ext>
                </a:extLst>
              </p:cNvPr>
              <p:cNvSpPr txBox="1"/>
              <p:nvPr/>
            </p:nvSpPr>
            <p:spPr>
              <a:xfrm>
                <a:off x="10166577" y="1099777"/>
                <a:ext cx="267564" cy="361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E9E43D69-2B3F-424C-9445-9DB8ADCD3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6577" y="1099777"/>
                <a:ext cx="267564" cy="361317"/>
              </a:xfrm>
              <a:prstGeom prst="rect">
                <a:avLst/>
              </a:prstGeom>
              <a:blipFill>
                <a:blip r:embed="rId33"/>
                <a:stretch>
                  <a:fillRect r="-56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89AE8B88-6F55-4A11-9E66-2D72EC02F6D9}"/>
              </a:ext>
            </a:extLst>
          </p:cNvPr>
          <p:cNvCxnSpPr>
            <a:cxnSpLocks/>
          </p:cNvCxnSpPr>
          <p:nvPr/>
        </p:nvCxnSpPr>
        <p:spPr>
          <a:xfrm flipV="1">
            <a:off x="8882015" y="2067879"/>
            <a:ext cx="0" cy="191616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139A7FA8-E233-4E23-979D-6B07875D690F}"/>
              </a:ext>
            </a:extLst>
          </p:cNvPr>
          <p:cNvCxnSpPr>
            <a:cxnSpLocks/>
          </p:cNvCxnSpPr>
          <p:nvPr/>
        </p:nvCxnSpPr>
        <p:spPr>
          <a:xfrm flipV="1">
            <a:off x="6055885" y="1425001"/>
            <a:ext cx="147749" cy="178681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04BCD033-6017-4496-AA3B-C1DD91B6D4C5}"/>
              </a:ext>
            </a:extLst>
          </p:cNvPr>
          <p:cNvCxnSpPr>
            <a:cxnSpLocks/>
          </p:cNvCxnSpPr>
          <p:nvPr/>
        </p:nvCxnSpPr>
        <p:spPr>
          <a:xfrm>
            <a:off x="5880048" y="1315171"/>
            <a:ext cx="0" cy="209226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4EFEAB9C-29C8-49E8-8774-86DA9AFB6248}"/>
              </a:ext>
            </a:extLst>
          </p:cNvPr>
          <p:cNvCxnSpPr>
            <a:cxnSpLocks/>
          </p:cNvCxnSpPr>
          <p:nvPr/>
        </p:nvCxnSpPr>
        <p:spPr>
          <a:xfrm flipV="1">
            <a:off x="9046828" y="1372209"/>
            <a:ext cx="209197" cy="189706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>
            <a:extLst>
              <a:ext uri="{FF2B5EF4-FFF2-40B4-BE49-F238E27FC236}">
                <a16:creationId xmlns:a16="http://schemas.microsoft.com/office/drawing/2014/main" id="{3322DE0D-8A54-4D80-8FD0-3186E144D05A}"/>
              </a:ext>
            </a:extLst>
          </p:cNvPr>
          <p:cNvCxnSpPr>
            <a:cxnSpLocks/>
          </p:cNvCxnSpPr>
          <p:nvPr/>
        </p:nvCxnSpPr>
        <p:spPr>
          <a:xfrm>
            <a:off x="8881670" y="1275416"/>
            <a:ext cx="0" cy="209226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>
            <a:extLst>
              <a:ext uri="{FF2B5EF4-FFF2-40B4-BE49-F238E27FC236}">
                <a16:creationId xmlns:a16="http://schemas.microsoft.com/office/drawing/2014/main" id="{F6FE9074-4E42-4561-8809-4907178A68AF}"/>
              </a:ext>
            </a:extLst>
          </p:cNvPr>
          <p:cNvCxnSpPr>
            <a:cxnSpLocks/>
          </p:cNvCxnSpPr>
          <p:nvPr/>
        </p:nvCxnSpPr>
        <p:spPr>
          <a:xfrm>
            <a:off x="9065884" y="1959361"/>
            <a:ext cx="185219" cy="135020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D5F6843D-94FB-429F-A6C5-B02242A0E5C5}"/>
              </a:ext>
            </a:extLst>
          </p:cNvPr>
          <p:cNvCxnSpPr>
            <a:cxnSpLocks/>
          </p:cNvCxnSpPr>
          <p:nvPr/>
        </p:nvCxnSpPr>
        <p:spPr>
          <a:xfrm flipV="1">
            <a:off x="5900273" y="2094384"/>
            <a:ext cx="0" cy="191616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>
            <a:extLst>
              <a:ext uri="{FF2B5EF4-FFF2-40B4-BE49-F238E27FC236}">
                <a16:creationId xmlns:a16="http://schemas.microsoft.com/office/drawing/2014/main" id="{FCD81529-3596-49F7-9E5B-9ED30EB0F55A}"/>
              </a:ext>
            </a:extLst>
          </p:cNvPr>
          <p:cNvCxnSpPr>
            <a:cxnSpLocks/>
          </p:cNvCxnSpPr>
          <p:nvPr/>
        </p:nvCxnSpPr>
        <p:spPr>
          <a:xfrm>
            <a:off x="6084142" y="1985866"/>
            <a:ext cx="185219" cy="135020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68744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7C1EE-AB58-4BD4-8751-1BFF9A77F334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7030A0"/>
                </a:solidFill>
              </a:rPr>
              <a:t>피드포워드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(feed forward) –</a:t>
            </a:r>
            <a:r>
              <a:rPr lang="en-US" altLang="ko-KR" sz="2400" dirty="0">
                <a:solidFill>
                  <a:srgbClr val="0070C0"/>
                </a:solidFill>
              </a:rPr>
              <a:t> </a:t>
            </a:r>
            <a:r>
              <a:rPr lang="ko-KR" altLang="en-US" sz="2400" dirty="0">
                <a:solidFill>
                  <a:srgbClr val="7030A0"/>
                </a:solidFill>
              </a:rPr>
              <a:t>동작방식 </a:t>
            </a:r>
            <a:r>
              <a:rPr lang="en-US" altLang="ko-KR" sz="2400" dirty="0">
                <a:solidFill>
                  <a:srgbClr val="7030A0"/>
                </a:solidFill>
              </a:rPr>
              <a:t>(I)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9FEA60-145E-4B76-B84C-04A1FB6214B8}"/>
              </a:ext>
            </a:extLst>
          </p:cNvPr>
          <p:cNvSpPr/>
          <p:nvPr/>
        </p:nvSpPr>
        <p:spPr>
          <a:xfrm>
            <a:off x="1520134" y="702088"/>
            <a:ext cx="9176622" cy="20269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DC62751-5D83-4350-A2DF-68E9B2BDA294}"/>
              </a:ext>
            </a:extLst>
          </p:cNvPr>
          <p:cNvSpPr/>
          <p:nvPr/>
        </p:nvSpPr>
        <p:spPr>
          <a:xfrm>
            <a:off x="5380686" y="923624"/>
            <a:ext cx="1544192" cy="167865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BF3FD5E-1423-40C5-A23E-1C6394E80DED}"/>
              </a:ext>
            </a:extLst>
          </p:cNvPr>
          <p:cNvSpPr/>
          <p:nvPr/>
        </p:nvSpPr>
        <p:spPr>
          <a:xfrm>
            <a:off x="5616774" y="1030088"/>
            <a:ext cx="1071280" cy="68544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B1C797E-C7AE-4C97-AB8E-B5250916A37C}"/>
              </a:ext>
            </a:extLst>
          </p:cNvPr>
          <p:cNvSpPr/>
          <p:nvPr/>
        </p:nvSpPr>
        <p:spPr>
          <a:xfrm>
            <a:off x="5614559" y="1820554"/>
            <a:ext cx="1071280" cy="68544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AA969E4-5538-4614-A09B-621827C98D64}"/>
              </a:ext>
            </a:extLst>
          </p:cNvPr>
          <p:cNvSpPr/>
          <p:nvPr/>
        </p:nvSpPr>
        <p:spPr>
          <a:xfrm>
            <a:off x="2074423" y="919309"/>
            <a:ext cx="1544192" cy="167865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BE7CDC5-D5CD-429F-A1CD-CFFDB71A4D3F}"/>
              </a:ext>
            </a:extLst>
          </p:cNvPr>
          <p:cNvCxnSpPr>
            <a:cxnSpLocks/>
          </p:cNvCxnSpPr>
          <p:nvPr/>
        </p:nvCxnSpPr>
        <p:spPr>
          <a:xfrm flipV="1">
            <a:off x="4138936" y="1257440"/>
            <a:ext cx="1407138" cy="3616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A20A12-57F8-4649-B741-692B835744D7}"/>
              </a:ext>
            </a:extLst>
          </p:cNvPr>
          <p:cNvCxnSpPr>
            <a:cxnSpLocks/>
          </p:cNvCxnSpPr>
          <p:nvPr/>
        </p:nvCxnSpPr>
        <p:spPr>
          <a:xfrm flipV="1">
            <a:off x="4172067" y="1336255"/>
            <a:ext cx="1327176" cy="887527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00C7797-2556-424B-9236-0D057AE0A04C}"/>
              </a:ext>
            </a:extLst>
          </p:cNvPr>
          <p:cNvCxnSpPr>
            <a:cxnSpLocks/>
          </p:cNvCxnSpPr>
          <p:nvPr/>
        </p:nvCxnSpPr>
        <p:spPr>
          <a:xfrm flipV="1">
            <a:off x="1925823" y="1255191"/>
            <a:ext cx="2213113" cy="1173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13C894F-1FCD-4300-8D38-B25453FA2DA9}"/>
              </a:ext>
            </a:extLst>
          </p:cNvPr>
          <p:cNvSpPr txBox="1"/>
          <p:nvPr/>
        </p:nvSpPr>
        <p:spPr>
          <a:xfrm>
            <a:off x="2384653" y="678439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7030A0"/>
                </a:solidFill>
              </a:rPr>
              <a:t>입력층</a:t>
            </a:r>
            <a:r>
              <a:rPr lang="en-US" altLang="ko-KR" sz="1000" dirty="0">
                <a:solidFill>
                  <a:srgbClr val="7030A0"/>
                </a:solidFill>
              </a:rPr>
              <a:t>(</a:t>
            </a:r>
            <a:r>
              <a:rPr lang="ko-KR" altLang="en-US" sz="1000" dirty="0">
                <a:solidFill>
                  <a:srgbClr val="7030A0"/>
                </a:solidFill>
              </a:rPr>
              <a:t>계층 </a:t>
            </a:r>
            <a:r>
              <a:rPr lang="en-US" altLang="ko-KR" sz="1000" dirty="0">
                <a:solidFill>
                  <a:srgbClr val="7030A0"/>
                </a:solidFill>
              </a:rPr>
              <a:t>1)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DB9804-B45D-4C4B-8139-D2D57E5664D2}"/>
                  </a:ext>
                </a:extLst>
              </p:cNvPr>
              <p:cNvSpPr txBox="1"/>
              <p:nvPr/>
            </p:nvSpPr>
            <p:spPr>
              <a:xfrm>
                <a:off x="3724338" y="984628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DB9804-B45D-4C4B-8139-D2D57E566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338" y="984628"/>
                <a:ext cx="267564" cy="294119"/>
              </a:xfrm>
              <a:prstGeom prst="rect">
                <a:avLst/>
              </a:prstGeom>
              <a:blipFill>
                <a:blip r:embed="rId2"/>
                <a:stretch>
                  <a:fillRect r="-3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F1D33B-CACD-4228-96E4-91076519AE2D}"/>
                  </a:ext>
                </a:extLst>
              </p:cNvPr>
              <p:cNvSpPr txBox="1"/>
              <p:nvPr/>
            </p:nvSpPr>
            <p:spPr>
              <a:xfrm>
                <a:off x="8350872" y="1284556"/>
                <a:ext cx="4878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F1D33B-CACD-4228-96E4-91076519A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872" y="1284556"/>
                <a:ext cx="487826" cy="2539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748123-E381-4D0C-AC3C-089D63956743}"/>
                  </a:ext>
                </a:extLst>
              </p:cNvPr>
              <p:cNvSpPr txBox="1"/>
              <p:nvPr/>
            </p:nvSpPr>
            <p:spPr>
              <a:xfrm>
                <a:off x="8347514" y="1600091"/>
                <a:ext cx="49096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748123-E381-4D0C-AC3C-089D63956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514" y="1600091"/>
                <a:ext cx="490968" cy="2539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3C9129-4B1F-4B3C-8A12-AC0ED8D6062A}"/>
                  </a:ext>
                </a:extLst>
              </p:cNvPr>
              <p:cNvSpPr txBox="1"/>
              <p:nvPr/>
            </p:nvSpPr>
            <p:spPr>
              <a:xfrm>
                <a:off x="8402501" y="992715"/>
                <a:ext cx="518091" cy="311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3C9129-4B1F-4B3C-8A12-AC0ED8D60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501" y="992715"/>
                <a:ext cx="518091" cy="3115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타원 17">
            <a:extLst>
              <a:ext uri="{FF2B5EF4-FFF2-40B4-BE49-F238E27FC236}">
                <a16:creationId xmlns:a16="http://schemas.microsoft.com/office/drawing/2014/main" id="{9EF5547F-D6B3-46D4-8AA1-B629FA1E17A3}"/>
              </a:ext>
            </a:extLst>
          </p:cNvPr>
          <p:cNvSpPr/>
          <p:nvPr/>
        </p:nvSpPr>
        <p:spPr>
          <a:xfrm>
            <a:off x="2310511" y="1025773"/>
            <a:ext cx="1071280" cy="68544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BC6ACCF-F81F-47E6-8844-E08036801A89}"/>
              </a:ext>
            </a:extLst>
          </p:cNvPr>
          <p:cNvSpPr/>
          <p:nvPr/>
        </p:nvSpPr>
        <p:spPr>
          <a:xfrm>
            <a:off x="2308296" y="1816239"/>
            <a:ext cx="1071280" cy="68544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E03FA8-DA50-44A3-B630-A56A02B34005}"/>
              </a:ext>
            </a:extLst>
          </p:cNvPr>
          <p:cNvSpPr txBox="1"/>
          <p:nvPr/>
        </p:nvSpPr>
        <p:spPr>
          <a:xfrm>
            <a:off x="5690916" y="682754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7030A0"/>
                </a:solidFill>
              </a:rPr>
              <a:t>은닉층</a:t>
            </a:r>
            <a:r>
              <a:rPr lang="en-US" altLang="ko-KR" sz="1000" dirty="0">
                <a:solidFill>
                  <a:srgbClr val="7030A0"/>
                </a:solidFill>
              </a:rPr>
              <a:t>(</a:t>
            </a:r>
            <a:r>
              <a:rPr lang="ko-KR" altLang="en-US" sz="1000" dirty="0">
                <a:solidFill>
                  <a:srgbClr val="7030A0"/>
                </a:solidFill>
              </a:rPr>
              <a:t>계층</a:t>
            </a:r>
            <a:r>
              <a:rPr lang="en-US" altLang="ko-KR" sz="1000" dirty="0">
                <a:solidFill>
                  <a:srgbClr val="7030A0"/>
                </a:solidFill>
              </a:rPr>
              <a:t>2)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DF56421-7789-4F54-A6CA-9AC6FD03EBBB}"/>
              </a:ext>
            </a:extLst>
          </p:cNvPr>
          <p:cNvSpPr/>
          <p:nvPr/>
        </p:nvSpPr>
        <p:spPr>
          <a:xfrm>
            <a:off x="8408807" y="923625"/>
            <a:ext cx="1544192" cy="167865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3145FD-6804-4C23-9695-FDF455A3ECA8}"/>
              </a:ext>
            </a:extLst>
          </p:cNvPr>
          <p:cNvSpPr txBox="1"/>
          <p:nvPr/>
        </p:nvSpPr>
        <p:spPr>
          <a:xfrm>
            <a:off x="8745541" y="682755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7030A0"/>
                </a:solidFill>
              </a:rPr>
              <a:t>출력층</a:t>
            </a:r>
            <a:r>
              <a:rPr lang="en-US" altLang="ko-KR" sz="1000" dirty="0">
                <a:solidFill>
                  <a:srgbClr val="7030A0"/>
                </a:solidFill>
              </a:rPr>
              <a:t>(</a:t>
            </a:r>
            <a:r>
              <a:rPr lang="ko-KR" altLang="en-US" sz="1000" dirty="0">
                <a:solidFill>
                  <a:srgbClr val="7030A0"/>
                </a:solidFill>
              </a:rPr>
              <a:t>계층</a:t>
            </a:r>
            <a:r>
              <a:rPr lang="en-US" altLang="ko-KR" sz="1000" dirty="0">
                <a:solidFill>
                  <a:srgbClr val="7030A0"/>
                </a:solidFill>
              </a:rPr>
              <a:t>3)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4DB96E9-0BBB-49B4-BB4B-7C8FC794B62F}"/>
              </a:ext>
            </a:extLst>
          </p:cNvPr>
          <p:cNvCxnSpPr>
            <a:cxnSpLocks/>
          </p:cNvCxnSpPr>
          <p:nvPr/>
        </p:nvCxnSpPr>
        <p:spPr>
          <a:xfrm>
            <a:off x="4188565" y="1266921"/>
            <a:ext cx="1361727" cy="956861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697CFDB-0D79-424B-A102-E974BD783D95}"/>
              </a:ext>
            </a:extLst>
          </p:cNvPr>
          <p:cNvCxnSpPr>
            <a:cxnSpLocks/>
          </p:cNvCxnSpPr>
          <p:nvPr/>
        </p:nvCxnSpPr>
        <p:spPr>
          <a:xfrm flipV="1">
            <a:off x="1932450" y="2275607"/>
            <a:ext cx="2213113" cy="11729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19C059F-0392-4C92-A423-BD527B49AF3B}"/>
              </a:ext>
            </a:extLst>
          </p:cNvPr>
          <p:cNvCxnSpPr>
            <a:cxnSpLocks/>
          </p:cNvCxnSpPr>
          <p:nvPr/>
        </p:nvCxnSpPr>
        <p:spPr>
          <a:xfrm>
            <a:off x="4183344" y="2281471"/>
            <a:ext cx="1362730" cy="0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73D15E9-C555-4D53-8C96-2239CF6093AE}"/>
              </a:ext>
            </a:extLst>
          </p:cNvPr>
          <p:cNvCxnSpPr>
            <a:cxnSpLocks/>
          </p:cNvCxnSpPr>
          <p:nvPr/>
        </p:nvCxnSpPr>
        <p:spPr>
          <a:xfrm flipV="1">
            <a:off x="7261314" y="1762950"/>
            <a:ext cx="1353778" cy="499833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1F3A096-1993-4AF7-80F2-106A65FBB7C0}"/>
              </a:ext>
            </a:extLst>
          </p:cNvPr>
          <p:cNvCxnSpPr>
            <a:cxnSpLocks/>
          </p:cNvCxnSpPr>
          <p:nvPr/>
        </p:nvCxnSpPr>
        <p:spPr>
          <a:xfrm flipV="1">
            <a:off x="6675614" y="1249041"/>
            <a:ext cx="566123" cy="8399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DE73124-7EB4-454B-9378-23CE83563C24}"/>
              </a:ext>
            </a:extLst>
          </p:cNvPr>
          <p:cNvCxnSpPr>
            <a:cxnSpLocks/>
          </p:cNvCxnSpPr>
          <p:nvPr/>
        </p:nvCxnSpPr>
        <p:spPr>
          <a:xfrm>
            <a:off x="7291366" y="1260771"/>
            <a:ext cx="1309754" cy="415538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24F7925-4F29-43D5-9DCD-B897C770379F}"/>
              </a:ext>
            </a:extLst>
          </p:cNvPr>
          <p:cNvCxnSpPr>
            <a:cxnSpLocks/>
          </p:cNvCxnSpPr>
          <p:nvPr/>
        </p:nvCxnSpPr>
        <p:spPr>
          <a:xfrm flipV="1">
            <a:off x="6656889" y="2262782"/>
            <a:ext cx="611353" cy="1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1C5445E-7B65-4E39-81AA-7427CF313CA9}"/>
              </a:ext>
            </a:extLst>
          </p:cNvPr>
          <p:cNvCxnSpPr>
            <a:cxnSpLocks/>
          </p:cNvCxnSpPr>
          <p:nvPr/>
        </p:nvCxnSpPr>
        <p:spPr>
          <a:xfrm>
            <a:off x="9719439" y="1772434"/>
            <a:ext cx="472468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EA891D-7354-4E6C-BDD4-9E52FB6CBF71}"/>
                  </a:ext>
                </a:extLst>
              </p:cNvPr>
              <p:cNvSpPr txBox="1"/>
              <p:nvPr/>
            </p:nvSpPr>
            <p:spPr>
              <a:xfrm>
                <a:off x="3724338" y="1974489"/>
                <a:ext cx="267564" cy="301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EA891D-7354-4E6C-BDD4-9E52FB6CB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338" y="1974489"/>
                <a:ext cx="267564" cy="301429"/>
              </a:xfrm>
              <a:prstGeom prst="rect">
                <a:avLst/>
              </a:prstGeom>
              <a:blipFill>
                <a:blip r:embed="rId6"/>
                <a:stretch>
                  <a:fillRect r="-3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722EB81-C649-4FFC-B791-3220711B3B19}"/>
              </a:ext>
            </a:extLst>
          </p:cNvPr>
          <p:cNvCxnSpPr>
            <a:cxnSpLocks/>
          </p:cNvCxnSpPr>
          <p:nvPr/>
        </p:nvCxnSpPr>
        <p:spPr>
          <a:xfrm>
            <a:off x="6145788" y="1032910"/>
            <a:ext cx="484" cy="67646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1D81ACB4-FB98-4B01-A778-8B80B594004B}"/>
              </a:ext>
            </a:extLst>
          </p:cNvPr>
          <p:cNvCxnSpPr>
            <a:cxnSpLocks/>
            <a:stCxn id="7" idx="2"/>
          </p:cNvCxnSpPr>
          <p:nvPr/>
        </p:nvCxnSpPr>
        <p:spPr>
          <a:xfrm flipV="1">
            <a:off x="5616774" y="1368497"/>
            <a:ext cx="535640" cy="431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0D71066-A9F1-4EB5-B877-FF94332176C1}"/>
              </a:ext>
            </a:extLst>
          </p:cNvPr>
          <p:cNvCxnSpPr>
            <a:cxnSpLocks/>
          </p:cNvCxnSpPr>
          <p:nvPr/>
        </p:nvCxnSpPr>
        <p:spPr>
          <a:xfrm>
            <a:off x="6145789" y="1828040"/>
            <a:ext cx="484" cy="67646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823E507-BFE0-45B2-AC51-C7975A3849D5}"/>
              </a:ext>
            </a:extLst>
          </p:cNvPr>
          <p:cNvCxnSpPr>
            <a:cxnSpLocks/>
          </p:cNvCxnSpPr>
          <p:nvPr/>
        </p:nvCxnSpPr>
        <p:spPr>
          <a:xfrm flipV="1">
            <a:off x="5616775" y="2163627"/>
            <a:ext cx="535640" cy="431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CC2A680-869C-486A-BEEB-D350CD161B90}"/>
                  </a:ext>
                </a:extLst>
              </p:cNvPr>
              <p:cNvSpPr txBox="1"/>
              <p:nvPr/>
            </p:nvSpPr>
            <p:spPr>
              <a:xfrm>
                <a:off x="4585642" y="984628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CC2A680-869C-486A-BEEB-D350CD161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42" y="984628"/>
                <a:ext cx="267564" cy="294119"/>
              </a:xfrm>
              <a:prstGeom prst="rect">
                <a:avLst/>
              </a:prstGeom>
              <a:blipFill>
                <a:blip r:embed="rId7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3F49A3D-7F9F-4BC6-ABE9-28853622EB7F}"/>
                  </a:ext>
                </a:extLst>
              </p:cNvPr>
              <p:cNvSpPr txBox="1"/>
              <p:nvPr/>
            </p:nvSpPr>
            <p:spPr>
              <a:xfrm>
                <a:off x="4585644" y="1382190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3F49A3D-7F9F-4BC6-ABE9-28853622E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44" y="1382190"/>
                <a:ext cx="267564" cy="294119"/>
              </a:xfrm>
              <a:prstGeom prst="rect">
                <a:avLst/>
              </a:prstGeom>
              <a:blipFill>
                <a:blip r:embed="rId8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191BEE-9009-4033-8A96-7BA5EEC3B92E}"/>
                  </a:ext>
                </a:extLst>
              </p:cNvPr>
              <p:cNvSpPr txBox="1"/>
              <p:nvPr/>
            </p:nvSpPr>
            <p:spPr>
              <a:xfrm>
                <a:off x="4598898" y="1846017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191BEE-9009-4033-8A96-7BA5EEC3B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898" y="1846017"/>
                <a:ext cx="267564" cy="294119"/>
              </a:xfrm>
              <a:prstGeom prst="rect">
                <a:avLst/>
              </a:prstGeom>
              <a:blipFill>
                <a:blip r:embed="rId9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2B66E2-4A3D-4A78-A522-B28D4128D05F}"/>
                  </a:ext>
                </a:extLst>
              </p:cNvPr>
              <p:cNvSpPr txBox="1"/>
              <p:nvPr/>
            </p:nvSpPr>
            <p:spPr>
              <a:xfrm>
                <a:off x="4585644" y="2266934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52B66E2-4A3D-4A78-A522-B28D4128D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44" y="2266934"/>
                <a:ext cx="267564" cy="294119"/>
              </a:xfrm>
              <a:prstGeom prst="rect">
                <a:avLst/>
              </a:prstGeom>
              <a:blipFill>
                <a:blip r:embed="rId10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FD9D876-337A-4DED-9D7B-B1071935C555}"/>
                  </a:ext>
                </a:extLst>
              </p:cNvPr>
              <p:cNvSpPr txBox="1"/>
              <p:nvPr/>
            </p:nvSpPr>
            <p:spPr>
              <a:xfrm>
                <a:off x="6931372" y="984630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FD9D876-337A-4DED-9D7B-B1071935C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372" y="984630"/>
                <a:ext cx="267564" cy="294119"/>
              </a:xfrm>
              <a:prstGeom prst="rect">
                <a:avLst/>
              </a:prstGeom>
              <a:blipFill>
                <a:blip r:embed="rId11"/>
                <a:stretch>
                  <a:fillRect r="-3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F426D79-819B-4F69-B526-D4F8B90875AD}"/>
                  </a:ext>
                </a:extLst>
              </p:cNvPr>
              <p:cNvSpPr txBox="1"/>
              <p:nvPr/>
            </p:nvSpPr>
            <p:spPr>
              <a:xfrm>
                <a:off x="6931372" y="1974491"/>
                <a:ext cx="267564" cy="301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F426D79-819B-4F69-B526-D4F8B9087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372" y="1974491"/>
                <a:ext cx="267564" cy="301429"/>
              </a:xfrm>
              <a:prstGeom prst="rect">
                <a:avLst/>
              </a:prstGeom>
              <a:blipFill>
                <a:blip r:embed="rId12"/>
                <a:stretch>
                  <a:fillRect r="-3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8BCFBC9-756B-4F26-A24D-F68449C0DA49}"/>
                  </a:ext>
                </a:extLst>
              </p:cNvPr>
              <p:cNvSpPr txBox="1"/>
              <p:nvPr/>
            </p:nvSpPr>
            <p:spPr>
              <a:xfrm>
                <a:off x="7971578" y="1262922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8BCFBC9-756B-4F26-A24D-F68449C0D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578" y="1262922"/>
                <a:ext cx="267564" cy="294119"/>
              </a:xfrm>
              <a:prstGeom prst="rect">
                <a:avLst/>
              </a:prstGeom>
              <a:blipFill>
                <a:blip r:embed="rId13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4B58CCB-4281-4194-930F-B1E56FDFFFDA}"/>
                  </a:ext>
                </a:extLst>
              </p:cNvPr>
              <p:cNvSpPr txBox="1"/>
              <p:nvPr/>
            </p:nvSpPr>
            <p:spPr>
              <a:xfrm>
                <a:off x="7958330" y="1925531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4B58CCB-4281-4194-930F-B1E56FDFF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330" y="1925531"/>
                <a:ext cx="267564" cy="294119"/>
              </a:xfrm>
              <a:prstGeom prst="rect">
                <a:avLst/>
              </a:prstGeom>
              <a:blipFill>
                <a:blip r:embed="rId14"/>
                <a:stretch>
                  <a:fillRect r="-5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B0ECB59-F77A-4A93-94E9-DCF7211C53A7}"/>
                  </a:ext>
                </a:extLst>
              </p:cNvPr>
              <p:cNvSpPr txBox="1"/>
              <p:nvPr/>
            </p:nvSpPr>
            <p:spPr>
              <a:xfrm>
                <a:off x="1631286" y="1112758"/>
                <a:ext cx="26756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05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B0ECB59-F77A-4A93-94E9-DCF7211C5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286" y="1112758"/>
                <a:ext cx="267564" cy="253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94CA930-EF6F-435D-BC27-FDDEE5FD541F}"/>
                  </a:ext>
                </a:extLst>
              </p:cNvPr>
              <p:cNvSpPr txBox="1"/>
              <p:nvPr/>
            </p:nvSpPr>
            <p:spPr>
              <a:xfrm>
                <a:off x="1637913" y="2146428"/>
                <a:ext cx="26756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05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94CA930-EF6F-435D-BC27-FDDEE5FD5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913" y="2146428"/>
                <a:ext cx="267564" cy="2539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A3C95EB-6CC4-4015-B46E-6B01693059AE}"/>
                  </a:ext>
                </a:extLst>
              </p:cNvPr>
              <p:cNvSpPr txBox="1"/>
              <p:nvPr/>
            </p:nvSpPr>
            <p:spPr>
              <a:xfrm>
                <a:off x="5751016" y="1092656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A3C95EB-6CC4-4015-B46E-6B0169305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016" y="1092656"/>
                <a:ext cx="267564" cy="294119"/>
              </a:xfrm>
              <a:prstGeom prst="rect">
                <a:avLst/>
              </a:prstGeom>
              <a:blipFill>
                <a:blip r:embed="rId17"/>
                <a:stretch>
                  <a:fillRect r="-3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01DD535-14E1-4AD0-97B5-328D6233DE85}"/>
                  </a:ext>
                </a:extLst>
              </p:cNvPr>
              <p:cNvSpPr txBox="1"/>
              <p:nvPr/>
            </p:nvSpPr>
            <p:spPr>
              <a:xfrm>
                <a:off x="5770181" y="1404096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01DD535-14E1-4AD0-97B5-328D6233D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181" y="1404096"/>
                <a:ext cx="267564" cy="294119"/>
              </a:xfrm>
              <a:prstGeom prst="rect">
                <a:avLst/>
              </a:prstGeom>
              <a:blipFill>
                <a:blip r:embed="rId18"/>
                <a:stretch>
                  <a:fillRect r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F221F8-23BF-4114-BF70-E88349B07DEF}"/>
                  </a:ext>
                </a:extLst>
              </p:cNvPr>
              <p:cNvSpPr txBox="1"/>
              <p:nvPr/>
            </p:nvSpPr>
            <p:spPr>
              <a:xfrm>
                <a:off x="6181964" y="1132266"/>
                <a:ext cx="267564" cy="361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1F221F8-23BF-4114-BF70-E88349B07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964" y="1132266"/>
                <a:ext cx="267564" cy="361317"/>
              </a:xfrm>
              <a:prstGeom prst="rect">
                <a:avLst/>
              </a:prstGeom>
              <a:blipFill>
                <a:blip r:embed="rId19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649B5A7-B5FB-4F62-8BFD-15A121D4FEC5}"/>
                  </a:ext>
                </a:extLst>
              </p:cNvPr>
              <p:cNvSpPr txBox="1"/>
              <p:nvPr/>
            </p:nvSpPr>
            <p:spPr>
              <a:xfrm>
                <a:off x="5770895" y="1874538"/>
                <a:ext cx="267564" cy="301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649B5A7-B5FB-4F62-8BFD-15A121D4F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895" y="1874538"/>
                <a:ext cx="267564" cy="301429"/>
              </a:xfrm>
              <a:prstGeom prst="rect">
                <a:avLst/>
              </a:prstGeom>
              <a:blipFill>
                <a:blip r:embed="rId20"/>
                <a:stretch>
                  <a:fillRect r="-29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9C3468C-C66A-4927-AA96-5BB0D8B3EAC0}"/>
                  </a:ext>
                </a:extLst>
              </p:cNvPr>
              <p:cNvSpPr txBox="1"/>
              <p:nvPr/>
            </p:nvSpPr>
            <p:spPr>
              <a:xfrm>
                <a:off x="5790060" y="2185978"/>
                <a:ext cx="267564" cy="301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9C3468C-C66A-4927-AA96-5BB0D8B3E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60" y="2185978"/>
                <a:ext cx="267564" cy="301429"/>
              </a:xfrm>
              <a:prstGeom prst="rect">
                <a:avLst/>
              </a:prstGeom>
              <a:blipFill>
                <a:blip r:embed="rId21"/>
                <a:stretch>
                  <a:fillRect r="-3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944830E-4DFE-4C01-8E8E-12FEB518C73C}"/>
                  </a:ext>
                </a:extLst>
              </p:cNvPr>
              <p:cNvSpPr txBox="1"/>
              <p:nvPr/>
            </p:nvSpPr>
            <p:spPr>
              <a:xfrm>
                <a:off x="6201843" y="1914148"/>
                <a:ext cx="267564" cy="371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944830E-4DFE-4C01-8E8E-12FEB518C7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43" y="1914148"/>
                <a:ext cx="267564" cy="371127"/>
              </a:xfrm>
              <a:prstGeom prst="rect">
                <a:avLst/>
              </a:prstGeom>
              <a:blipFill>
                <a:blip r:embed="rId22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3E0F8636-4011-4309-83D1-E5FBEFA44B3B}"/>
              </a:ext>
            </a:extLst>
          </p:cNvPr>
          <p:cNvSpPr txBox="1"/>
          <p:nvPr/>
        </p:nvSpPr>
        <p:spPr>
          <a:xfrm>
            <a:off x="10232622" y="1600091"/>
            <a:ext cx="267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altLang="ko-KR" sz="1400" dirty="0"/>
              <a:t>y</a:t>
            </a:r>
            <a:endParaRPr lang="ko-KR" altLang="en-US" sz="14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6F6F0D23-1EE7-4081-B8C3-5A794C41C2CB}"/>
              </a:ext>
            </a:extLst>
          </p:cNvPr>
          <p:cNvCxnSpPr>
            <a:cxnSpLocks/>
          </p:cNvCxnSpPr>
          <p:nvPr/>
        </p:nvCxnSpPr>
        <p:spPr>
          <a:xfrm flipV="1">
            <a:off x="6062063" y="1425001"/>
            <a:ext cx="147749" cy="178681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AD53B75C-C2BA-4F85-910A-263B1518CF4D}"/>
              </a:ext>
            </a:extLst>
          </p:cNvPr>
          <p:cNvCxnSpPr>
            <a:cxnSpLocks/>
          </p:cNvCxnSpPr>
          <p:nvPr/>
        </p:nvCxnSpPr>
        <p:spPr>
          <a:xfrm>
            <a:off x="5886226" y="1315171"/>
            <a:ext cx="0" cy="209226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0AD4EDA6-1062-4607-AC09-A17CAFF9DFC1}"/>
              </a:ext>
            </a:extLst>
          </p:cNvPr>
          <p:cNvSpPr/>
          <p:nvPr/>
        </p:nvSpPr>
        <p:spPr>
          <a:xfrm>
            <a:off x="8644895" y="1318559"/>
            <a:ext cx="1071280" cy="91869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FE94A02-E0DF-4160-8DB5-B71307D5A615}"/>
              </a:ext>
            </a:extLst>
          </p:cNvPr>
          <p:cNvCxnSpPr>
            <a:cxnSpLocks/>
          </p:cNvCxnSpPr>
          <p:nvPr/>
        </p:nvCxnSpPr>
        <p:spPr>
          <a:xfrm>
            <a:off x="9180546" y="1304576"/>
            <a:ext cx="6626" cy="94695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530B93A-1553-4C46-A00C-312F508CB00D}"/>
              </a:ext>
            </a:extLst>
          </p:cNvPr>
          <p:cNvCxnSpPr>
            <a:cxnSpLocks/>
          </p:cNvCxnSpPr>
          <p:nvPr/>
        </p:nvCxnSpPr>
        <p:spPr>
          <a:xfrm flipV="1">
            <a:off x="8651532" y="1754356"/>
            <a:ext cx="535640" cy="578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AC7A6B6-1E79-4D75-A2C8-32D2B9290E7D}"/>
                  </a:ext>
                </a:extLst>
              </p:cNvPr>
              <p:cNvSpPr txBox="1"/>
              <p:nvPr/>
            </p:nvSpPr>
            <p:spPr>
              <a:xfrm>
                <a:off x="8746012" y="1422024"/>
                <a:ext cx="267564" cy="39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AC7A6B6-1E79-4D75-A2C8-32D2B9290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012" y="1422024"/>
                <a:ext cx="267564" cy="394202"/>
              </a:xfrm>
              <a:prstGeom prst="rect">
                <a:avLst/>
              </a:prstGeom>
              <a:blipFill>
                <a:blip r:embed="rId23"/>
                <a:stretch>
                  <a:fillRect r="-3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FB552F2-E053-47ED-A9EA-3244B184F9B8}"/>
                  </a:ext>
                </a:extLst>
              </p:cNvPr>
              <p:cNvSpPr txBox="1"/>
              <p:nvPr/>
            </p:nvSpPr>
            <p:spPr>
              <a:xfrm>
                <a:off x="8765177" y="1865944"/>
                <a:ext cx="267564" cy="39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FB552F2-E053-47ED-A9EA-3244B184F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177" y="1865944"/>
                <a:ext cx="267564" cy="394202"/>
              </a:xfrm>
              <a:prstGeom prst="rect">
                <a:avLst/>
              </a:prstGeom>
              <a:blipFill>
                <a:blip r:embed="rId24"/>
                <a:stretch>
                  <a:fillRect r="-29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67FB484-526A-4499-BF0D-ACB7904BE9DE}"/>
                  </a:ext>
                </a:extLst>
              </p:cNvPr>
              <p:cNvSpPr txBox="1"/>
              <p:nvPr/>
            </p:nvSpPr>
            <p:spPr>
              <a:xfrm>
                <a:off x="9229968" y="1567876"/>
                <a:ext cx="267564" cy="48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67FB484-526A-4499-BF0D-ACB7904BE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968" y="1567876"/>
                <a:ext cx="267564" cy="484266"/>
              </a:xfrm>
              <a:prstGeom prst="rect">
                <a:avLst/>
              </a:prstGeom>
              <a:blipFill>
                <a:blip r:embed="rId25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C9DBA85B-BD75-4CB7-A66D-099BA48CD823}"/>
              </a:ext>
            </a:extLst>
          </p:cNvPr>
          <p:cNvCxnSpPr>
            <a:cxnSpLocks/>
            <a:stCxn id="64" idx="3"/>
          </p:cNvCxnSpPr>
          <p:nvPr/>
        </p:nvCxnSpPr>
        <p:spPr>
          <a:xfrm flipV="1">
            <a:off x="9032741" y="1871123"/>
            <a:ext cx="236489" cy="191922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EC62D1F-07FC-40A9-B8BC-0BACB25F1197}"/>
              </a:ext>
            </a:extLst>
          </p:cNvPr>
          <p:cNvCxnSpPr>
            <a:cxnSpLocks/>
          </p:cNvCxnSpPr>
          <p:nvPr/>
        </p:nvCxnSpPr>
        <p:spPr>
          <a:xfrm>
            <a:off x="8887848" y="1660618"/>
            <a:ext cx="0" cy="280421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860F167-9911-4C0B-AA4A-ABB413C79623}"/>
              </a:ext>
            </a:extLst>
          </p:cNvPr>
          <p:cNvCxnSpPr>
            <a:cxnSpLocks/>
          </p:cNvCxnSpPr>
          <p:nvPr/>
        </p:nvCxnSpPr>
        <p:spPr>
          <a:xfrm flipV="1">
            <a:off x="5906451" y="2094384"/>
            <a:ext cx="0" cy="191616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C2C2FA8-9655-4A39-8846-4154D6F3211D}"/>
              </a:ext>
            </a:extLst>
          </p:cNvPr>
          <p:cNvCxnSpPr>
            <a:cxnSpLocks/>
          </p:cNvCxnSpPr>
          <p:nvPr/>
        </p:nvCxnSpPr>
        <p:spPr>
          <a:xfrm>
            <a:off x="6090320" y="1985866"/>
            <a:ext cx="185219" cy="135020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AFB7E68A-AA70-413F-9071-A0F21870680D}"/>
              </a:ext>
            </a:extLst>
          </p:cNvPr>
          <p:cNvSpPr/>
          <p:nvPr/>
        </p:nvSpPr>
        <p:spPr>
          <a:xfrm>
            <a:off x="1650359" y="2827380"/>
            <a:ext cx="8925846" cy="35933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dirty="0" err="1">
                <a:solidFill>
                  <a:srgbClr val="C00000"/>
                </a:solidFill>
              </a:rPr>
              <a:t>피드포워드</a:t>
            </a:r>
            <a:r>
              <a:rPr lang="ko-KR" altLang="en-US" sz="1200" dirty="0">
                <a:solidFill>
                  <a:srgbClr val="C00000"/>
                </a:solidFill>
              </a:rPr>
              <a:t> </a:t>
            </a:r>
            <a:r>
              <a:rPr lang="en-US" altLang="ko-KR" sz="1200" dirty="0">
                <a:solidFill>
                  <a:srgbClr val="C00000"/>
                </a:solidFill>
              </a:rPr>
              <a:t>(feed forward)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입력 층</a:t>
            </a:r>
            <a:r>
              <a:rPr lang="en-US" altLang="ko-KR" sz="1200" dirty="0">
                <a:solidFill>
                  <a:schemeClr val="tx1"/>
                </a:solidFill>
              </a:rPr>
              <a:t>(input layer)</a:t>
            </a:r>
            <a:r>
              <a:rPr lang="ko-KR" altLang="en-US" sz="1200" dirty="0">
                <a:solidFill>
                  <a:schemeClr val="tx1"/>
                </a:solidFill>
              </a:rPr>
              <a:t>으로 데이터가 입력되고</a:t>
            </a:r>
            <a:r>
              <a:rPr lang="en-US" altLang="ko-KR" sz="1200" dirty="0">
                <a:solidFill>
                  <a:schemeClr val="tx1"/>
                </a:solidFill>
              </a:rPr>
              <a:t>, 1</a:t>
            </a:r>
            <a:r>
              <a:rPr lang="ko-KR" altLang="en-US" sz="1200" dirty="0">
                <a:solidFill>
                  <a:schemeClr val="tx1"/>
                </a:solidFill>
              </a:rPr>
              <a:t>개 이상으로 구성되는 은닉 층</a:t>
            </a:r>
            <a:r>
              <a:rPr lang="en-US" altLang="ko-KR" sz="1200" dirty="0">
                <a:solidFill>
                  <a:schemeClr val="tx1"/>
                </a:solidFill>
              </a:rPr>
              <a:t>(hidden layer)</a:t>
            </a:r>
            <a:r>
              <a:rPr lang="ko-KR" altLang="en-US" sz="1200" dirty="0">
                <a:solidFill>
                  <a:schemeClr val="tx1"/>
                </a:solidFill>
              </a:rPr>
              <a:t>을 거쳐서 마지막에 있는 출력 층 </a:t>
            </a:r>
            <a:r>
              <a:rPr lang="en-US" altLang="ko-KR" sz="1200" dirty="0">
                <a:solidFill>
                  <a:schemeClr val="tx1"/>
                </a:solidFill>
              </a:rPr>
              <a:t>(output layer)</a:t>
            </a:r>
            <a:r>
              <a:rPr lang="ko-KR" altLang="en-US" sz="1200" dirty="0">
                <a:solidFill>
                  <a:schemeClr val="tx1"/>
                </a:solidFill>
              </a:rPr>
              <a:t>으로 출력 값을 내보내는 과정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lvl="1"/>
            <a:r>
              <a:rPr lang="ko-KR" altLang="en-US" sz="1200" dirty="0">
                <a:solidFill>
                  <a:schemeClr val="tx1"/>
                </a:solidFill>
              </a:rPr>
              <a:t> 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딥러닝 에서는 이전 층</a:t>
            </a:r>
            <a:r>
              <a:rPr lang="en-US" altLang="ko-KR" sz="1200" dirty="0">
                <a:solidFill>
                  <a:schemeClr val="tx1"/>
                </a:solidFill>
              </a:rPr>
              <a:t>(previous layer)</a:t>
            </a:r>
            <a:r>
              <a:rPr lang="ko-KR" altLang="en-US" sz="1200" dirty="0">
                <a:solidFill>
                  <a:schemeClr val="tx1"/>
                </a:solidFill>
              </a:rPr>
              <a:t>에서 나온 출력 값 ⇒ 층과 층 사이에 적용되는 가중치</a:t>
            </a:r>
            <a:r>
              <a:rPr lang="en-US" altLang="ko-KR" sz="1200" dirty="0">
                <a:solidFill>
                  <a:schemeClr val="tx1"/>
                </a:solidFill>
              </a:rPr>
              <a:t>(weight) </a:t>
            </a:r>
            <a:r>
              <a:rPr lang="ko-KR" altLang="en-US" sz="1200" dirty="0">
                <a:solidFill>
                  <a:schemeClr val="tx1"/>
                </a:solidFill>
              </a:rPr>
              <a:t>영향을 받은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다음 ⇒  다음 층</a:t>
            </a:r>
            <a:r>
              <a:rPr lang="en-US" altLang="ko-KR" sz="1200" dirty="0">
                <a:solidFill>
                  <a:schemeClr val="tx1"/>
                </a:solidFill>
              </a:rPr>
              <a:t>(next layer)</a:t>
            </a:r>
            <a:r>
              <a:rPr lang="ko-KR" altLang="en-US" sz="1200" dirty="0">
                <a:solidFill>
                  <a:schemeClr val="tx1"/>
                </a:solidFill>
              </a:rPr>
              <a:t>의 입력 값 으로 들어 가는 것을 의미함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rgbClr val="C00000"/>
                </a:solidFill>
              </a:rPr>
              <a:t> </a:t>
            </a:r>
            <a:r>
              <a:rPr lang="ko-KR" altLang="en-US" sz="1200" dirty="0">
                <a:solidFill>
                  <a:srgbClr val="C00000"/>
                </a:solidFill>
              </a:rPr>
              <a:t>입력 층 </a:t>
            </a:r>
            <a:r>
              <a:rPr lang="en-US" altLang="ko-KR" sz="1200" dirty="0">
                <a:solidFill>
                  <a:srgbClr val="C00000"/>
                </a:solidFill>
              </a:rPr>
              <a:t>(input layer) </a:t>
            </a:r>
            <a:r>
              <a:rPr lang="ko-KR" altLang="en-US" sz="1200" dirty="0">
                <a:solidFill>
                  <a:srgbClr val="C00000"/>
                </a:solidFill>
              </a:rPr>
              <a:t>출력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딥러닝 입력 층에서는 활성화 함수인 </a:t>
            </a:r>
            <a:r>
              <a:rPr lang="en-US" altLang="ko-KR" sz="1200" dirty="0">
                <a:solidFill>
                  <a:schemeClr val="tx1"/>
                </a:solidFill>
              </a:rPr>
              <a:t>sigmoid </a:t>
            </a:r>
            <a:r>
              <a:rPr lang="ko-KR" altLang="en-US" sz="1200" dirty="0">
                <a:solidFill>
                  <a:schemeClr val="tx1"/>
                </a:solidFill>
              </a:rPr>
              <a:t>를 적용하지 않고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입력 값 그대로 출력으로 내보내는 것이 관례화 되어 있음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5" name="표 85">
                <a:extLst>
                  <a:ext uri="{FF2B5EF4-FFF2-40B4-BE49-F238E27FC236}">
                    <a16:creationId xmlns:a16="http://schemas.microsoft.com/office/drawing/2014/main" id="{80F76D03-DB02-4282-B4E2-4D1493D4E0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7028936"/>
                  </p:ext>
                </p:extLst>
              </p:nvPr>
            </p:nvGraphicFramePr>
            <p:xfrm>
              <a:off x="3193272" y="5387390"/>
              <a:ext cx="5825766" cy="80511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912883">
                      <a:extLst>
                        <a:ext uri="{9D8B030D-6E8A-4147-A177-3AD203B41FA5}">
                          <a16:colId xmlns:a16="http://schemas.microsoft.com/office/drawing/2014/main" val="518538404"/>
                        </a:ext>
                      </a:extLst>
                    </a:gridCol>
                    <a:gridCol w="2912883">
                      <a:extLst>
                        <a:ext uri="{9D8B030D-6E8A-4147-A177-3AD203B41FA5}">
                          <a16:colId xmlns:a16="http://schemas.microsoft.com/office/drawing/2014/main" val="29682850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/>
                            <a:t>일반식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rgbClr val="C00000"/>
                              </a:solidFill>
                            </a:rPr>
                            <a:t>행렬 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58086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       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(1)</m:t>
                                          </m:r>
                                        </m:sup>
                                      </m:sSub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) = (</m:t>
                                      </m:r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b="0" i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ko-KR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x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ko-KR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x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mr>
                                </m:m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20680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5" name="표 85">
                <a:extLst>
                  <a:ext uri="{FF2B5EF4-FFF2-40B4-BE49-F238E27FC236}">
                    <a16:creationId xmlns:a16="http://schemas.microsoft.com/office/drawing/2014/main" id="{80F76D03-DB02-4282-B4E2-4D1493D4E0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7028936"/>
                  </p:ext>
                </p:extLst>
              </p:nvPr>
            </p:nvGraphicFramePr>
            <p:xfrm>
              <a:off x="3193272" y="5387390"/>
              <a:ext cx="5825766" cy="80511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912883">
                      <a:extLst>
                        <a:ext uri="{9D8B030D-6E8A-4147-A177-3AD203B41FA5}">
                          <a16:colId xmlns:a16="http://schemas.microsoft.com/office/drawing/2014/main" val="518538404"/>
                        </a:ext>
                      </a:extLst>
                    </a:gridCol>
                    <a:gridCol w="2912883">
                      <a:extLst>
                        <a:ext uri="{9D8B030D-6E8A-4147-A177-3AD203B41FA5}">
                          <a16:colId xmlns:a16="http://schemas.microsoft.com/office/drawing/2014/main" val="29682850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/>
                            <a:t>일반식</a:t>
                          </a:r>
                          <a:endParaRPr lang="ko-KR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>
                              <a:solidFill>
                                <a:srgbClr val="C00000"/>
                              </a:solidFill>
                            </a:rPr>
                            <a:t>행렬 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5808640"/>
                      </a:ext>
                    </a:extLst>
                  </a:tr>
                  <a:tr h="43427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209" t="-91667" r="-100209" b="-97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100418" t="-91667" r="-418" b="-97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206805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2646237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E3B093-7241-4916-A8D2-C058B73C2362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7030A0"/>
                </a:solidFill>
              </a:rPr>
              <a:t>피드포워드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(feed forward) –</a:t>
            </a:r>
            <a:r>
              <a:rPr lang="en-US" altLang="ko-KR" sz="2400" dirty="0">
                <a:solidFill>
                  <a:srgbClr val="0070C0"/>
                </a:solidFill>
              </a:rPr>
              <a:t> </a:t>
            </a:r>
            <a:r>
              <a:rPr lang="ko-KR" altLang="en-US" sz="2400" dirty="0">
                <a:solidFill>
                  <a:srgbClr val="7030A0"/>
                </a:solidFill>
              </a:rPr>
              <a:t>동작방식 </a:t>
            </a:r>
            <a:r>
              <a:rPr lang="en-US" altLang="ko-KR" sz="2400" dirty="0">
                <a:solidFill>
                  <a:srgbClr val="7030A0"/>
                </a:solidFill>
              </a:rPr>
              <a:t>(II)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FB494C-5410-4A56-BE2E-CCDCE49B1C2E}"/>
              </a:ext>
            </a:extLst>
          </p:cNvPr>
          <p:cNvSpPr/>
          <p:nvPr/>
        </p:nvSpPr>
        <p:spPr>
          <a:xfrm>
            <a:off x="1520134" y="702088"/>
            <a:ext cx="9176622" cy="20269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B22F5AC-AF82-4BAB-B89F-20C9A3123E67}"/>
              </a:ext>
            </a:extLst>
          </p:cNvPr>
          <p:cNvSpPr/>
          <p:nvPr/>
        </p:nvSpPr>
        <p:spPr>
          <a:xfrm>
            <a:off x="5380686" y="923624"/>
            <a:ext cx="1544192" cy="167865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7AA6513F-E485-4D01-910E-920EEA4BE2F2}"/>
              </a:ext>
            </a:extLst>
          </p:cNvPr>
          <p:cNvSpPr/>
          <p:nvPr/>
        </p:nvSpPr>
        <p:spPr>
          <a:xfrm>
            <a:off x="5616774" y="1030088"/>
            <a:ext cx="1071280" cy="68544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F619ABA0-4F99-4FE4-A3D0-409D42891603}"/>
              </a:ext>
            </a:extLst>
          </p:cNvPr>
          <p:cNvSpPr/>
          <p:nvPr/>
        </p:nvSpPr>
        <p:spPr>
          <a:xfrm>
            <a:off x="5614559" y="1820554"/>
            <a:ext cx="1071280" cy="68544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42B0F05-1B54-4106-8F98-8EA0C4E09752}"/>
              </a:ext>
            </a:extLst>
          </p:cNvPr>
          <p:cNvSpPr/>
          <p:nvPr/>
        </p:nvSpPr>
        <p:spPr>
          <a:xfrm>
            <a:off x="2074423" y="919309"/>
            <a:ext cx="1544192" cy="167865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2B3C7A2-5898-4C1A-AF6F-9EA7B60B11A4}"/>
              </a:ext>
            </a:extLst>
          </p:cNvPr>
          <p:cNvCxnSpPr>
            <a:cxnSpLocks/>
          </p:cNvCxnSpPr>
          <p:nvPr/>
        </p:nvCxnSpPr>
        <p:spPr>
          <a:xfrm flipV="1">
            <a:off x="4138936" y="1257440"/>
            <a:ext cx="1407138" cy="3616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49ED143-150E-4886-A09F-FE231C264516}"/>
              </a:ext>
            </a:extLst>
          </p:cNvPr>
          <p:cNvCxnSpPr>
            <a:cxnSpLocks/>
          </p:cNvCxnSpPr>
          <p:nvPr/>
        </p:nvCxnSpPr>
        <p:spPr>
          <a:xfrm flipV="1">
            <a:off x="4172067" y="1336255"/>
            <a:ext cx="1327176" cy="887527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64EDFA4-B8A2-49D5-AC4B-3B7A3900D6C2}"/>
              </a:ext>
            </a:extLst>
          </p:cNvPr>
          <p:cNvCxnSpPr>
            <a:cxnSpLocks/>
          </p:cNvCxnSpPr>
          <p:nvPr/>
        </p:nvCxnSpPr>
        <p:spPr>
          <a:xfrm flipV="1">
            <a:off x="1925823" y="1255191"/>
            <a:ext cx="2213113" cy="1173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183F6F-3140-4152-88BB-3F4254A5ABD4}"/>
              </a:ext>
            </a:extLst>
          </p:cNvPr>
          <p:cNvSpPr txBox="1"/>
          <p:nvPr/>
        </p:nvSpPr>
        <p:spPr>
          <a:xfrm>
            <a:off x="2384653" y="678439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7030A0"/>
                </a:solidFill>
              </a:rPr>
              <a:t>입력층</a:t>
            </a:r>
            <a:r>
              <a:rPr lang="en-US" altLang="ko-KR" sz="1000" dirty="0">
                <a:solidFill>
                  <a:srgbClr val="7030A0"/>
                </a:solidFill>
              </a:rPr>
              <a:t>(</a:t>
            </a:r>
            <a:r>
              <a:rPr lang="ko-KR" altLang="en-US" sz="1000" dirty="0">
                <a:solidFill>
                  <a:srgbClr val="7030A0"/>
                </a:solidFill>
              </a:rPr>
              <a:t>계층 </a:t>
            </a:r>
            <a:r>
              <a:rPr lang="en-US" altLang="ko-KR" sz="1000" dirty="0">
                <a:solidFill>
                  <a:srgbClr val="7030A0"/>
                </a:solidFill>
              </a:rPr>
              <a:t>1)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F161AA-2F9B-40A9-9202-7E4495B4FBBE}"/>
                  </a:ext>
                </a:extLst>
              </p:cNvPr>
              <p:cNvSpPr txBox="1"/>
              <p:nvPr/>
            </p:nvSpPr>
            <p:spPr>
              <a:xfrm>
                <a:off x="3724338" y="984628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F161AA-2F9B-40A9-9202-7E4495B4F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338" y="984628"/>
                <a:ext cx="267564" cy="294119"/>
              </a:xfrm>
              <a:prstGeom prst="rect">
                <a:avLst/>
              </a:prstGeom>
              <a:blipFill>
                <a:blip r:embed="rId2"/>
                <a:stretch>
                  <a:fillRect r="-3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A0A9F7-A936-41F5-97D1-733D03946914}"/>
                  </a:ext>
                </a:extLst>
              </p:cNvPr>
              <p:cNvSpPr txBox="1"/>
              <p:nvPr/>
            </p:nvSpPr>
            <p:spPr>
              <a:xfrm>
                <a:off x="8350872" y="1284556"/>
                <a:ext cx="4878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A0A9F7-A936-41F5-97D1-733D03946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872" y="1284556"/>
                <a:ext cx="487826" cy="2539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AE1415-D25F-4317-B63D-1FD41ADA6692}"/>
                  </a:ext>
                </a:extLst>
              </p:cNvPr>
              <p:cNvSpPr txBox="1"/>
              <p:nvPr/>
            </p:nvSpPr>
            <p:spPr>
              <a:xfrm>
                <a:off x="8347514" y="1600091"/>
                <a:ext cx="49096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AE1415-D25F-4317-B63D-1FD41ADA6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514" y="1600091"/>
                <a:ext cx="490968" cy="2539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F41004-5B8B-4926-A356-6F1DC083FE4D}"/>
                  </a:ext>
                </a:extLst>
              </p:cNvPr>
              <p:cNvSpPr txBox="1"/>
              <p:nvPr/>
            </p:nvSpPr>
            <p:spPr>
              <a:xfrm>
                <a:off x="8402501" y="992715"/>
                <a:ext cx="518091" cy="311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F41004-5B8B-4926-A356-6F1DC083F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501" y="992715"/>
                <a:ext cx="518091" cy="3115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타원 17">
            <a:extLst>
              <a:ext uri="{FF2B5EF4-FFF2-40B4-BE49-F238E27FC236}">
                <a16:creationId xmlns:a16="http://schemas.microsoft.com/office/drawing/2014/main" id="{F07CA159-D715-46E9-AFD7-E7B365E0D6F5}"/>
              </a:ext>
            </a:extLst>
          </p:cNvPr>
          <p:cNvSpPr/>
          <p:nvPr/>
        </p:nvSpPr>
        <p:spPr>
          <a:xfrm>
            <a:off x="2310511" y="1025773"/>
            <a:ext cx="1071280" cy="68544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A43C604-21A0-4DA9-8590-CD9C1082BD0B}"/>
              </a:ext>
            </a:extLst>
          </p:cNvPr>
          <p:cNvSpPr/>
          <p:nvPr/>
        </p:nvSpPr>
        <p:spPr>
          <a:xfrm>
            <a:off x="2308296" y="1816239"/>
            <a:ext cx="1071280" cy="68544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4A7676-F684-47A8-B496-DD6D7146559C}"/>
              </a:ext>
            </a:extLst>
          </p:cNvPr>
          <p:cNvSpPr txBox="1"/>
          <p:nvPr/>
        </p:nvSpPr>
        <p:spPr>
          <a:xfrm>
            <a:off x="5690916" y="682754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7030A0"/>
                </a:solidFill>
              </a:rPr>
              <a:t>은닉층</a:t>
            </a:r>
            <a:r>
              <a:rPr lang="en-US" altLang="ko-KR" sz="1000" dirty="0">
                <a:solidFill>
                  <a:srgbClr val="7030A0"/>
                </a:solidFill>
              </a:rPr>
              <a:t>(</a:t>
            </a:r>
            <a:r>
              <a:rPr lang="ko-KR" altLang="en-US" sz="1000" dirty="0">
                <a:solidFill>
                  <a:srgbClr val="7030A0"/>
                </a:solidFill>
              </a:rPr>
              <a:t>계층</a:t>
            </a:r>
            <a:r>
              <a:rPr lang="en-US" altLang="ko-KR" sz="1000" dirty="0">
                <a:solidFill>
                  <a:srgbClr val="7030A0"/>
                </a:solidFill>
              </a:rPr>
              <a:t>2)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BB31E27-A9A9-42A7-A10D-E38C5C3C05A9}"/>
              </a:ext>
            </a:extLst>
          </p:cNvPr>
          <p:cNvSpPr/>
          <p:nvPr/>
        </p:nvSpPr>
        <p:spPr>
          <a:xfrm>
            <a:off x="8408807" y="923625"/>
            <a:ext cx="1544192" cy="167865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242E8F-6752-4D25-8BDA-8D701798D4E9}"/>
              </a:ext>
            </a:extLst>
          </p:cNvPr>
          <p:cNvSpPr txBox="1"/>
          <p:nvPr/>
        </p:nvSpPr>
        <p:spPr>
          <a:xfrm>
            <a:off x="8745541" y="682755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7030A0"/>
                </a:solidFill>
              </a:rPr>
              <a:t>출력층</a:t>
            </a:r>
            <a:r>
              <a:rPr lang="en-US" altLang="ko-KR" sz="1000" dirty="0">
                <a:solidFill>
                  <a:srgbClr val="7030A0"/>
                </a:solidFill>
              </a:rPr>
              <a:t>(</a:t>
            </a:r>
            <a:r>
              <a:rPr lang="ko-KR" altLang="en-US" sz="1000" dirty="0">
                <a:solidFill>
                  <a:srgbClr val="7030A0"/>
                </a:solidFill>
              </a:rPr>
              <a:t>계층</a:t>
            </a:r>
            <a:r>
              <a:rPr lang="en-US" altLang="ko-KR" sz="1000" dirty="0">
                <a:solidFill>
                  <a:srgbClr val="7030A0"/>
                </a:solidFill>
              </a:rPr>
              <a:t>3)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ED718AD-B35D-44C8-8DEA-AD8C374FC6BE}"/>
              </a:ext>
            </a:extLst>
          </p:cNvPr>
          <p:cNvCxnSpPr>
            <a:cxnSpLocks/>
          </p:cNvCxnSpPr>
          <p:nvPr/>
        </p:nvCxnSpPr>
        <p:spPr>
          <a:xfrm>
            <a:off x="4188565" y="1266921"/>
            <a:ext cx="1361727" cy="956861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5D8C0C-BBA5-46BD-B03F-D2983BDDD6CF}"/>
              </a:ext>
            </a:extLst>
          </p:cNvPr>
          <p:cNvCxnSpPr>
            <a:cxnSpLocks/>
          </p:cNvCxnSpPr>
          <p:nvPr/>
        </p:nvCxnSpPr>
        <p:spPr>
          <a:xfrm flipV="1">
            <a:off x="1932450" y="2275607"/>
            <a:ext cx="2213113" cy="11729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21E9237-685A-4FE0-ABDC-4FB886E4003D}"/>
              </a:ext>
            </a:extLst>
          </p:cNvPr>
          <p:cNvCxnSpPr>
            <a:cxnSpLocks/>
          </p:cNvCxnSpPr>
          <p:nvPr/>
        </p:nvCxnSpPr>
        <p:spPr>
          <a:xfrm>
            <a:off x="4183344" y="2281471"/>
            <a:ext cx="1362730" cy="0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CBB41C0-9FF0-42FE-BDEB-6BF5A26FE0E5}"/>
              </a:ext>
            </a:extLst>
          </p:cNvPr>
          <p:cNvCxnSpPr>
            <a:cxnSpLocks/>
          </p:cNvCxnSpPr>
          <p:nvPr/>
        </p:nvCxnSpPr>
        <p:spPr>
          <a:xfrm flipV="1">
            <a:off x="7261314" y="1762950"/>
            <a:ext cx="1353778" cy="499833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3F9251D-B4E3-4D46-88F6-996770F2AC83}"/>
              </a:ext>
            </a:extLst>
          </p:cNvPr>
          <p:cNvCxnSpPr>
            <a:cxnSpLocks/>
          </p:cNvCxnSpPr>
          <p:nvPr/>
        </p:nvCxnSpPr>
        <p:spPr>
          <a:xfrm flipV="1">
            <a:off x="6675614" y="1249041"/>
            <a:ext cx="566123" cy="8399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80A83A-C98A-4492-944D-2C624587F699}"/>
              </a:ext>
            </a:extLst>
          </p:cNvPr>
          <p:cNvCxnSpPr>
            <a:cxnSpLocks/>
          </p:cNvCxnSpPr>
          <p:nvPr/>
        </p:nvCxnSpPr>
        <p:spPr>
          <a:xfrm>
            <a:off x="7291366" y="1260771"/>
            <a:ext cx="1309754" cy="415538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79F5657-67AA-48A7-B7DA-4B92B68627E0}"/>
              </a:ext>
            </a:extLst>
          </p:cNvPr>
          <p:cNvCxnSpPr>
            <a:cxnSpLocks/>
          </p:cNvCxnSpPr>
          <p:nvPr/>
        </p:nvCxnSpPr>
        <p:spPr>
          <a:xfrm flipV="1">
            <a:off x="6656889" y="2262782"/>
            <a:ext cx="611353" cy="1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63E02E7-FD36-4D6F-9958-6AE777BA5DAE}"/>
              </a:ext>
            </a:extLst>
          </p:cNvPr>
          <p:cNvCxnSpPr>
            <a:cxnSpLocks/>
          </p:cNvCxnSpPr>
          <p:nvPr/>
        </p:nvCxnSpPr>
        <p:spPr>
          <a:xfrm>
            <a:off x="9719439" y="1772434"/>
            <a:ext cx="472468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7C8B68-4AA6-4481-BEE9-5C3620F7E84E}"/>
                  </a:ext>
                </a:extLst>
              </p:cNvPr>
              <p:cNvSpPr txBox="1"/>
              <p:nvPr/>
            </p:nvSpPr>
            <p:spPr>
              <a:xfrm>
                <a:off x="3724338" y="1974489"/>
                <a:ext cx="267564" cy="301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F7C8B68-4AA6-4481-BEE9-5C3620F7E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338" y="1974489"/>
                <a:ext cx="267564" cy="301429"/>
              </a:xfrm>
              <a:prstGeom prst="rect">
                <a:avLst/>
              </a:prstGeom>
              <a:blipFill>
                <a:blip r:embed="rId6"/>
                <a:stretch>
                  <a:fillRect r="-3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AC06CB6-CCDD-4766-9533-1C110C902B88}"/>
              </a:ext>
            </a:extLst>
          </p:cNvPr>
          <p:cNvCxnSpPr>
            <a:cxnSpLocks/>
          </p:cNvCxnSpPr>
          <p:nvPr/>
        </p:nvCxnSpPr>
        <p:spPr>
          <a:xfrm>
            <a:off x="6145788" y="1032910"/>
            <a:ext cx="484" cy="67646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16B5840-06CF-4228-AAA7-04E71EFE9082}"/>
              </a:ext>
            </a:extLst>
          </p:cNvPr>
          <p:cNvCxnSpPr>
            <a:cxnSpLocks/>
            <a:stCxn id="7" idx="2"/>
          </p:cNvCxnSpPr>
          <p:nvPr/>
        </p:nvCxnSpPr>
        <p:spPr>
          <a:xfrm flipV="1">
            <a:off x="5616774" y="1368497"/>
            <a:ext cx="535640" cy="431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0549B2-9282-46A7-898A-4CDFE85554CA}"/>
              </a:ext>
            </a:extLst>
          </p:cNvPr>
          <p:cNvCxnSpPr>
            <a:cxnSpLocks/>
          </p:cNvCxnSpPr>
          <p:nvPr/>
        </p:nvCxnSpPr>
        <p:spPr>
          <a:xfrm>
            <a:off x="6145789" y="1828040"/>
            <a:ext cx="484" cy="67646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BB419E6-EA69-4181-87F2-12372494E762}"/>
              </a:ext>
            </a:extLst>
          </p:cNvPr>
          <p:cNvCxnSpPr>
            <a:cxnSpLocks/>
          </p:cNvCxnSpPr>
          <p:nvPr/>
        </p:nvCxnSpPr>
        <p:spPr>
          <a:xfrm flipV="1">
            <a:off x="5616775" y="2163627"/>
            <a:ext cx="535640" cy="431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E79873D-12CE-4C2C-A63E-4CAB2415FF9E}"/>
                  </a:ext>
                </a:extLst>
              </p:cNvPr>
              <p:cNvSpPr txBox="1"/>
              <p:nvPr/>
            </p:nvSpPr>
            <p:spPr>
              <a:xfrm>
                <a:off x="4585642" y="984628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E79873D-12CE-4C2C-A63E-4CAB2415FF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42" y="984628"/>
                <a:ext cx="267564" cy="294119"/>
              </a:xfrm>
              <a:prstGeom prst="rect">
                <a:avLst/>
              </a:prstGeom>
              <a:blipFill>
                <a:blip r:embed="rId7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4F824A-DAA5-4C77-8E09-C098094D0D81}"/>
                  </a:ext>
                </a:extLst>
              </p:cNvPr>
              <p:cNvSpPr txBox="1"/>
              <p:nvPr/>
            </p:nvSpPr>
            <p:spPr>
              <a:xfrm>
                <a:off x="4585644" y="1382190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B4F824A-DAA5-4C77-8E09-C098094D0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44" y="1382190"/>
                <a:ext cx="267564" cy="294119"/>
              </a:xfrm>
              <a:prstGeom prst="rect">
                <a:avLst/>
              </a:prstGeom>
              <a:blipFill>
                <a:blip r:embed="rId8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43782-4350-4423-90C5-AF55543AB484}"/>
                  </a:ext>
                </a:extLst>
              </p:cNvPr>
              <p:cNvSpPr txBox="1"/>
              <p:nvPr/>
            </p:nvSpPr>
            <p:spPr>
              <a:xfrm>
                <a:off x="4598898" y="1846017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4843782-4350-4423-90C5-AF55543A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898" y="1846017"/>
                <a:ext cx="267564" cy="294119"/>
              </a:xfrm>
              <a:prstGeom prst="rect">
                <a:avLst/>
              </a:prstGeom>
              <a:blipFill>
                <a:blip r:embed="rId9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362E6D6-8C69-4822-BD45-E3CBFCF20943}"/>
                  </a:ext>
                </a:extLst>
              </p:cNvPr>
              <p:cNvSpPr txBox="1"/>
              <p:nvPr/>
            </p:nvSpPr>
            <p:spPr>
              <a:xfrm>
                <a:off x="4585644" y="2266934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362E6D6-8C69-4822-BD45-E3CBFCF209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44" y="2266934"/>
                <a:ext cx="267564" cy="294119"/>
              </a:xfrm>
              <a:prstGeom prst="rect">
                <a:avLst/>
              </a:prstGeom>
              <a:blipFill>
                <a:blip r:embed="rId10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16ABB62-FAD9-4EC2-A2DB-A9252D8438A4}"/>
                  </a:ext>
                </a:extLst>
              </p:cNvPr>
              <p:cNvSpPr txBox="1"/>
              <p:nvPr/>
            </p:nvSpPr>
            <p:spPr>
              <a:xfrm>
                <a:off x="6931372" y="984630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16ABB62-FAD9-4EC2-A2DB-A9252D843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372" y="984630"/>
                <a:ext cx="267564" cy="294119"/>
              </a:xfrm>
              <a:prstGeom prst="rect">
                <a:avLst/>
              </a:prstGeom>
              <a:blipFill>
                <a:blip r:embed="rId11"/>
                <a:stretch>
                  <a:fillRect r="-3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E835225-7BC7-4983-9076-3AFE280BCE6E}"/>
                  </a:ext>
                </a:extLst>
              </p:cNvPr>
              <p:cNvSpPr txBox="1"/>
              <p:nvPr/>
            </p:nvSpPr>
            <p:spPr>
              <a:xfrm>
                <a:off x="6931372" y="1974491"/>
                <a:ext cx="267564" cy="301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E835225-7BC7-4983-9076-3AFE280BC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372" y="1974491"/>
                <a:ext cx="267564" cy="301429"/>
              </a:xfrm>
              <a:prstGeom prst="rect">
                <a:avLst/>
              </a:prstGeom>
              <a:blipFill>
                <a:blip r:embed="rId12"/>
                <a:stretch>
                  <a:fillRect r="-3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7BEE05D-A5B9-4D88-B797-E6FB4309D163}"/>
                  </a:ext>
                </a:extLst>
              </p:cNvPr>
              <p:cNvSpPr txBox="1"/>
              <p:nvPr/>
            </p:nvSpPr>
            <p:spPr>
              <a:xfrm>
                <a:off x="7971578" y="1262922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7BEE05D-A5B9-4D88-B797-E6FB4309D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578" y="1262922"/>
                <a:ext cx="267564" cy="294119"/>
              </a:xfrm>
              <a:prstGeom prst="rect">
                <a:avLst/>
              </a:prstGeom>
              <a:blipFill>
                <a:blip r:embed="rId13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0A716C3-BA96-4E14-B649-80855ECB93C4}"/>
                  </a:ext>
                </a:extLst>
              </p:cNvPr>
              <p:cNvSpPr txBox="1"/>
              <p:nvPr/>
            </p:nvSpPr>
            <p:spPr>
              <a:xfrm>
                <a:off x="7958330" y="1925531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0A716C3-BA96-4E14-B649-80855ECB9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330" y="1925531"/>
                <a:ext cx="267564" cy="294119"/>
              </a:xfrm>
              <a:prstGeom prst="rect">
                <a:avLst/>
              </a:prstGeom>
              <a:blipFill>
                <a:blip r:embed="rId14"/>
                <a:stretch>
                  <a:fillRect r="-5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3D1548-C1C3-4203-A66A-88779AC824E2}"/>
                  </a:ext>
                </a:extLst>
              </p:cNvPr>
              <p:cNvSpPr txBox="1"/>
              <p:nvPr/>
            </p:nvSpPr>
            <p:spPr>
              <a:xfrm>
                <a:off x="1631286" y="1112758"/>
                <a:ext cx="26756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05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03D1548-C1C3-4203-A66A-88779AC82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286" y="1112758"/>
                <a:ext cx="267564" cy="253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AF54050-55C6-4B62-A1B3-CD3FC97DB8B6}"/>
                  </a:ext>
                </a:extLst>
              </p:cNvPr>
              <p:cNvSpPr txBox="1"/>
              <p:nvPr/>
            </p:nvSpPr>
            <p:spPr>
              <a:xfrm>
                <a:off x="1637913" y="2146428"/>
                <a:ext cx="26756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05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AF54050-55C6-4B62-A1B3-CD3FC97DB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913" y="2146428"/>
                <a:ext cx="267564" cy="2539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325B509-2DE1-4EA6-AE21-7DF783C742D1}"/>
                  </a:ext>
                </a:extLst>
              </p:cNvPr>
              <p:cNvSpPr txBox="1"/>
              <p:nvPr/>
            </p:nvSpPr>
            <p:spPr>
              <a:xfrm>
                <a:off x="5751016" y="1092656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325B509-2DE1-4EA6-AE21-7DF783C74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016" y="1092656"/>
                <a:ext cx="267564" cy="294119"/>
              </a:xfrm>
              <a:prstGeom prst="rect">
                <a:avLst/>
              </a:prstGeom>
              <a:blipFill>
                <a:blip r:embed="rId17"/>
                <a:stretch>
                  <a:fillRect r="-3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E1A19A4-7C61-4128-8E0E-BD3F63A082E8}"/>
                  </a:ext>
                </a:extLst>
              </p:cNvPr>
              <p:cNvSpPr txBox="1"/>
              <p:nvPr/>
            </p:nvSpPr>
            <p:spPr>
              <a:xfrm>
                <a:off x="5770181" y="1404096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E1A19A4-7C61-4128-8E0E-BD3F63A082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181" y="1404096"/>
                <a:ext cx="267564" cy="294119"/>
              </a:xfrm>
              <a:prstGeom prst="rect">
                <a:avLst/>
              </a:prstGeom>
              <a:blipFill>
                <a:blip r:embed="rId18"/>
                <a:stretch>
                  <a:fillRect r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BEF71A-8138-4E65-B2E1-70FEA28E480C}"/>
                  </a:ext>
                </a:extLst>
              </p:cNvPr>
              <p:cNvSpPr txBox="1"/>
              <p:nvPr/>
            </p:nvSpPr>
            <p:spPr>
              <a:xfrm>
                <a:off x="6181964" y="1132266"/>
                <a:ext cx="267564" cy="361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6BEF71A-8138-4E65-B2E1-70FEA28E4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964" y="1132266"/>
                <a:ext cx="267564" cy="361317"/>
              </a:xfrm>
              <a:prstGeom prst="rect">
                <a:avLst/>
              </a:prstGeom>
              <a:blipFill>
                <a:blip r:embed="rId19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3D1535E-E881-44CC-907D-829A06D5F4F6}"/>
                  </a:ext>
                </a:extLst>
              </p:cNvPr>
              <p:cNvSpPr txBox="1"/>
              <p:nvPr/>
            </p:nvSpPr>
            <p:spPr>
              <a:xfrm>
                <a:off x="5770895" y="1874538"/>
                <a:ext cx="267564" cy="301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3D1535E-E881-44CC-907D-829A06D5F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895" y="1874538"/>
                <a:ext cx="267564" cy="301429"/>
              </a:xfrm>
              <a:prstGeom prst="rect">
                <a:avLst/>
              </a:prstGeom>
              <a:blipFill>
                <a:blip r:embed="rId20"/>
                <a:stretch>
                  <a:fillRect r="-29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859C95-857C-4843-ABAD-596C724C989B}"/>
                  </a:ext>
                </a:extLst>
              </p:cNvPr>
              <p:cNvSpPr txBox="1"/>
              <p:nvPr/>
            </p:nvSpPr>
            <p:spPr>
              <a:xfrm>
                <a:off x="5790060" y="2185978"/>
                <a:ext cx="267564" cy="301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A859C95-857C-4843-ABAD-596C724C9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60" y="2185978"/>
                <a:ext cx="267564" cy="301429"/>
              </a:xfrm>
              <a:prstGeom prst="rect">
                <a:avLst/>
              </a:prstGeom>
              <a:blipFill>
                <a:blip r:embed="rId21"/>
                <a:stretch>
                  <a:fillRect r="-3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67AA0B-9452-4A2D-A3A7-B83947BB25D8}"/>
                  </a:ext>
                </a:extLst>
              </p:cNvPr>
              <p:cNvSpPr txBox="1"/>
              <p:nvPr/>
            </p:nvSpPr>
            <p:spPr>
              <a:xfrm>
                <a:off x="6201843" y="1914148"/>
                <a:ext cx="267564" cy="371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67AA0B-9452-4A2D-A3A7-B83947BB25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43" y="1914148"/>
                <a:ext cx="267564" cy="371127"/>
              </a:xfrm>
              <a:prstGeom prst="rect">
                <a:avLst/>
              </a:prstGeom>
              <a:blipFill>
                <a:blip r:embed="rId22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36F429CF-6294-4D73-871E-836D894BE74F}"/>
              </a:ext>
            </a:extLst>
          </p:cNvPr>
          <p:cNvSpPr txBox="1"/>
          <p:nvPr/>
        </p:nvSpPr>
        <p:spPr>
          <a:xfrm>
            <a:off x="10232622" y="1600091"/>
            <a:ext cx="267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altLang="ko-KR" sz="1400" dirty="0"/>
              <a:t>y</a:t>
            </a:r>
            <a:endParaRPr lang="ko-KR" altLang="en-US" sz="14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C7C8EFA-95F1-4BAA-B855-38BBDFA69B0A}"/>
              </a:ext>
            </a:extLst>
          </p:cNvPr>
          <p:cNvCxnSpPr>
            <a:cxnSpLocks/>
          </p:cNvCxnSpPr>
          <p:nvPr/>
        </p:nvCxnSpPr>
        <p:spPr>
          <a:xfrm flipV="1">
            <a:off x="6062063" y="1425001"/>
            <a:ext cx="147749" cy="178681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B86883C-19EE-4CAD-AD64-6F8835D4D392}"/>
              </a:ext>
            </a:extLst>
          </p:cNvPr>
          <p:cNvCxnSpPr>
            <a:cxnSpLocks/>
          </p:cNvCxnSpPr>
          <p:nvPr/>
        </p:nvCxnSpPr>
        <p:spPr>
          <a:xfrm>
            <a:off x="5886226" y="1315171"/>
            <a:ext cx="0" cy="209226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38818432-4BE1-4FBA-AA92-B36D772E0270}"/>
              </a:ext>
            </a:extLst>
          </p:cNvPr>
          <p:cNvSpPr/>
          <p:nvPr/>
        </p:nvSpPr>
        <p:spPr>
          <a:xfrm>
            <a:off x="8644895" y="1318559"/>
            <a:ext cx="1071280" cy="91869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9A3AA5DF-4DD7-45AA-8A67-6BC4E1C579E3}"/>
              </a:ext>
            </a:extLst>
          </p:cNvPr>
          <p:cNvCxnSpPr>
            <a:cxnSpLocks/>
          </p:cNvCxnSpPr>
          <p:nvPr/>
        </p:nvCxnSpPr>
        <p:spPr>
          <a:xfrm>
            <a:off x="9180546" y="1304576"/>
            <a:ext cx="6626" cy="94695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5AE693A-6876-40DC-BB8D-5F81A5B87BDA}"/>
              </a:ext>
            </a:extLst>
          </p:cNvPr>
          <p:cNvCxnSpPr>
            <a:cxnSpLocks/>
          </p:cNvCxnSpPr>
          <p:nvPr/>
        </p:nvCxnSpPr>
        <p:spPr>
          <a:xfrm flipV="1">
            <a:off x="8651532" y="1754356"/>
            <a:ext cx="535640" cy="578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F2FD50-CB32-4F6E-B42D-BAFBD8F675A5}"/>
                  </a:ext>
                </a:extLst>
              </p:cNvPr>
              <p:cNvSpPr txBox="1"/>
              <p:nvPr/>
            </p:nvSpPr>
            <p:spPr>
              <a:xfrm>
                <a:off x="8746012" y="1422024"/>
                <a:ext cx="267564" cy="39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F2FD50-CB32-4F6E-B42D-BAFBD8F67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012" y="1422024"/>
                <a:ext cx="267564" cy="394202"/>
              </a:xfrm>
              <a:prstGeom prst="rect">
                <a:avLst/>
              </a:prstGeom>
              <a:blipFill>
                <a:blip r:embed="rId23"/>
                <a:stretch>
                  <a:fillRect r="-3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EA97F0-7DDE-4EE4-B8D8-B6B262D3D1EA}"/>
                  </a:ext>
                </a:extLst>
              </p:cNvPr>
              <p:cNvSpPr txBox="1"/>
              <p:nvPr/>
            </p:nvSpPr>
            <p:spPr>
              <a:xfrm>
                <a:off x="8765177" y="1865944"/>
                <a:ext cx="267564" cy="39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CEA97F0-7DDE-4EE4-B8D8-B6B262D3D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177" y="1865944"/>
                <a:ext cx="267564" cy="394202"/>
              </a:xfrm>
              <a:prstGeom prst="rect">
                <a:avLst/>
              </a:prstGeom>
              <a:blipFill>
                <a:blip r:embed="rId24"/>
                <a:stretch>
                  <a:fillRect r="-29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BAADD2B-B761-42AF-A8E8-DA1553F9B2BB}"/>
                  </a:ext>
                </a:extLst>
              </p:cNvPr>
              <p:cNvSpPr txBox="1"/>
              <p:nvPr/>
            </p:nvSpPr>
            <p:spPr>
              <a:xfrm>
                <a:off x="9229968" y="1567876"/>
                <a:ext cx="267564" cy="48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6BAADD2B-B761-42AF-A8E8-DA1553F9B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968" y="1567876"/>
                <a:ext cx="267564" cy="484266"/>
              </a:xfrm>
              <a:prstGeom prst="rect">
                <a:avLst/>
              </a:prstGeom>
              <a:blipFill>
                <a:blip r:embed="rId25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28A84C0-2785-4B6A-B36B-A7508BB68BAF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9032741" y="1871123"/>
            <a:ext cx="236489" cy="191922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AEAEDD9-3C06-4855-80DC-B64B11F94323}"/>
              </a:ext>
            </a:extLst>
          </p:cNvPr>
          <p:cNvCxnSpPr>
            <a:cxnSpLocks/>
          </p:cNvCxnSpPr>
          <p:nvPr/>
        </p:nvCxnSpPr>
        <p:spPr>
          <a:xfrm>
            <a:off x="8887848" y="1660618"/>
            <a:ext cx="0" cy="280421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D29E049-820D-441E-9562-0CDC257D765C}"/>
              </a:ext>
            </a:extLst>
          </p:cNvPr>
          <p:cNvCxnSpPr>
            <a:cxnSpLocks/>
          </p:cNvCxnSpPr>
          <p:nvPr/>
        </p:nvCxnSpPr>
        <p:spPr>
          <a:xfrm flipV="1">
            <a:off x="5906451" y="2094384"/>
            <a:ext cx="0" cy="191616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86A0C64-34BB-4A15-8184-BD8A2BE80714}"/>
              </a:ext>
            </a:extLst>
          </p:cNvPr>
          <p:cNvCxnSpPr>
            <a:cxnSpLocks/>
          </p:cNvCxnSpPr>
          <p:nvPr/>
        </p:nvCxnSpPr>
        <p:spPr>
          <a:xfrm>
            <a:off x="6090320" y="1985866"/>
            <a:ext cx="185219" cy="135020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3E71205-26F9-42BF-BDFF-2000D4D519C4}"/>
              </a:ext>
            </a:extLst>
          </p:cNvPr>
          <p:cNvSpPr/>
          <p:nvPr/>
        </p:nvSpPr>
        <p:spPr>
          <a:xfrm>
            <a:off x="2128424" y="2827380"/>
            <a:ext cx="7955106" cy="35933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rgbClr val="C00000"/>
                </a:solidFill>
              </a:rPr>
              <a:t>은닉 층</a:t>
            </a:r>
            <a:r>
              <a:rPr lang="en-US" altLang="ko-KR" sz="1200" dirty="0">
                <a:solidFill>
                  <a:srgbClr val="C00000"/>
                </a:solidFill>
              </a:rPr>
              <a:t>(hidden layer) </a:t>
            </a:r>
            <a:r>
              <a:rPr lang="ko-KR" altLang="en-US" sz="1200" dirty="0">
                <a:solidFill>
                  <a:srgbClr val="C00000"/>
                </a:solidFill>
              </a:rPr>
              <a:t>선형회귀 값</a:t>
            </a:r>
            <a:endParaRPr lang="en-US" altLang="ko-KR" sz="1200" dirty="0">
              <a:solidFill>
                <a:srgbClr val="C00000"/>
              </a:solidFill>
            </a:endParaRPr>
          </a:p>
          <a:p>
            <a:br>
              <a:rPr lang="en-US" altLang="ko-KR" sz="1200" dirty="0">
                <a:solidFill>
                  <a:schemeClr val="tx1"/>
                </a:solidFill>
              </a:rPr>
            </a:br>
            <a:br>
              <a:rPr lang="en-US" altLang="ko-KR" sz="1200" dirty="0">
                <a:solidFill>
                  <a:schemeClr val="tx1"/>
                </a:solidFill>
              </a:rPr>
            </a:br>
            <a:br>
              <a:rPr lang="en-US" altLang="ko-KR" sz="1200" dirty="0">
                <a:solidFill>
                  <a:schemeClr val="tx1"/>
                </a:solidFill>
              </a:rPr>
            </a:br>
            <a:br>
              <a:rPr lang="en-US" altLang="ko-KR" sz="1200" dirty="0">
                <a:solidFill>
                  <a:schemeClr val="tx1"/>
                </a:solidFill>
              </a:rPr>
            </a:br>
            <a:br>
              <a:rPr lang="en-US" altLang="ko-KR" sz="1200" dirty="0">
                <a:solidFill>
                  <a:schemeClr val="tx1"/>
                </a:solidFill>
              </a:rPr>
            </a:br>
            <a:br>
              <a:rPr lang="en-US" altLang="ko-KR" sz="1200" dirty="0">
                <a:solidFill>
                  <a:schemeClr val="tx1"/>
                </a:solidFill>
              </a:rPr>
            </a:br>
            <a:endParaRPr lang="en-US" altLang="ko-KR" sz="1200" dirty="0">
              <a:solidFill>
                <a:schemeClr val="tx1"/>
              </a:solidFill>
            </a:endParaRPr>
          </a:p>
          <a:p>
            <a:br>
              <a:rPr lang="en-US" altLang="ko-KR" sz="1200" dirty="0">
                <a:solidFill>
                  <a:schemeClr val="tx1"/>
                </a:solidFill>
              </a:rPr>
            </a:b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rgbClr val="C00000"/>
                </a:solidFill>
              </a:rPr>
              <a:t> </a:t>
            </a:r>
            <a:r>
              <a:rPr lang="ko-KR" altLang="en-US" sz="1200" dirty="0">
                <a:solidFill>
                  <a:srgbClr val="C00000"/>
                </a:solidFill>
              </a:rPr>
              <a:t>은닉 층</a:t>
            </a:r>
            <a:r>
              <a:rPr lang="en-US" altLang="ko-KR" sz="1200" dirty="0">
                <a:solidFill>
                  <a:srgbClr val="C00000"/>
                </a:solidFill>
              </a:rPr>
              <a:t>(hidden layer) </a:t>
            </a:r>
            <a:r>
              <a:rPr lang="ko-KR" altLang="en-US" sz="1200" dirty="0">
                <a:solidFill>
                  <a:srgbClr val="C00000"/>
                </a:solidFill>
              </a:rPr>
              <a:t>출력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lvl="1"/>
            <a:br>
              <a:rPr lang="en-US" altLang="ko-KR" sz="1200" dirty="0">
                <a:solidFill>
                  <a:schemeClr val="tx1"/>
                </a:solidFill>
              </a:rPr>
            </a:br>
            <a:br>
              <a:rPr lang="en-US" altLang="ko-KR" sz="1200" dirty="0">
                <a:solidFill>
                  <a:schemeClr val="tx1"/>
                </a:solidFill>
              </a:rPr>
            </a:br>
            <a:endParaRPr lang="en-US" altLang="ko-KR" sz="1200" dirty="0">
              <a:solidFill>
                <a:schemeClr val="tx1"/>
              </a:solidFill>
            </a:endParaRPr>
          </a:p>
          <a:p>
            <a:pPr lvl="1"/>
            <a:br>
              <a:rPr lang="en-US" altLang="ko-KR" sz="1200" dirty="0">
                <a:solidFill>
                  <a:schemeClr val="tx1"/>
                </a:solidFill>
              </a:rPr>
            </a:br>
            <a:br>
              <a:rPr lang="en-US" altLang="ko-KR" sz="1200" dirty="0">
                <a:solidFill>
                  <a:schemeClr val="tx1"/>
                </a:solidFill>
              </a:rPr>
            </a:br>
            <a:endParaRPr lang="en-US" altLang="ko-KR" sz="1200" dirty="0">
              <a:solidFill>
                <a:schemeClr val="tx1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활성화함수 </a:t>
            </a:r>
            <a:r>
              <a:rPr lang="en-US" altLang="ko-KR" sz="1200" dirty="0">
                <a:solidFill>
                  <a:schemeClr val="tx1"/>
                </a:solidFill>
              </a:rPr>
              <a:t>(activation function)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sigmoid </a:t>
            </a:r>
            <a:r>
              <a:rPr lang="ko-KR" altLang="en-US" sz="1200" dirty="0">
                <a:solidFill>
                  <a:schemeClr val="tx1"/>
                </a:solidFill>
              </a:rPr>
              <a:t>이므로 출력 값의 범위는 </a:t>
            </a:r>
            <a:r>
              <a:rPr lang="en-US" altLang="ko-KR" sz="1200" dirty="0">
                <a:solidFill>
                  <a:schemeClr val="tx1"/>
                </a:solidFill>
              </a:rPr>
              <a:t>0~1 </a:t>
            </a:r>
            <a:r>
              <a:rPr lang="ko-KR" altLang="en-US" sz="1200" dirty="0">
                <a:solidFill>
                  <a:schemeClr val="tx1"/>
                </a:solidFill>
              </a:rPr>
              <a:t>사이의 </a:t>
            </a:r>
            <a:r>
              <a:rPr lang="ko-KR" altLang="en-US" sz="1200" dirty="0" err="1">
                <a:solidFill>
                  <a:schemeClr val="tx1"/>
                </a:solidFill>
              </a:rPr>
              <a:t>값만을</a:t>
            </a:r>
            <a:r>
              <a:rPr lang="ko-KR" altLang="en-US" sz="1200" dirty="0">
                <a:solidFill>
                  <a:schemeClr val="tx1"/>
                </a:solidFill>
              </a:rPr>
              <a:t> 가짐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6" name="표 65">
                <a:extLst>
                  <a:ext uri="{FF2B5EF4-FFF2-40B4-BE49-F238E27FC236}">
                    <a16:creationId xmlns:a16="http://schemas.microsoft.com/office/drawing/2014/main" id="{0C6F1E08-07FB-4BAE-B9FB-F820010358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5845676"/>
                  </p:ext>
                </p:extLst>
              </p:nvPr>
            </p:nvGraphicFramePr>
            <p:xfrm>
              <a:off x="3331543" y="3327770"/>
              <a:ext cx="6414052" cy="1285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69041">
                      <a:extLst>
                        <a:ext uri="{9D8B030D-6E8A-4147-A177-3AD203B41FA5}">
                          <a16:colId xmlns:a16="http://schemas.microsoft.com/office/drawing/2014/main" val="518538404"/>
                        </a:ext>
                      </a:extLst>
                    </a:gridCol>
                    <a:gridCol w="4045011">
                      <a:extLst>
                        <a:ext uri="{9D8B030D-6E8A-4147-A177-3AD203B41FA5}">
                          <a16:colId xmlns:a16="http://schemas.microsoft.com/office/drawing/2014/main" val="29682850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err="1"/>
                            <a:t>일반식</a:t>
                          </a:r>
                          <a:endParaRPr lang="ko-KR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C00000"/>
                              </a:solidFill>
                            </a:rPr>
                            <a:t>행렬 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58086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  <m: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Sup>
                                  <m:sSubSupPr>
                                    <m:ctrlPr>
                                      <a:rPr lang="en-US" altLang="ko-KR" sz="120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ko-KR" sz="120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ko-KR" sz="120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ko-KR" sz="120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ko-KR" sz="120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ko-KR" sz="1200" b="0" i="0" dirty="0"/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ko-KR" sz="12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  <m: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Sup>
                                  <m:sSubSup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  <m:sup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  <m: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  <m: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(2)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i="0" dirty="0"/>
                        </a:p>
                        <a:p>
                          <a:pPr algn="ctr" latinLnBrk="1"/>
                          <a:endParaRPr lang="ko-KR" altLang="en-US" sz="12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20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sz="1200" i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ko-KR" sz="1200" b="0" i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1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sz="1200" i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z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ko-KR" sz="1200" b="0" i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1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  <m:r>
                                        <a:rPr lang="en-US" altLang="ko-KR" sz="1200" b="0" i="0" smtClean="0">
                                          <a:latin typeface="Cambria Math" panose="02040503050406030204" pitchFamily="18" charset="0"/>
                                        </a:rPr>
                                        <m:t>) = (</m:t>
                                      </m:r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altLang="ko-KR" sz="1200" b="0" i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ko-KR" sz="1200" i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ko-KR" sz="12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a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altLang="ko-KR" sz="12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ko-KR" sz="12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</m:e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en-US" altLang="ko-KR" sz="1200" i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altLang="ko-KR" sz="12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a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sz="12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  <m:sup>
                                                <m:d>
                                                  <m:dPr>
                                                    <m:ctrlPr>
                                                      <a:rPr lang="en-US" altLang="ko-KR" sz="12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r>
                                                      <a:rPr lang="en-US" altLang="ko-KR" sz="1200" b="0" i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e>
                                                </m:d>
                                              </m:sup>
                                            </m:sSubSup>
                                          </m:e>
                                        </m:mr>
                                      </m:m>
                                      <m:r>
                                        <a:rPr lang="en-US" altLang="ko-KR" sz="1200" b="0" i="0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a:rPr lang="en-US" altLang="ko-KR" sz="120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d>
                                        <m:dPr>
                                          <m:ctrlPr>
                                            <a:rPr lang="en-US" altLang="ko-KR" sz="120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altLang="ko-KR" sz="120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ko-KR" sz="1200" i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altLang="ko-KR" sz="1200" b="0" i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w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 b="0" i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11</m:t>
                                                    </m:r>
                                                  </m:sub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altLang="ko-KR" sz="1200" b="0" i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altLang="ko-KR" sz="1200" b="0" i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ko-KR" sz="1200" i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altLang="ko-KR" sz="1200" b="0" i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w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 b="0" i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12</m:t>
                                                    </m:r>
                                                  </m:sub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altLang="ko-KR" sz="1200" b="0" i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altLang="ko-KR" sz="1200" b="0" i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bSup>
                                              </m:e>
                                            </m:mr>
                                            <m:m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ko-KR" sz="1200" i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altLang="ko-KR" sz="1200" b="0" i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w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 b="0" i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21</m:t>
                                                    </m:r>
                                                  </m:sub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altLang="ko-KR" sz="1200" b="0" i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altLang="ko-KR" sz="1200" b="0" i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en-US" altLang="ko-KR" sz="1200" i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m:rPr>
                                                        <m:sty m:val="p"/>
                                                      </m:rPr>
                                                      <a:rPr lang="en-US" altLang="ko-KR" sz="1200" b="0" i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w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altLang="ko-KR" sz="1200" b="0" i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22</m:t>
                                                    </m:r>
                                                  </m:sub>
                                                  <m:sup>
                                                    <m:d>
                                                      <m:dPr>
                                                        <m:ctrlPr>
                                                          <a:rPr lang="en-US" altLang="ko-KR" sz="1200" b="0" i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r>
                                                          <a:rPr lang="en-US" altLang="ko-KR" sz="1200" b="0" i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e>
                                                    </m:d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mr>
                                </m:m>
                                <m: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sSubSup>
                                  <m:sSubSupPr>
                                    <m:ctrlPr>
                                      <a:rPr lang="en-US" altLang="ko-KR" sz="120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200" b="0" i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200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ko-KR" sz="120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200" b="0" i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200" b="0" i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200" i="0" dirty="0"/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20680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6" name="표 65">
                <a:extLst>
                  <a:ext uri="{FF2B5EF4-FFF2-40B4-BE49-F238E27FC236}">
                    <a16:creationId xmlns:a16="http://schemas.microsoft.com/office/drawing/2014/main" id="{0C6F1E08-07FB-4BAE-B9FB-F820010358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5845676"/>
                  </p:ext>
                </p:extLst>
              </p:nvPr>
            </p:nvGraphicFramePr>
            <p:xfrm>
              <a:off x="3331543" y="3327770"/>
              <a:ext cx="6414052" cy="1285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69041">
                      <a:extLst>
                        <a:ext uri="{9D8B030D-6E8A-4147-A177-3AD203B41FA5}">
                          <a16:colId xmlns:a16="http://schemas.microsoft.com/office/drawing/2014/main" val="518538404"/>
                        </a:ext>
                      </a:extLst>
                    </a:gridCol>
                    <a:gridCol w="4045011">
                      <a:extLst>
                        <a:ext uri="{9D8B030D-6E8A-4147-A177-3AD203B41FA5}">
                          <a16:colId xmlns:a16="http://schemas.microsoft.com/office/drawing/2014/main" val="296828507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err="1"/>
                            <a:t>일반식</a:t>
                          </a:r>
                          <a:endParaRPr lang="ko-KR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C00000"/>
                              </a:solidFill>
                            </a:rPr>
                            <a:t>행렬 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580864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257" t="-41060" r="-171208" b="-13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58735" t="-41060" r="-301" b="-132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20680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AD226BB-5E19-4561-91FE-E6DCD703CC23}"/>
              </a:ext>
            </a:extLst>
          </p:cNvPr>
          <p:cNvCxnSpPr>
            <a:cxnSpLocks/>
          </p:cNvCxnSpPr>
          <p:nvPr/>
        </p:nvCxnSpPr>
        <p:spPr>
          <a:xfrm>
            <a:off x="6192015" y="3955774"/>
            <a:ext cx="6014" cy="225286"/>
          </a:xfrm>
          <a:prstGeom prst="straightConnector1">
            <a:avLst/>
          </a:prstGeom>
          <a:ln w="222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BB41A36-9DCC-44D4-9919-3000154F0DEB}"/>
              </a:ext>
            </a:extLst>
          </p:cNvPr>
          <p:cNvSpPr txBox="1"/>
          <p:nvPr/>
        </p:nvSpPr>
        <p:spPr>
          <a:xfrm>
            <a:off x="5686475" y="3723765"/>
            <a:ext cx="11635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은닉 층 선형회귀 값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B66164E-AF49-40E0-BF1A-55BE43DC7E94}"/>
              </a:ext>
            </a:extLst>
          </p:cNvPr>
          <p:cNvCxnSpPr>
            <a:cxnSpLocks/>
          </p:cNvCxnSpPr>
          <p:nvPr/>
        </p:nvCxnSpPr>
        <p:spPr>
          <a:xfrm>
            <a:off x="7205808" y="3955775"/>
            <a:ext cx="6014" cy="225286"/>
          </a:xfrm>
          <a:prstGeom prst="straightConnector1">
            <a:avLst/>
          </a:prstGeom>
          <a:ln w="222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F11632F-4B32-4752-BCDC-7A44590D474C}"/>
              </a:ext>
            </a:extLst>
          </p:cNvPr>
          <p:cNvSpPr txBox="1"/>
          <p:nvPr/>
        </p:nvSpPr>
        <p:spPr>
          <a:xfrm>
            <a:off x="6826162" y="3723766"/>
            <a:ext cx="847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입력 층 출력</a:t>
            </a:r>
            <a:endParaRPr lang="ko-KR" altLang="en-US" sz="800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F55B9BC-F219-4091-96E2-98F42FD40136}"/>
              </a:ext>
            </a:extLst>
          </p:cNvPr>
          <p:cNvCxnSpPr>
            <a:cxnSpLocks/>
          </p:cNvCxnSpPr>
          <p:nvPr/>
        </p:nvCxnSpPr>
        <p:spPr>
          <a:xfrm>
            <a:off x="9173757" y="4002158"/>
            <a:ext cx="6014" cy="225286"/>
          </a:xfrm>
          <a:prstGeom prst="straightConnector1">
            <a:avLst/>
          </a:prstGeom>
          <a:ln w="222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932C4B63-7521-43CE-9A56-4F4178316E7F}"/>
              </a:ext>
            </a:extLst>
          </p:cNvPr>
          <p:cNvSpPr txBox="1"/>
          <p:nvPr/>
        </p:nvSpPr>
        <p:spPr>
          <a:xfrm>
            <a:off x="8693059" y="3770149"/>
            <a:ext cx="9796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은닉 층 바이어스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37FA3A3-14C6-4AA8-80FF-94E875DA570A}"/>
              </a:ext>
            </a:extLst>
          </p:cNvPr>
          <p:cNvSpPr txBox="1"/>
          <p:nvPr/>
        </p:nvSpPr>
        <p:spPr>
          <a:xfrm>
            <a:off x="8460857" y="2991861"/>
            <a:ext cx="1622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입력층과 </a:t>
            </a:r>
            <a:r>
              <a:rPr lang="ko-KR" altLang="en-US" sz="800" dirty="0" err="1"/>
              <a:t>은닉층</a:t>
            </a:r>
            <a:r>
              <a:rPr lang="ko-KR" altLang="en-US" sz="800" dirty="0"/>
              <a:t> 사이의 가중치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1C12C09-8147-49B8-B55A-E503B1FCDB45}"/>
              </a:ext>
            </a:extLst>
          </p:cNvPr>
          <p:cNvCxnSpPr>
            <a:cxnSpLocks/>
          </p:cNvCxnSpPr>
          <p:nvPr/>
        </p:nvCxnSpPr>
        <p:spPr>
          <a:xfrm flipH="1">
            <a:off x="8291885" y="3254883"/>
            <a:ext cx="827240" cy="724082"/>
          </a:xfrm>
          <a:prstGeom prst="straightConnector1">
            <a:avLst/>
          </a:prstGeom>
          <a:ln w="222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730A81B-AAA4-4510-BB2A-69A5353E88B8}"/>
                  </a:ext>
                </a:extLst>
              </p:cNvPr>
              <p:cNvSpPr/>
              <p:nvPr/>
            </p:nvSpPr>
            <p:spPr>
              <a:xfrm>
                <a:off x="2801461" y="5360504"/>
                <a:ext cx="2246244" cy="578187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E730A81B-AAA4-4510-BB2A-69A5353E88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461" y="5360504"/>
                <a:ext cx="2246244" cy="57818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170B221C-8240-4DC3-8531-BFCD292C56A3}"/>
                  </a:ext>
                </a:extLst>
              </p:cNvPr>
              <p:cNvSpPr/>
              <p:nvPr/>
            </p:nvSpPr>
            <p:spPr>
              <a:xfrm>
                <a:off x="6838536" y="5360504"/>
                <a:ext cx="2246244" cy="578187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170B221C-8240-4DC3-8531-BFCD292C56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536" y="5360504"/>
                <a:ext cx="2246244" cy="57818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761674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FCEE18-34FF-447C-A185-4A092FD1B88C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7030A0"/>
                </a:solidFill>
              </a:rPr>
              <a:t>피드포워드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(feed forward) –</a:t>
            </a:r>
            <a:r>
              <a:rPr lang="en-US" altLang="ko-KR" sz="2400" dirty="0">
                <a:solidFill>
                  <a:srgbClr val="0070C0"/>
                </a:solidFill>
              </a:rPr>
              <a:t> </a:t>
            </a:r>
            <a:r>
              <a:rPr lang="ko-KR" altLang="en-US" sz="2400" dirty="0">
                <a:solidFill>
                  <a:srgbClr val="7030A0"/>
                </a:solidFill>
              </a:rPr>
              <a:t>동작방식 </a:t>
            </a:r>
            <a:r>
              <a:rPr lang="en-US" altLang="ko-KR" sz="2400" dirty="0">
                <a:solidFill>
                  <a:srgbClr val="7030A0"/>
                </a:solidFill>
              </a:rPr>
              <a:t>(III)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A45917-08E6-4C7F-9610-F32F30BCED36}"/>
              </a:ext>
            </a:extLst>
          </p:cNvPr>
          <p:cNvSpPr/>
          <p:nvPr/>
        </p:nvSpPr>
        <p:spPr>
          <a:xfrm>
            <a:off x="1520137" y="702088"/>
            <a:ext cx="9176622" cy="20269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596AD5D-6D1D-4F1F-ABBE-3A8BAC3A686C}"/>
              </a:ext>
            </a:extLst>
          </p:cNvPr>
          <p:cNvSpPr/>
          <p:nvPr/>
        </p:nvSpPr>
        <p:spPr>
          <a:xfrm>
            <a:off x="5380689" y="923624"/>
            <a:ext cx="1544192" cy="167865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166E1AD-5B23-4260-83B1-72E9292F855C}"/>
              </a:ext>
            </a:extLst>
          </p:cNvPr>
          <p:cNvSpPr/>
          <p:nvPr/>
        </p:nvSpPr>
        <p:spPr>
          <a:xfrm>
            <a:off x="5616777" y="1030088"/>
            <a:ext cx="1071280" cy="68544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CB31329-3623-46E9-8EF5-C8997E9323CE}"/>
              </a:ext>
            </a:extLst>
          </p:cNvPr>
          <p:cNvSpPr/>
          <p:nvPr/>
        </p:nvSpPr>
        <p:spPr>
          <a:xfrm>
            <a:off x="5614562" y="1820554"/>
            <a:ext cx="1071280" cy="68544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960C822-4A7C-4D23-8D88-70531A925609}"/>
              </a:ext>
            </a:extLst>
          </p:cNvPr>
          <p:cNvSpPr/>
          <p:nvPr/>
        </p:nvSpPr>
        <p:spPr>
          <a:xfrm>
            <a:off x="2074426" y="919309"/>
            <a:ext cx="1544192" cy="167865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E64585-2A9F-4839-AE4A-86B5CCA5BE44}"/>
              </a:ext>
            </a:extLst>
          </p:cNvPr>
          <p:cNvCxnSpPr>
            <a:cxnSpLocks/>
          </p:cNvCxnSpPr>
          <p:nvPr/>
        </p:nvCxnSpPr>
        <p:spPr>
          <a:xfrm flipV="1">
            <a:off x="4138939" y="1257440"/>
            <a:ext cx="1407138" cy="3616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28C3076-52AA-4419-B9AD-41F2EEBF13E3}"/>
              </a:ext>
            </a:extLst>
          </p:cNvPr>
          <p:cNvCxnSpPr>
            <a:cxnSpLocks/>
          </p:cNvCxnSpPr>
          <p:nvPr/>
        </p:nvCxnSpPr>
        <p:spPr>
          <a:xfrm flipV="1">
            <a:off x="4172070" y="1336255"/>
            <a:ext cx="1327176" cy="887527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DC76A78-7EC3-4777-B8E6-48C8BD6410D6}"/>
              </a:ext>
            </a:extLst>
          </p:cNvPr>
          <p:cNvCxnSpPr>
            <a:cxnSpLocks/>
          </p:cNvCxnSpPr>
          <p:nvPr/>
        </p:nvCxnSpPr>
        <p:spPr>
          <a:xfrm flipV="1">
            <a:off x="1925826" y="1255191"/>
            <a:ext cx="2213113" cy="11730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261D18-E47A-4954-8BAB-2FDC4D757D4D}"/>
              </a:ext>
            </a:extLst>
          </p:cNvPr>
          <p:cNvSpPr txBox="1"/>
          <p:nvPr/>
        </p:nvSpPr>
        <p:spPr>
          <a:xfrm>
            <a:off x="2384656" y="678439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7030A0"/>
                </a:solidFill>
              </a:rPr>
              <a:t>입력층</a:t>
            </a:r>
            <a:r>
              <a:rPr lang="en-US" altLang="ko-KR" sz="1000" dirty="0">
                <a:solidFill>
                  <a:srgbClr val="7030A0"/>
                </a:solidFill>
              </a:rPr>
              <a:t>(</a:t>
            </a:r>
            <a:r>
              <a:rPr lang="ko-KR" altLang="en-US" sz="1000" dirty="0">
                <a:solidFill>
                  <a:srgbClr val="7030A0"/>
                </a:solidFill>
              </a:rPr>
              <a:t>계층 </a:t>
            </a:r>
            <a:r>
              <a:rPr lang="en-US" altLang="ko-KR" sz="1000" dirty="0">
                <a:solidFill>
                  <a:srgbClr val="7030A0"/>
                </a:solidFill>
              </a:rPr>
              <a:t>1)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CBD220-587A-462C-A5F4-E58809088499}"/>
                  </a:ext>
                </a:extLst>
              </p:cNvPr>
              <p:cNvSpPr txBox="1"/>
              <p:nvPr/>
            </p:nvSpPr>
            <p:spPr>
              <a:xfrm>
                <a:off x="3724341" y="984628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2CBD220-587A-462C-A5F4-E58809088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341" y="984628"/>
                <a:ext cx="267564" cy="294119"/>
              </a:xfrm>
              <a:prstGeom prst="rect">
                <a:avLst/>
              </a:prstGeom>
              <a:blipFill>
                <a:blip r:embed="rId2"/>
                <a:stretch>
                  <a:fillRect r="-3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2ECEAB-6BFA-4278-B02A-BB3D99A622AB}"/>
                  </a:ext>
                </a:extLst>
              </p:cNvPr>
              <p:cNvSpPr txBox="1"/>
              <p:nvPr/>
            </p:nvSpPr>
            <p:spPr>
              <a:xfrm>
                <a:off x="8350875" y="1284556"/>
                <a:ext cx="48782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2ECEAB-6BFA-4278-B02A-BB3D99A62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0875" y="1284556"/>
                <a:ext cx="487826" cy="2539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653276-9D25-49ED-920A-92FB6D260027}"/>
                  </a:ext>
                </a:extLst>
              </p:cNvPr>
              <p:cNvSpPr txBox="1"/>
              <p:nvPr/>
            </p:nvSpPr>
            <p:spPr>
              <a:xfrm>
                <a:off x="8347517" y="1600091"/>
                <a:ext cx="49096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653276-9D25-49ED-920A-92FB6D260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517" y="1600091"/>
                <a:ext cx="490968" cy="2539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B37CC0-211F-435D-BBFD-CF11BE6DBDFA}"/>
                  </a:ext>
                </a:extLst>
              </p:cNvPr>
              <p:cNvSpPr txBox="1"/>
              <p:nvPr/>
            </p:nvSpPr>
            <p:spPr>
              <a:xfrm>
                <a:off x="8402504" y="992715"/>
                <a:ext cx="518091" cy="311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1B37CC0-211F-435D-BBFD-CF11BE6DBD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504" y="992715"/>
                <a:ext cx="518091" cy="3115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타원 17">
            <a:extLst>
              <a:ext uri="{FF2B5EF4-FFF2-40B4-BE49-F238E27FC236}">
                <a16:creationId xmlns:a16="http://schemas.microsoft.com/office/drawing/2014/main" id="{38B74A10-594F-441E-9CC6-764373220E69}"/>
              </a:ext>
            </a:extLst>
          </p:cNvPr>
          <p:cNvSpPr/>
          <p:nvPr/>
        </p:nvSpPr>
        <p:spPr>
          <a:xfrm>
            <a:off x="2310514" y="1025773"/>
            <a:ext cx="1071280" cy="68544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BDEFB97-BD05-473D-BD5A-536AC9C4C37C}"/>
              </a:ext>
            </a:extLst>
          </p:cNvPr>
          <p:cNvSpPr/>
          <p:nvPr/>
        </p:nvSpPr>
        <p:spPr>
          <a:xfrm>
            <a:off x="2308299" y="1816239"/>
            <a:ext cx="1071280" cy="68544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09C965-2DD4-4E69-939C-BBCE8F82B852}"/>
              </a:ext>
            </a:extLst>
          </p:cNvPr>
          <p:cNvSpPr txBox="1"/>
          <p:nvPr/>
        </p:nvSpPr>
        <p:spPr>
          <a:xfrm>
            <a:off x="5690919" y="682754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7030A0"/>
                </a:solidFill>
              </a:rPr>
              <a:t>은닉층</a:t>
            </a:r>
            <a:r>
              <a:rPr lang="en-US" altLang="ko-KR" sz="1000" dirty="0">
                <a:solidFill>
                  <a:srgbClr val="7030A0"/>
                </a:solidFill>
              </a:rPr>
              <a:t>(</a:t>
            </a:r>
            <a:r>
              <a:rPr lang="ko-KR" altLang="en-US" sz="1000" dirty="0">
                <a:solidFill>
                  <a:srgbClr val="7030A0"/>
                </a:solidFill>
              </a:rPr>
              <a:t>계층</a:t>
            </a:r>
            <a:r>
              <a:rPr lang="en-US" altLang="ko-KR" sz="1000" dirty="0">
                <a:solidFill>
                  <a:srgbClr val="7030A0"/>
                </a:solidFill>
              </a:rPr>
              <a:t>2)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C349554-A7F6-4E17-97CE-62A3EB380EC1}"/>
              </a:ext>
            </a:extLst>
          </p:cNvPr>
          <p:cNvSpPr/>
          <p:nvPr/>
        </p:nvSpPr>
        <p:spPr>
          <a:xfrm>
            <a:off x="8408810" y="923625"/>
            <a:ext cx="1544192" cy="167865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585361-F744-41AD-85D7-6D33F068F4F3}"/>
              </a:ext>
            </a:extLst>
          </p:cNvPr>
          <p:cNvSpPr txBox="1"/>
          <p:nvPr/>
        </p:nvSpPr>
        <p:spPr>
          <a:xfrm>
            <a:off x="8745544" y="682755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err="1">
                <a:solidFill>
                  <a:srgbClr val="7030A0"/>
                </a:solidFill>
              </a:rPr>
              <a:t>출력층</a:t>
            </a:r>
            <a:r>
              <a:rPr lang="en-US" altLang="ko-KR" sz="1000" dirty="0">
                <a:solidFill>
                  <a:srgbClr val="7030A0"/>
                </a:solidFill>
              </a:rPr>
              <a:t>(</a:t>
            </a:r>
            <a:r>
              <a:rPr lang="ko-KR" altLang="en-US" sz="1000" dirty="0">
                <a:solidFill>
                  <a:srgbClr val="7030A0"/>
                </a:solidFill>
              </a:rPr>
              <a:t>계층</a:t>
            </a:r>
            <a:r>
              <a:rPr lang="en-US" altLang="ko-KR" sz="1000" dirty="0">
                <a:solidFill>
                  <a:srgbClr val="7030A0"/>
                </a:solidFill>
              </a:rPr>
              <a:t>3)</a:t>
            </a:r>
            <a:endParaRPr lang="ko-KR" altLang="en-US" sz="1000" dirty="0">
              <a:solidFill>
                <a:srgbClr val="7030A0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DB2C362-BE3A-4181-BA5B-69B2213C22FB}"/>
              </a:ext>
            </a:extLst>
          </p:cNvPr>
          <p:cNvCxnSpPr>
            <a:cxnSpLocks/>
          </p:cNvCxnSpPr>
          <p:nvPr/>
        </p:nvCxnSpPr>
        <p:spPr>
          <a:xfrm>
            <a:off x="4188568" y="1266921"/>
            <a:ext cx="1361727" cy="956861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C027B6BC-3983-4D14-BBCF-7696D89F6C9C}"/>
              </a:ext>
            </a:extLst>
          </p:cNvPr>
          <p:cNvCxnSpPr>
            <a:cxnSpLocks/>
          </p:cNvCxnSpPr>
          <p:nvPr/>
        </p:nvCxnSpPr>
        <p:spPr>
          <a:xfrm flipV="1">
            <a:off x="1932453" y="2275607"/>
            <a:ext cx="2213113" cy="11729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636E83F-17AE-4C87-9BC0-CF226CA8C0F3}"/>
              </a:ext>
            </a:extLst>
          </p:cNvPr>
          <p:cNvCxnSpPr>
            <a:cxnSpLocks/>
          </p:cNvCxnSpPr>
          <p:nvPr/>
        </p:nvCxnSpPr>
        <p:spPr>
          <a:xfrm>
            <a:off x="4183347" y="2281471"/>
            <a:ext cx="1362730" cy="0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D1699CD-393E-4484-B227-C5504E7F9339}"/>
              </a:ext>
            </a:extLst>
          </p:cNvPr>
          <p:cNvCxnSpPr>
            <a:cxnSpLocks/>
          </p:cNvCxnSpPr>
          <p:nvPr/>
        </p:nvCxnSpPr>
        <p:spPr>
          <a:xfrm flipV="1">
            <a:off x="7261317" y="1762950"/>
            <a:ext cx="1353778" cy="499833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32D4AAB-4AFD-4BC5-827D-D16E642D70F3}"/>
              </a:ext>
            </a:extLst>
          </p:cNvPr>
          <p:cNvCxnSpPr>
            <a:cxnSpLocks/>
          </p:cNvCxnSpPr>
          <p:nvPr/>
        </p:nvCxnSpPr>
        <p:spPr>
          <a:xfrm flipV="1">
            <a:off x="6675617" y="1249041"/>
            <a:ext cx="566123" cy="8399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BF5F36F-0934-44B7-A64A-843B88AB9A6B}"/>
              </a:ext>
            </a:extLst>
          </p:cNvPr>
          <p:cNvCxnSpPr>
            <a:cxnSpLocks/>
          </p:cNvCxnSpPr>
          <p:nvPr/>
        </p:nvCxnSpPr>
        <p:spPr>
          <a:xfrm>
            <a:off x="7291369" y="1260771"/>
            <a:ext cx="1309754" cy="415538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45C2F13-57F9-41F8-82F1-7A7FC1AD8AD4}"/>
              </a:ext>
            </a:extLst>
          </p:cNvPr>
          <p:cNvCxnSpPr>
            <a:cxnSpLocks/>
          </p:cNvCxnSpPr>
          <p:nvPr/>
        </p:nvCxnSpPr>
        <p:spPr>
          <a:xfrm flipV="1">
            <a:off x="6656892" y="2262782"/>
            <a:ext cx="611353" cy="1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3EBACC9-564D-442D-A1B9-90C4F244AB98}"/>
              </a:ext>
            </a:extLst>
          </p:cNvPr>
          <p:cNvCxnSpPr>
            <a:cxnSpLocks/>
          </p:cNvCxnSpPr>
          <p:nvPr/>
        </p:nvCxnSpPr>
        <p:spPr>
          <a:xfrm>
            <a:off x="9719442" y="1772434"/>
            <a:ext cx="472468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6CD746-AF18-4748-BEA2-E3D209A915C1}"/>
                  </a:ext>
                </a:extLst>
              </p:cNvPr>
              <p:cNvSpPr txBox="1"/>
              <p:nvPr/>
            </p:nvSpPr>
            <p:spPr>
              <a:xfrm>
                <a:off x="3724341" y="1974489"/>
                <a:ext cx="267564" cy="301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6CD746-AF18-4748-BEA2-E3D209A91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341" y="1974489"/>
                <a:ext cx="267564" cy="301429"/>
              </a:xfrm>
              <a:prstGeom prst="rect">
                <a:avLst/>
              </a:prstGeom>
              <a:blipFill>
                <a:blip r:embed="rId6"/>
                <a:stretch>
                  <a:fillRect r="-3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8FC8B3A-128A-431E-8502-F48D55CA8CB3}"/>
              </a:ext>
            </a:extLst>
          </p:cNvPr>
          <p:cNvCxnSpPr>
            <a:cxnSpLocks/>
          </p:cNvCxnSpPr>
          <p:nvPr/>
        </p:nvCxnSpPr>
        <p:spPr>
          <a:xfrm>
            <a:off x="6145791" y="1032910"/>
            <a:ext cx="484" cy="67646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C0CAAFE-25AD-4741-8469-A12BD6A108DD}"/>
              </a:ext>
            </a:extLst>
          </p:cNvPr>
          <p:cNvCxnSpPr>
            <a:cxnSpLocks/>
            <a:stCxn id="7" idx="2"/>
          </p:cNvCxnSpPr>
          <p:nvPr/>
        </p:nvCxnSpPr>
        <p:spPr>
          <a:xfrm flipV="1">
            <a:off x="5616777" y="1368497"/>
            <a:ext cx="535640" cy="431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686FF3D-DF60-47CD-9FDC-8B9017BBBD8B}"/>
              </a:ext>
            </a:extLst>
          </p:cNvPr>
          <p:cNvCxnSpPr>
            <a:cxnSpLocks/>
          </p:cNvCxnSpPr>
          <p:nvPr/>
        </p:nvCxnSpPr>
        <p:spPr>
          <a:xfrm>
            <a:off x="6145792" y="1828040"/>
            <a:ext cx="484" cy="676467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D9A8F9-C573-40B8-9988-23AB3D3730A3}"/>
              </a:ext>
            </a:extLst>
          </p:cNvPr>
          <p:cNvCxnSpPr>
            <a:cxnSpLocks/>
          </p:cNvCxnSpPr>
          <p:nvPr/>
        </p:nvCxnSpPr>
        <p:spPr>
          <a:xfrm flipV="1">
            <a:off x="5616778" y="2163627"/>
            <a:ext cx="535640" cy="431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08062B-A07C-4E08-A496-30FA79BA1FD7}"/>
                  </a:ext>
                </a:extLst>
              </p:cNvPr>
              <p:cNvSpPr txBox="1"/>
              <p:nvPr/>
            </p:nvSpPr>
            <p:spPr>
              <a:xfrm>
                <a:off x="4585645" y="984628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08062B-A07C-4E08-A496-30FA79BA1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45" y="984628"/>
                <a:ext cx="267564" cy="294119"/>
              </a:xfrm>
              <a:prstGeom prst="rect">
                <a:avLst/>
              </a:prstGeom>
              <a:blipFill>
                <a:blip r:embed="rId7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29DC5D-4A17-4C1D-A15B-A1325D89AD7B}"/>
                  </a:ext>
                </a:extLst>
              </p:cNvPr>
              <p:cNvSpPr txBox="1"/>
              <p:nvPr/>
            </p:nvSpPr>
            <p:spPr>
              <a:xfrm>
                <a:off x="4585647" y="1382190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829DC5D-4A17-4C1D-A15B-A1325D89A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47" y="1382190"/>
                <a:ext cx="267564" cy="294119"/>
              </a:xfrm>
              <a:prstGeom prst="rect">
                <a:avLst/>
              </a:prstGeom>
              <a:blipFill>
                <a:blip r:embed="rId8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7B938C-0F56-4898-9A7D-06D521511598}"/>
                  </a:ext>
                </a:extLst>
              </p:cNvPr>
              <p:cNvSpPr txBox="1"/>
              <p:nvPr/>
            </p:nvSpPr>
            <p:spPr>
              <a:xfrm>
                <a:off x="4598901" y="1846017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7B938C-0F56-4898-9A7D-06D521511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901" y="1846017"/>
                <a:ext cx="267564" cy="294119"/>
              </a:xfrm>
              <a:prstGeom prst="rect">
                <a:avLst/>
              </a:prstGeom>
              <a:blipFill>
                <a:blip r:embed="rId9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623F35-F110-499D-BE76-54B7774EDD58}"/>
                  </a:ext>
                </a:extLst>
              </p:cNvPr>
              <p:cNvSpPr txBox="1"/>
              <p:nvPr/>
            </p:nvSpPr>
            <p:spPr>
              <a:xfrm>
                <a:off x="4585647" y="2266934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C623F35-F110-499D-BE76-54B7774ED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647" y="2266934"/>
                <a:ext cx="267564" cy="294119"/>
              </a:xfrm>
              <a:prstGeom prst="rect">
                <a:avLst/>
              </a:prstGeom>
              <a:blipFill>
                <a:blip r:embed="rId10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C590AC7-056A-4C23-A637-418DF193FB0B}"/>
                  </a:ext>
                </a:extLst>
              </p:cNvPr>
              <p:cNvSpPr txBox="1"/>
              <p:nvPr/>
            </p:nvSpPr>
            <p:spPr>
              <a:xfrm>
                <a:off x="6931375" y="984630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C590AC7-056A-4C23-A637-418DF193F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375" y="984630"/>
                <a:ext cx="267564" cy="294119"/>
              </a:xfrm>
              <a:prstGeom prst="rect">
                <a:avLst/>
              </a:prstGeom>
              <a:blipFill>
                <a:blip r:embed="rId11"/>
                <a:stretch>
                  <a:fillRect r="-3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56F02E8-A689-42CD-BEB3-B7D0D13922C5}"/>
                  </a:ext>
                </a:extLst>
              </p:cNvPr>
              <p:cNvSpPr txBox="1"/>
              <p:nvPr/>
            </p:nvSpPr>
            <p:spPr>
              <a:xfrm>
                <a:off x="6931375" y="1974491"/>
                <a:ext cx="267564" cy="301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56F02E8-A689-42CD-BEB3-B7D0D1392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1375" y="1974491"/>
                <a:ext cx="267564" cy="301429"/>
              </a:xfrm>
              <a:prstGeom prst="rect">
                <a:avLst/>
              </a:prstGeom>
              <a:blipFill>
                <a:blip r:embed="rId12"/>
                <a:stretch>
                  <a:fillRect r="-34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3A68D8-4666-493B-B49D-CE435C78280D}"/>
                  </a:ext>
                </a:extLst>
              </p:cNvPr>
              <p:cNvSpPr txBox="1"/>
              <p:nvPr/>
            </p:nvSpPr>
            <p:spPr>
              <a:xfrm>
                <a:off x="7971581" y="1262922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43A68D8-4666-493B-B49D-CE435C782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581" y="1262922"/>
                <a:ext cx="267564" cy="294119"/>
              </a:xfrm>
              <a:prstGeom prst="rect">
                <a:avLst/>
              </a:prstGeom>
              <a:blipFill>
                <a:blip r:embed="rId13"/>
                <a:stretch>
                  <a:fillRect r="-5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185B270-F2B3-4CDB-B0F5-28566305965F}"/>
                  </a:ext>
                </a:extLst>
              </p:cNvPr>
              <p:cNvSpPr txBox="1"/>
              <p:nvPr/>
            </p:nvSpPr>
            <p:spPr>
              <a:xfrm>
                <a:off x="7958333" y="1925531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sz="10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185B270-F2B3-4CDB-B0F5-285663059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333" y="1925531"/>
                <a:ext cx="267564" cy="294119"/>
              </a:xfrm>
              <a:prstGeom prst="rect">
                <a:avLst/>
              </a:prstGeom>
              <a:blipFill>
                <a:blip r:embed="rId14"/>
                <a:stretch>
                  <a:fillRect r="-534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F1540C-DAD6-4B2D-8EF7-D16EDF9E8F70}"/>
                  </a:ext>
                </a:extLst>
              </p:cNvPr>
              <p:cNvSpPr txBox="1"/>
              <p:nvPr/>
            </p:nvSpPr>
            <p:spPr>
              <a:xfrm>
                <a:off x="1631289" y="1112758"/>
                <a:ext cx="26756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05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CF1540C-DAD6-4B2D-8EF7-D16EDF9E8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289" y="1112758"/>
                <a:ext cx="267564" cy="25391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CB665C3-55BE-4D3E-989F-D445130E0E44}"/>
                  </a:ext>
                </a:extLst>
              </p:cNvPr>
              <p:cNvSpPr txBox="1"/>
              <p:nvPr/>
            </p:nvSpPr>
            <p:spPr>
              <a:xfrm>
                <a:off x="1637916" y="2146428"/>
                <a:ext cx="26756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0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05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CB665C3-55BE-4D3E-989F-D445130E0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916" y="2146428"/>
                <a:ext cx="267564" cy="25391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EF7B1DB-730B-4743-B42E-44AA3C9A92BD}"/>
                  </a:ext>
                </a:extLst>
              </p:cNvPr>
              <p:cNvSpPr txBox="1"/>
              <p:nvPr/>
            </p:nvSpPr>
            <p:spPr>
              <a:xfrm>
                <a:off x="5751019" y="1092656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EF7B1DB-730B-4743-B42E-44AA3C9A9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019" y="1092656"/>
                <a:ext cx="267564" cy="294119"/>
              </a:xfrm>
              <a:prstGeom prst="rect">
                <a:avLst/>
              </a:prstGeom>
              <a:blipFill>
                <a:blip r:embed="rId17"/>
                <a:stretch>
                  <a:fillRect r="-3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8A933B5-4D12-47E0-978C-440FD18CE3F0}"/>
                  </a:ext>
                </a:extLst>
              </p:cNvPr>
              <p:cNvSpPr txBox="1"/>
              <p:nvPr/>
            </p:nvSpPr>
            <p:spPr>
              <a:xfrm>
                <a:off x="5770184" y="1404096"/>
                <a:ext cx="267564" cy="294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8A933B5-4D12-47E0-978C-440FD18CE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184" y="1404096"/>
                <a:ext cx="267564" cy="294119"/>
              </a:xfrm>
              <a:prstGeom prst="rect">
                <a:avLst/>
              </a:prstGeom>
              <a:blipFill>
                <a:blip r:embed="rId18"/>
                <a:stretch>
                  <a:fillRect r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18D2CC-B3F4-4C75-A57E-D8F2645B2D14}"/>
                  </a:ext>
                </a:extLst>
              </p:cNvPr>
              <p:cNvSpPr txBox="1"/>
              <p:nvPr/>
            </p:nvSpPr>
            <p:spPr>
              <a:xfrm>
                <a:off x="6181967" y="1132266"/>
                <a:ext cx="267564" cy="361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18D2CC-B3F4-4C75-A57E-D8F2645B2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967" y="1132266"/>
                <a:ext cx="267564" cy="361317"/>
              </a:xfrm>
              <a:prstGeom prst="rect">
                <a:avLst/>
              </a:prstGeom>
              <a:blipFill>
                <a:blip r:embed="rId19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40B8F3-7185-41DB-B796-F0A5B61FEAB6}"/>
                  </a:ext>
                </a:extLst>
              </p:cNvPr>
              <p:cNvSpPr txBox="1"/>
              <p:nvPr/>
            </p:nvSpPr>
            <p:spPr>
              <a:xfrm>
                <a:off x="5770898" y="1874538"/>
                <a:ext cx="267564" cy="301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140B8F3-7185-41DB-B796-F0A5B61FE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898" y="1874538"/>
                <a:ext cx="267564" cy="301429"/>
              </a:xfrm>
              <a:prstGeom prst="rect">
                <a:avLst/>
              </a:prstGeom>
              <a:blipFill>
                <a:blip r:embed="rId20"/>
                <a:stretch>
                  <a:fillRect r="-29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FE10E7-11B2-499D-AC78-436118EFB86A}"/>
                  </a:ext>
                </a:extLst>
              </p:cNvPr>
              <p:cNvSpPr txBox="1"/>
              <p:nvPr/>
            </p:nvSpPr>
            <p:spPr>
              <a:xfrm>
                <a:off x="5790063" y="2185978"/>
                <a:ext cx="267564" cy="301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5FE10E7-11B2-499D-AC78-436118EFB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63" y="2185978"/>
                <a:ext cx="267564" cy="301429"/>
              </a:xfrm>
              <a:prstGeom prst="rect">
                <a:avLst/>
              </a:prstGeom>
              <a:blipFill>
                <a:blip r:embed="rId21"/>
                <a:stretch>
                  <a:fillRect r="-3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CD7054C-EB09-4473-9FFA-B60C8F3413F1}"/>
                  </a:ext>
                </a:extLst>
              </p:cNvPr>
              <p:cNvSpPr txBox="1"/>
              <p:nvPr/>
            </p:nvSpPr>
            <p:spPr>
              <a:xfrm>
                <a:off x="6201846" y="1914148"/>
                <a:ext cx="267564" cy="371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CD7054C-EB09-4473-9FFA-B60C8F341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1846" y="1914148"/>
                <a:ext cx="267564" cy="371127"/>
              </a:xfrm>
              <a:prstGeom prst="rect">
                <a:avLst/>
              </a:prstGeom>
              <a:blipFill>
                <a:blip r:embed="rId22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56F5163F-BE5A-47FD-9D51-24B166EC622C}"/>
              </a:ext>
            </a:extLst>
          </p:cNvPr>
          <p:cNvSpPr txBox="1"/>
          <p:nvPr/>
        </p:nvSpPr>
        <p:spPr>
          <a:xfrm>
            <a:off x="10232625" y="1600091"/>
            <a:ext cx="267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altLang="ko-KR" sz="1400" dirty="0"/>
              <a:t>y</a:t>
            </a:r>
            <a:endParaRPr lang="ko-KR" altLang="en-US" sz="14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D736CF3-AEEE-471E-AB3F-0D995984F732}"/>
              </a:ext>
            </a:extLst>
          </p:cNvPr>
          <p:cNvCxnSpPr>
            <a:cxnSpLocks/>
          </p:cNvCxnSpPr>
          <p:nvPr/>
        </p:nvCxnSpPr>
        <p:spPr>
          <a:xfrm flipV="1">
            <a:off x="6062066" y="1425001"/>
            <a:ext cx="147749" cy="178681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083F970-EE39-4178-8B14-EE0D0BD50EAB}"/>
              </a:ext>
            </a:extLst>
          </p:cNvPr>
          <p:cNvCxnSpPr>
            <a:cxnSpLocks/>
          </p:cNvCxnSpPr>
          <p:nvPr/>
        </p:nvCxnSpPr>
        <p:spPr>
          <a:xfrm>
            <a:off x="5886229" y="1315171"/>
            <a:ext cx="0" cy="209226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C9C08E9D-1490-4B03-9306-8403FD9FF241}"/>
              </a:ext>
            </a:extLst>
          </p:cNvPr>
          <p:cNvSpPr/>
          <p:nvPr/>
        </p:nvSpPr>
        <p:spPr>
          <a:xfrm>
            <a:off x="8644898" y="1318559"/>
            <a:ext cx="1071280" cy="91869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9CBF3B8-49B8-4E8E-B0AE-87EAC7DFE9C4}"/>
              </a:ext>
            </a:extLst>
          </p:cNvPr>
          <p:cNvCxnSpPr>
            <a:cxnSpLocks/>
          </p:cNvCxnSpPr>
          <p:nvPr/>
        </p:nvCxnSpPr>
        <p:spPr>
          <a:xfrm>
            <a:off x="9180549" y="1304576"/>
            <a:ext cx="6626" cy="946959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08170D96-664F-4DDA-AFDA-92CBF57F07DB}"/>
              </a:ext>
            </a:extLst>
          </p:cNvPr>
          <p:cNvCxnSpPr>
            <a:cxnSpLocks/>
          </p:cNvCxnSpPr>
          <p:nvPr/>
        </p:nvCxnSpPr>
        <p:spPr>
          <a:xfrm flipV="1">
            <a:off x="8651535" y="1754356"/>
            <a:ext cx="535640" cy="5783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A15CA4-A6BF-4DCF-BFAE-35AD36E990A4}"/>
                  </a:ext>
                </a:extLst>
              </p:cNvPr>
              <p:cNvSpPr txBox="1"/>
              <p:nvPr/>
            </p:nvSpPr>
            <p:spPr>
              <a:xfrm>
                <a:off x="8746015" y="1422024"/>
                <a:ext cx="267564" cy="39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7A15CA4-A6BF-4DCF-BFAE-35AD36E99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015" y="1422024"/>
                <a:ext cx="267564" cy="394202"/>
              </a:xfrm>
              <a:prstGeom prst="rect">
                <a:avLst/>
              </a:prstGeom>
              <a:blipFill>
                <a:blip r:embed="rId23"/>
                <a:stretch>
                  <a:fillRect r="-3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D3416CD-D033-4BFF-B593-EECD7AC2E435}"/>
                  </a:ext>
                </a:extLst>
              </p:cNvPr>
              <p:cNvSpPr txBox="1"/>
              <p:nvPr/>
            </p:nvSpPr>
            <p:spPr>
              <a:xfrm>
                <a:off x="8765180" y="1865944"/>
                <a:ext cx="267564" cy="394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05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05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05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D3416CD-D033-4BFF-B593-EECD7AC2E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180" y="1865944"/>
                <a:ext cx="267564" cy="394202"/>
              </a:xfrm>
              <a:prstGeom prst="rect">
                <a:avLst/>
              </a:prstGeom>
              <a:blipFill>
                <a:blip r:embed="rId24"/>
                <a:stretch>
                  <a:fillRect r="-29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7E23182-9A9A-420F-AB60-37AEDDCECB25}"/>
                  </a:ext>
                </a:extLst>
              </p:cNvPr>
              <p:cNvSpPr txBox="1"/>
              <p:nvPr/>
            </p:nvSpPr>
            <p:spPr>
              <a:xfrm>
                <a:off x="9229971" y="1567876"/>
                <a:ext cx="267564" cy="484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7E23182-9A9A-420F-AB60-37AEDDCEC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971" y="1567876"/>
                <a:ext cx="267564" cy="484266"/>
              </a:xfrm>
              <a:prstGeom prst="rect">
                <a:avLst/>
              </a:prstGeom>
              <a:blipFill>
                <a:blip r:embed="rId25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F5E3B9A-9C5E-456E-B267-3AD16A31BB39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9032744" y="1871123"/>
            <a:ext cx="236489" cy="191922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6DF8483-CA2B-4405-8250-4EBE374CC57F}"/>
              </a:ext>
            </a:extLst>
          </p:cNvPr>
          <p:cNvCxnSpPr>
            <a:cxnSpLocks/>
          </p:cNvCxnSpPr>
          <p:nvPr/>
        </p:nvCxnSpPr>
        <p:spPr>
          <a:xfrm>
            <a:off x="8887851" y="1660618"/>
            <a:ext cx="0" cy="280421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E1F0288-6C08-4D2F-BB04-D4B9B1F1E8D3}"/>
              </a:ext>
            </a:extLst>
          </p:cNvPr>
          <p:cNvCxnSpPr>
            <a:cxnSpLocks/>
          </p:cNvCxnSpPr>
          <p:nvPr/>
        </p:nvCxnSpPr>
        <p:spPr>
          <a:xfrm flipV="1">
            <a:off x="5906454" y="2094384"/>
            <a:ext cx="0" cy="191616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FB67A0A-8FB3-434A-89D1-76FDF5A87630}"/>
              </a:ext>
            </a:extLst>
          </p:cNvPr>
          <p:cNvCxnSpPr>
            <a:cxnSpLocks/>
          </p:cNvCxnSpPr>
          <p:nvPr/>
        </p:nvCxnSpPr>
        <p:spPr>
          <a:xfrm>
            <a:off x="6090323" y="1985866"/>
            <a:ext cx="185219" cy="135020"/>
          </a:xfrm>
          <a:prstGeom prst="straightConnector1">
            <a:avLst/>
          </a:prstGeom>
          <a:ln w="9525">
            <a:solidFill>
              <a:srgbClr val="C0000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A0A2616-5711-46B6-92AD-F709B04BEE4E}"/>
              </a:ext>
            </a:extLst>
          </p:cNvPr>
          <p:cNvSpPr/>
          <p:nvPr/>
        </p:nvSpPr>
        <p:spPr>
          <a:xfrm>
            <a:off x="2122249" y="2827380"/>
            <a:ext cx="7955106" cy="35933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200" dirty="0">
                <a:solidFill>
                  <a:srgbClr val="C00000"/>
                </a:solidFill>
              </a:rPr>
              <a:t>출력 층</a:t>
            </a:r>
            <a:r>
              <a:rPr lang="en-US" altLang="ko-KR" sz="1200" dirty="0">
                <a:solidFill>
                  <a:srgbClr val="C00000"/>
                </a:solidFill>
              </a:rPr>
              <a:t>(hidden layer) </a:t>
            </a:r>
            <a:r>
              <a:rPr lang="ko-KR" altLang="en-US" sz="1200" dirty="0">
                <a:solidFill>
                  <a:srgbClr val="C00000"/>
                </a:solidFill>
              </a:rPr>
              <a:t>선형회귀 값</a:t>
            </a:r>
            <a:endParaRPr lang="en-US" altLang="ko-KR" sz="1200" dirty="0">
              <a:solidFill>
                <a:srgbClr val="C00000"/>
              </a:solidFill>
            </a:endParaRPr>
          </a:p>
          <a:p>
            <a:br>
              <a:rPr lang="en-US" altLang="ko-KR" sz="1200" dirty="0">
                <a:solidFill>
                  <a:schemeClr val="tx1"/>
                </a:solidFill>
              </a:rPr>
            </a:br>
            <a:br>
              <a:rPr lang="en-US" altLang="ko-KR" sz="1200" dirty="0">
                <a:solidFill>
                  <a:schemeClr val="tx1"/>
                </a:solidFill>
              </a:rPr>
            </a:br>
            <a:br>
              <a:rPr lang="en-US" altLang="ko-KR" sz="1200" dirty="0">
                <a:solidFill>
                  <a:schemeClr val="tx1"/>
                </a:solidFill>
              </a:rPr>
            </a:br>
            <a:br>
              <a:rPr lang="en-US" altLang="ko-KR" sz="1200" dirty="0">
                <a:solidFill>
                  <a:schemeClr val="tx1"/>
                </a:solidFill>
              </a:rPr>
            </a:br>
            <a:br>
              <a:rPr lang="en-US" altLang="ko-KR" sz="1200" dirty="0">
                <a:solidFill>
                  <a:schemeClr val="tx1"/>
                </a:solidFill>
              </a:rPr>
            </a:br>
            <a:br>
              <a:rPr lang="en-US" altLang="ko-KR" sz="1200" dirty="0">
                <a:solidFill>
                  <a:schemeClr val="tx1"/>
                </a:solidFill>
              </a:rPr>
            </a:br>
            <a:endParaRPr lang="en-US" altLang="ko-KR" sz="1200" dirty="0">
              <a:solidFill>
                <a:schemeClr val="tx1"/>
              </a:solidFill>
            </a:endParaRP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rgbClr val="C00000"/>
                </a:solidFill>
              </a:rPr>
              <a:t> </a:t>
            </a:r>
            <a:r>
              <a:rPr lang="ko-KR" altLang="en-US" sz="1200" dirty="0">
                <a:solidFill>
                  <a:srgbClr val="C00000"/>
                </a:solidFill>
              </a:rPr>
              <a:t>출력 층</a:t>
            </a:r>
            <a:r>
              <a:rPr lang="en-US" altLang="ko-KR" sz="1200" dirty="0">
                <a:solidFill>
                  <a:srgbClr val="C00000"/>
                </a:solidFill>
              </a:rPr>
              <a:t>(hidden layer) </a:t>
            </a:r>
            <a:r>
              <a:rPr lang="ko-KR" altLang="en-US" sz="1200" dirty="0">
                <a:solidFill>
                  <a:srgbClr val="C00000"/>
                </a:solidFill>
              </a:rPr>
              <a:t>출력</a:t>
            </a:r>
            <a:endParaRPr lang="en-US" altLang="ko-KR" sz="1200" dirty="0">
              <a:solidFill>
                <a:srgbClr val="C00000"/>
              </a:solidFill>
            </a:endParaRPr>
          </a:p>
          <a:p>
            <a:pPr lvl="1"/>
            <a:br>
              <a:rPr lang="en-US" altLang="ko-KR" sz="1200" dirty="0">
                <a:solidFill>
                  <a:schemeClr val="tx1"/>
                </a:solidFill>
              </a:rPr>
            </a:br>
            <a:endParaRPr lang="en-US" altLang="ko-KR" sz="1200" dirty="0">
              <a:solidFill>
                <a:schemeClr val="tx1"/>
              </a:solidFill>
            </a:endParaRPr>
          </a:p>
          <a:p>
            <a:pPr lvl="1"/>
            <a:endParaRPr lang="en-US" altLang="ko-KR" sz="1200" dirty="0">
              <a:solidFill>
                <a:schemeClr val="tx1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출력 값 </a:t>
            </a:r>
            <a:r>
              <a:rPr lang="en-US" altLang="ko-KR" sz="1200" dirty="0">
                <a:solidFill>
                  <a:schemeClr val="tx1"/>
                </a:solidFill>
              </a:rPr>
              <a:t>a1 </a:t>
            </a:r>
            <a:r>
              <a:rPr lang="ko-KR" altLang="en-US" sz="1200" dirty="0">
                <a:solidFill>
                  <a:schemeClr val="tx1"/>
                </a:solidFill>
              </a:rPr>
              <a:t>은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입력 데이터에 대해 최종적으로 계산해야 하는 </a:t>
            </a:r>
            <a:r>
              <a:rPr lang="en-US" altLang="ko-KR" sz="1200" dirty="0">
                <a:solidFill>
                  <a:schemeClr val="tx1"/>
                </a:solidFill>
              </a:rPr>
              <a:t>y </a:t>
            </a:r>
            <a:r>
              <a:rPr lang="ko-KR" altLang="en-US" sz="1200" dirty="0">
                <a:solidFill>
                  <a:schemeClr val="tx1"/>
                </a:solidFill>
              </a:rPr>
              <a:t>값 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이러한 </a:t>
            </a:r>
            <a:r>
              <a:rPr lang="en-US" altLang="ko-KR" sz="1200" dirty="0">
                <a:solidFill>
                  <a:schemeClr val="tx1"/>
                </a:solidFill>
              </a:rPr>
              <a:t>y </a:t>
            </a:r>
            <a:r>
              <a:rPr lang="ko-KR" altLang="en-US" sz="1200" dirty="0">
                <a:solidFill>
                  <a:schemeClr val="tx1"/>
                </a:solidFill>
              </a:rPr>
              <a:t>값과 정답 </a:t>
            </a:r>
            <a:r>
              <a:rPr lang="en-US" altLang="ko-KR" sz="1200" dirty="0">
                <a:solidFill>
                  <a:schemeClr val="tx1"/>
                </a:solidFill>
              </a:rPr>
              <a:t>t </a:t>
            </a:r>
            <a:r>
              <a:rPr lang="ko-KR" altLang="en-US" sz="1200" dirty="0">
                <a:solidFill>
                  <a:schemeClr val="tx1"/>
                </a:solidFill>
              </a:rPr>
              <a:t>와의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차이인 오차</a:t>
            </a:r>
            <a:r>
              <a:rPr lang="en-US" altLang="ko-KR" sz="1200" dirty="0">
                <a:solidFill>
                  <a:schemeClr val="tx1"/>
                </a:solidFill>
              </a:rPr>
              <a:t>(loss)</a:t>
            </a:r>
            <a:r>
              <a:rPr lang="ko-KR" altLang="en-US" sz="1200" dirty="0">
                <a:solidFill>
                  <a:schemeClr val="tx1"/>
                </a:solidFill>
              </a:rPr>
              <a:t>를 통해서 가중치와 바이어스를 학습해야 하는 것을 의미함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chemeClr val="tx1"/>
                </a:solidFill>
              </a:rPr>
              <a:t>즉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rgbClr val="C00000"/>
                </a:solidFill>
              </a:rPr>
              <a:t>딥러닝 에서는 출력 층</a:t>
            </a:r>
            <a:r>
              <a:rPr lang="en-US" altLang="ko-KR" sz="1200" dirty="0">
                <a:solidFill>
                  <a:srgbClr val="C00000"/>
                </a:solidFill>
              </a:rPr>
              <a:t>(output layer)</a:t>
            </a:r>
            <a:r>
              <a:rPr lang="ko-KR" altLang="en-US" sz="1200" dirty="0">
                <a:solidFill>
                  <a:srgbClr val="C00000"/>
                </a:solidFill>
              </a:rPr>
              <a:t>에서의 출력 값</a:t>
            </a:r>
            <a:r>
              <a:rPr lang="en-US" altLang="ko-KR" sz="1200" dirty="0">
                <a:solidFill>
                  <a:srgbClr val="C00000"/>
                </a:solidFill>
              </a:rPr>
              <a:t>(y)</a:t>
            </a:r>
            <a:r>
              <a:rPr lang="ko-KR" altLang="en-US" sz="1200" dirty="0">
                <a:solidFill>
                  <a:srgbClr val="C00000"/>
                </a:solidFill>
              </a:rPr>
              <a:t>과 정답</a:t>
            </a:r>
            <a:r>
              <a:rPr lang="en-US" altLang="ko-KR" sz="1200" dirty="0">
                <a:solidFill>
                  <a:srgbClr val="C00000"/>
                </a:solidFill>
              </a:rPr>
              <a:t>(t)</a:t>
            </a:r>
            <a:r>
              <a:rPr lang="ko-KR" altLang="en-US" sz="1200" dirty="0">
                <a:solidFill>
                  <a:srgbClr val="C00000"/>
                </a:solidFill>
              </a:rPr>
              <a:t>과의 차이를 이용하여</a:t>
            </a:r>
            <a:r>
              <a:rPr lang="en-US" altLang="ko-KR" sz="1200" dirty="0">
                <a:solidFill>
                  <a:srgbClr val="C00000"/>
                </a:solidFill>
              </a:rPr>
              <a:t>, </a:t>
            </a:r>
            <a:r>
              <a:rPr lang="ko-KR" altLang="en-US" sz="1200" dirty="0">
                <a:solidFill>
                  <a:srgbClr val="C00000"/>
                </a:solidFill>
              </a:rPr>
              <a:t>오차가</a:t>
            </a:r>
            <a:br>
              <a:rPr lang="en-US" altLang="ko-KR" sz="1200" dirty="0">
                <a:solidFill>
                  <a:srgbClr val="C00000"/>
                </a:solidFill>
              </a:rPr>
            </a:br>
            <a:r>
              <a:rPr lang="ko-KR" altLang="en-US" sz="1200" dirty="0">
                <a:solidFill>
                  <a:srgbClr val="C00000"/>
                </a:solidFill>
              </a:rPr>
              <a:t>최소가 되도록 각 층에 있는 가중치와 바이어스를 최적화 해야 함</a:t>
            </a:r>
            <a:endParaRPr lang="en-US" altLang="ko-KR" sz="1200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6" name="표 65">
                <a:extLst>
                  <a:ext uri="{FF2B5EF4-FFF2-40B4-BE49-F238E27FC236}">
                    <a16:creationId xmlns:a16="http://schemas.microsoft.com/office/drawing/2014/main" id="{89C29C2E-EBDF-4C8F-A61D-8316CD36B1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5190004"/>
                  </p:ext>
                </p:extLst>
              </p:nvPr>
            </p:nvGraphicFramePr>
            <p:xfrm>
              <a:off x="3325367" y="3281387"/>
              <a:ext cx="6341169" cy="119879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42121">
                      <a:extLst>
                        <a:ext uri="{9D8B030D-6E8A-4147-A177-3AD203B41FA5}">
                          <a16:colId xmlns:a16="http://schemas.microsoft.com/office/drawing/2014/main" val="518538404"/>
                        </a:ext>
                      </a:extLst>
                    </a:gridCol>
                    <a:gridCol w="3999048">
                      <a:extLst>
                        <a:ext uri="{9D8B030D-6E8A-4147-A177-3AD203B41FA5}">
                          <a16:colId xmlns:a16="http://schemas.microsoft.com/office/drawing/2014/main" val="2968285074"/>
                        </a:ext>
                      </a:extLst>
                    </a:gridCol>
                  </a:tblGrid>
                  <a:tr h="3920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err="1"/>
                            <a:t>일반식</a:t>
                          </a:r>
                          <a:endParaRPr lang="ko-KR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C00000"/>
                              </a:solidFill>
                            </a:rPr>
                            <a:t>행렬 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5808640"/>
                      </a:ext>
                    </a:extLst>
                  </a:tr>
                  <a:tr h="80678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ko-KR" sz="120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(3)</m:t>
                                    </m:r>
                                  </m:sup>
                                </m:sSubSup>
                                <m: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Sup>
                                  <m:sSubSupPr>
                                    <m:ctrlPr>
                                      <a:rPr lang="en-US" altLang="ko-KR" sz="120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ko-KR" sz="120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ko-KR" sz="120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e>
                                  <m:sub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altLang="ko-KR" sz="120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w</m:t>
                                    </m:r>
                                  </m:e>
                                  <m:sub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altLang="ko-KR" sz="120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ko-KR" altLang="en-US" sz="1200" i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ko-KR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z</m:t>
                                    </m:r>
                                  </m:e>
                                  <m:sub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200" b="0" i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sz="1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ko-KR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1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  <m:e>
                                      <m:sSubSup>
                                        <m:sSubSupPr>
                                          <m:ctrlPr>
                                            <a:rPr lang="en-US" altLang="ko-KR" sz="1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ko-KR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a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200" b="0" i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ko-KR" sz="12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ko-KR" sz="12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e>
                                  </m:mr>
                                </m:m>
                                <m: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ko-KR" sz="1200" b="1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d>
                                  <m:dPr>
                                    <m:ctrlPr>
                                      <a:rPr lang="en-US" altLang="ko-KR" sz="12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sz="12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120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1200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w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200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(3)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  <m:m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altLang="ko-KR" sz="120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ko-KR" sz="1200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w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200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ko-KR" sz="1200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(3)</m:t>
                                              </m:r>
                                            </m:sup>
                                          </m:sSubSup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+(</m:t>
                                </m:r>
                                <m:sSubSup>
                                  <m:sSubSupPr>
                                    <m:ctrlPr>
                                      <a:rPr lang="en-US" altLang="ko-KR" sz="120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b</m:t>
                                    </m:r>
                                  </m:e>
                                  <m:sub>
                                    <m: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altLang="ko-KR" sz="1200" b="0" i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1200" b="0" i="0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200" i="0" dirty="0"/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3520680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6" name="표 65">
                <a:extLst>
                  <a:ext uri="{FF2B5EF4-FFF2-40B4-BE49-F238E27FC236}">
                    <a16:creationId xmlns:a16="http://schemas.microsoft.com/office/drawing/2014/main" id="{89C29C2E-EBDF-4C8F-A61D-8316CD36B1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5190004"/>
                  </p:ext>
                </p:extLst>
              </p:nvPr>
            </p:nvGraphicFramePr>
            <p:xfrm>
              <a:off x="3325367" y="3281387"/>
              <a:ext cx="6341169" cy="119879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42121">
                      <a:extLst>
                        <a:ext uri="{9D8B030D-6E8A-4147-A177-3AD203B41FA5}">
                          <a16:colId xmlns:a16="http://schemas.microsoft.com/office/drawing/2014/main" val="518538404"/>
                        </a:ext>
                      </a:extLst>
                    </a:gridCol>
                    <a:gridCol w="3999048">
                      <a:extLst>
                        <a:ext uri="{9D8B030D-6E8A-4147-A177-3AD203B41FA5}">
                          <a16:colId xmlns:a16="http://schemas.microsoft.com/office/drawing/2014/main" val="2968285074"/>
                        </a:ext>
                      </a:extLst>
                    </a:gridCol>
                  </a:tblGrid>
                  <a:tr h="3920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 err="1"/>
                            <a:t>일반식</a:t>
                          </a:r>
                          <a:endParaRPr lang="ko-KR" altLang="en-US" sz="12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solidFill>
                                <a:srgbClr val="C00000"/>
                              </a:solidFill>
                            </a:rPr>
                            <a:t>행렬 식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195808640"/>
                      </a:ext>
                    </a:extLst>
                  </a:tr>
                  <a:tr h="80678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260" t="-48872" r="-171615" b="-2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6"/>
                          <a:stretch>
                            <a:fillRect l="-58600" t="-48872" r="-304" b="-22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20680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5C07123-FC8F-47B2-B43F-13DAED84CC9A}"/>
              </a:ext>
            </a:extLst>
          </p:cNvPr>
          <p:cNvCxnSpPr>
            <a:cxnSpLocks/>
          </p:cNvCxnSpPr>
          <p:nvPr/>
        </p:nvCxnSpPr>
        <p:spPr>
          <a:xfrm>
            <a:off x="6510519" y="3882888"/>
            <a:ext cx="6014" cy="225286"/>
          </a:xfrm>
          <a:prstGeom prst="straightConnector1">
            <a:avLst/>
          </a:prstGeom>
          <a:ln w="222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A420A90-4C95-4D3B-A622-CC317E759E47}"/>
              </a:ext>
            </a:extLst>
          </p:cNvPr>
          <p:cNvSpPr txBox="1"/>
          <p:nvPr/>
        </p:nvSpPr>
        <p:spPr>
          <a:xfrm>
            <a:off x="5965223" y="3723765"/>
            <a:ext cx="11635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출력 층 선형회귀 값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2BB6B31-3EFC-4429-BD9E-E3EC9F05D764}"/>
              </a:ext>
            </a:extLst>
          </p:cNvPr>
          <p:cNvCxnSpPr>
            <a:cxnSpLocks/>
          </p:cNvCxnSpPr>
          <p:nvPr/>
        </p:nvCxnSpPr>
        <p:spPr>
          <a:xfrm>
            <a:off x="7398413" y="3896141"/>
            <a:ext cx="6014" cy="225286"/>
          </a:xfrm>
          <a:prstGeom prst="straightConnector1">
            <a:avLst/>
          </a:prstGeom>
          <a:ln w="222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686EB691-D23A-4444-8DB0-298CAFA08C2F}"/>
              </a:ext>
            </a:extLst>
          </p:cNvPr>
          <p:cNvSpPr txBox="1"/>
          <p:nvPr/>
        </p:nvSpPr>
        <p:spPr>
          <a:xfrm>
            <a:off x="7018767" y="3723766"/>
            <a:ext cx="8472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은닉 층 출력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08DFA8C-1A06-4440-A352-55949B65C0C3}"/>
              </a:ext>
            </a:extLst>
          </p:cNvPr>
          <p:cNvCxnSpPr>
            <a:cxnSpLocks/>
          </p:cNvCxnSpPr>
          <p:nvPr/>
        </p:nvCxnSpPr>
        <p:spPr>
          <a:xfrm>
            <a:off x="8624250" y="3889516"/>
            <a:ext cx="6014" cy="225286"/>
          </a:xfrm>
          <a:prstGeom prst="straightConnector1">
            <a:avLst/>
          </a:prstGeom>
          <a:ln w="222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01CDFDC-59CF-4CD4-9811-C4FEA36886F2}"/>
              </a:ext>
            </a:extLst>
          </p:cNvPr>
          <p:cNvSpPr txBox="1"/>
          <p:nvPr/>
        </p:nvSpPr>
        <p:spPr>
          <a:xfrm>
            <a:off x="8176682" y="3717141"/>
            <a:ext cx="9796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출력 층 바이어스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EBDA2EB-71E0-4262-98AB-335154DD7643}"/>
              </a:ext>
            </a:extLst>
          </p:cNvPr>
          <p:cNvSpPr txBox="1"/>
          <p:nvPr/>
        </p:nvSpPr>
        <p:spPr>
          <a:xfrm>
            <a:off x="7811958" y="2991861"/>
            <a:ext cx="16226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/>
              <a:t>은닉층과 </a:t>
            </a:r>
            <a:r>
              <a:rPr lang="ko-KR" altLang="en-US" sz="800" dirty="0" err="1"/>
              <a:t>출력층</a:t>
            </a:r>
            <a:r>
              <a:rPr lang="ko-KR" altLang="en-US" sz="800" dirty="0"/>
              <a:t> 사이의 가중치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CFC1B83-E422-4DB9-BCC9-D3E3670DC0E1}"/>
              </a:ext>
            </a:extLst>
          </p:cNvPr>
          <p:cNvCxnSpPr>
            <a:cxnSpLocks/>
          </p:cNvCxnSpPr>
          <p:nvPr/>
        </p:nvCxnSpPr>
        <p:spPr>
          <a:xfrm flipH="1">
            <a:off x="8114694" y="3207305"/>
            <a:ext cx="375225" cy="748469"/>
          </a:xfrm>
          <a:prstGeom prst="straightConnector1">
            <a:avLst/>
          </a:prstGeom>
          <a:ln w="222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1A359775-6C69-4E86-8780-B513B49A5769}"/>
                  </a:ext>
                </a:extLst>
              </p:cNvPr>
              <p:cNvSpPr/>
              <p:nvPr/>
            </p:nvSpPr>
            <p:spPr>
              <a:xfrm>
                <a:off x="4803422" y="4951129"/>
                <a:ext cx="2246244" cy="311426"/>
              </a:xfrm>
              <a:prstGeom prst="rect">
                <a:avLst/>
              </a:prstGeom>
              <a:noFill/>
              <a:ln w="1905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1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  <m:r>
                        <a:rPr lang="en-US" altLang="ko-KR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r>
                        <a:rPr lang="en-US" altLang="ko-KR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ko-KR" sz="1200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12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bSup>
                      <m:r>
                        <a:rPr lang="en-US" altLang="ko-KR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1A359775-6C69-4E86-8780-B513B49A5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22" y="4951129"/>
                <a:ext cx="2246244" cy="311426"/>
              </a:xfrm>
              <a:prstGeom prst="rect">
                <a:avLst/>
              </a:prstGeom>
              <a:blipFill>
                <a:blip r:embed="rId27"/>
                <a:stretch>
                  <a:fillRect b="-5556"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20527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4754" y="6356350"/>
            <a:ext cx="4114800" cy="365125"/>
          </a:xfrm>
        </p:spPr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C453CB-A2B9-4670-AFA3-5D4A2FB48A93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딥러닝 에서의 </a:t>
            </a:r>
            <a:r>
              <a:rPr lang="en-US" altLang="ko-KR" sz="2400" dirty="0">
                <a:solidFill>
                  <a:srgbClr val="7030A0"/>
                </a:solidFill>
              </a:rPr>
              <a:t>[W, b] </a:t>
            </a:r>
            <a:r>
              <a:rPr lang="ko-KR" altLang="en-US" sz="2400" dirty="0">
                <a:solidFill>
                  <a:srgbClr val="7030A0"/>
                </a:solidFill>
              </a:rPr>
              <a:t>계산 프로세스</a:t>
            </a:r>
            <a:endParaRPr lang="en-US" altLang="ko-KR" sz="2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표 4">
                <a:extLst>
                  <a:ext uri="{FF2B5EF4-FFF2-40B4-BE49-F238E27FC236}">
                    <a16:creationId xmlns:a16="http://schemas.microsoft.com/office/drawing/2014/main" id="{CCDE548B-A6F7-43A9-9E79-BB9790E797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0771632"/>
                  </p:ext>
                </p:extLst>
              </p:nvPr>
            </p:nvGraphicFramePr>
            <p:xfrm>
              <a:off x="1013263" y="1531870"/>
              <a:ext cx="1187466" cy="200439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93733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93733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</a:tblGrid>
                  <a:tr h="3340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 </a:t>
                          </a:r>
                          <a:r>
                            <a:rPr lang="ko-KR" altLang="en-US" sz="1000" dirty="0"/>
                            <a:t>입력</a:t>
                          </a:r>
                          <a:r>
                            <a:rPr lang="en-US" altLang="ko-KR" sz="1000" dirty="0"/>
                            <a:t>(x)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/>
                            <a:t>정답</a:t>
                          </a:r>
                          <a:r>
                            <a:rPr lang="en-US" altLang="ko-KR" sz="1000" dirty="0"/>
                            <a:t>(t)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33406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33406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3340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i="0" dirty="0"/>
                            <a:t>…</a:t>
                          </a:r>
                          <a:endParaRPr lang="ko-KR" altLang="en-US" sz="10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i="0" dirty="0"/>
                            <a:t>…</a:t>
                          </a:r>
                          <a:endParaRPr lang="ko-KR" altLang="en-US" sz="10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3340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i="0" dirty="0"/>
                            <a:t>…</a:t>
                          </a:r>
                          <a:endParaRPr lang="ko-KR" altLang="en-US" sz="10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i="0" dirty="0"/>
                            <a:t>…</a:t>
                          </a:r>
                          <a:endParaRPr lang="ko-KR" altLang="en-US" sz="10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  <a:tr h="334065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000" i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000" b="0" i="0" smtClean="0">
                                        <a:latin typeface="Cambria Math" panose="02040503050406030204" pitchFamily="18" charset="0"/>
                                      </a:rPr>
                                      <m:t>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0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1829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표 4">
                <a:extLst>
                  <a:ext uri="{FF2B5EF4-FFF2-40B4-BE49-F238E27FC236}">
                    <a16:creationId xmlns:a16="http://schemas.microsoft.com/office/drawing/2014/main" id="{CCDE548B-A6F7-43A9-9E79-BB9790E797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0771632"/>
                  </p:ext>
                </p:extLst>
              </p:nvPr>
            </p:nvGraphicFramePr>
            <p:xfrm>
              <a:off x="1013263" y="1531870"/>
              <a:ext cx="1187466" cy="200439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93733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93733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</a:tblGrid>
                  <a:tr h="3340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dirty="0"/>
                            <a:t> </a:t>
                          </a:r>
                          <a:r>
                            <a:rPr lang="ko-KR" altLang="en-US" sz="1000" dirty="0"/>
                            <a:t>입력</a:t>
                          </a:r>
                          <a:r>
                            <a:rPr lang="en-US" altLang="ko-KR" sz="1000" dirty="0"/>
                            <a:t>(x)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000" dirty="0"/>
                            <a:t>정답</a:t>
                          </a:r>
                          <a:r>
                            <a:rPr lang="en-US" altLang="ko-KR" sz="1000" dirty="0"/>
                            <a:t>(t)</a:t>
                          </a:r>
                          <a:endParaRPr lang="ko-KR" alt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33406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20" t="-101818" r="-102041" b="-40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020" t="-101818" r="-2041" b="-40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33406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20" t="-201818" r="-102041" b="-30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020" t="-201818" r="-2041" b="-30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3340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i="0" dirty="0"/>
                            <a:t>…</a:t>
                          </a:r>
                          <a:endParaRPr lang="ko-KR" altLang="en-US" sz="10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i="0" dirty="0"/>
                            <a:t>…</a:t>
                          </a:r>
                          <a:endParaRPr lang="ko-KR" altLang="en-US" sz="10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33406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i="0" dirty="0"/>
                            <a:t>…</a:t>
                          </a:r>
                          <a:endParaRPr lang="ko-KR" altLang="en-US" sz="10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00" i="0" dirty="0"/>
                            <a:t>…</a:t>
                          </a:r>
                          <a:endParaRPr lang="ko-KR" altLang="en-US" sz="1000" i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  <a:tr h="33406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20" t="-501818" r="-102041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020" t="-501818" r="-2041" b="-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901829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5F3DFDFC-83CE-4788-BEC7-5D8AC896F16D}"/>
              </a:ext>
            </a:extLst>
          </p:cNvPr>
          <p:cNvSpPr/>
          <p:nvPr/>
        </p:nvSpPr>
        <p:spPr>
          <a:xfrm>
            <a:off x="3110746" y="1508272"/>
            <a:ext cx="4869050" cy="2534891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화살표: 아래로 구부러짐 6">
            <a:extLst>
              <a:ext uri="{FF2B5EF4-FFF2-40B4-BE49-F238E27FC236}">
                <a16:creationId xmlns:a16="http://schemas.microsoft.com/office/drawing/2014/main" id="{9862B37D-ECF2-4FB8-85E7-FBEA9987F770}"/>
              </a:ext>
            </a:extLst>
          </p:cNvPr>
          <p:cNvSpPr/>
          <p:nvPr/>
        </p:nvSpPr>
        <p:spPr>
          <a:xfrm>
            <a:off x="3806497" y="1082499"/>
            <a:ext cx="3537893" cy="310148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D84F65-4CC6-4ACA-8ECE-6BFD7BF4935C}"/>
              </a:ext>
            </a:extLst>
          </p:cNvPr>
          <p:cNvSpPr txBox="1"/>
          <p:nvPr/>
        </p:nvSpPr>
        <p:spPr>
          <a:xfrm>
            <a:off x="4834976" y="685288"/>
            <a:ext cx="1473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CC00CC"/>
                </a:solidFill>
              </a:rPr>
              <a:t>②</a:t>
            </a:r>
            <a:r>
              <a:rPr lang="en-US" altLang="ko-KR" sz="1400" dirty="0">
                <a:solidFill>
                  <a:srgbClr val="CC00CC"/>
                </a:solidFill>
              </a:rPr>
              <a:t> feed forward</a:t>
            </a:r>
            <a:endParaRPr lang="ko-KR" altLang="en-US" sz="1400" dirty="0">
              <a:solidFill>
                <a:srgbClr val="CC00C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EDB32C-C1D9-48B3-8357-81532CA86431}"/>
              </a:ext>
            </a:extLst>
          </p:cNvPr>
          <p:cNvSpPr txBox="1"/>
          <p:nvPr/>
        </p:nvSpPr>
        <p:spPr>
          <a:xfrm>
            <a:off x="2219604" y="1977163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CC00CC"/>
                </a:solidFill>
              </a:rPr>
              <a:t>①</a:t>
            </a:r>
            <a:r>
              <a:rPr lang="en-US" altLang="ko-KR" sz="1400" dirty="0">
                <a:solidFill>
                  <a:srgbClr val="CC00CC"/>
                </a:solidFill>
              </a:rPr>
              <a:t> input</a:t>
            </a:r>
            <a:endParaRPr lang="ko-KR" altLang="en-US" sz="1400" dirty="0">
              <a:solidFill>
                <a:srgbClr val="CC00CC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74A32AA1-9685-48E4-85B8-A2D702E2FA74}"/>
              </a:ext>
            </a:extLst>
          </p:cNvPr>
          <p:cNvSpPr/>
          <p:nvPr/>
        </p:nvSpPr>
        <p:spPr>
          <a:xfrm>
            <a:off x="2297563" y="2227761"/>
            <a:ext cx="919608" cy="282307"/>
          </a:xfrm>
          <a:prstGeom prst="rightArrow">
            <a:avLst>
              <a:gd name="adj1" fmla="val 26698"/>
              <a:gd name="adj2" fmla="val 68642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4E925-6E70-4594-BB4E-05D873C39574}"/>
              </a:ext>
            </a:extLst>
          </p:cNvPr>
          <p:cNvSpPr txBox="1"/>
          <p:nvPr/>
        </p:nvSpPr>
        <p:spPr>
          <a:xfrm>
            <a:off x="843806" y="3684755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training data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6FE355-2549-4C3C-949F-6D0C1ACC3C03}"/>
              </a:ext>
            </a:extLst>
          </p:cNvPr>
          <p:cNvSpPr txBox="1"/>
          <p:nvPr/>
        </p:nvSpPr>
        <p:spPr>
          <a:xfrm>
            <a:off x="8001497" y="2016371"/>
            <a:ext cx="639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CC00CC"/>
                </a:solidFill>
              </a:rPr>
              <a:t>③</a:t>
            </a:r>
            <a:r>
              <a:rPr lang="en-US" altLang="ko-KR" sz="1400" dirty="0">
                <a:solidFill>
                  <a:srgbClr val="CC00CC"/>
                </a:solidFill>
              </a:rPr>
              <a:t>   y</a:t>
            </a:r>
            <a:endParaRPr lang="ko-KR" altLang="en-US" sz="1400" dirty="0">
              <a:solidFill>
                <a:srgbClr val="CC00CC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9341D9-E17D-4BDA-811D-C3AC3503DDA1}"/>
              </a:ext>
            </a:extLst>
          </p:cNvPr>
          <p:cNvSpPr/>
          <p:nvPr/>
        </p:nvSpPr>
        <p:spPr>
          <a:xfrm>
            <a:off x="8867009" y="1987627"/>
            <a:ext cx="1001490" cy="974983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E(</a:t>
            </a:r>
            <a:r>
              <a:rPr lang="en-US" altLang="ko-KR" sz="1400" dirty="0" err="1">
                <a:solidFill>
                  <a:schemeClr val="bg1"/>
                </a:solidFill>
              </a:rPr>
              <a:t>W,b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최소값 </a:t>
            </a:r>
            <a:r>
              <a:rPr lang="en-US" altLang="ko-KR" sz="1400" dirty="0">
                <a:solidFill>
                  <a:schemeClr val="bg1"/>
                </a:solidFill>
              </a:rPr>
              <a:t>?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F41F98-80A8-449F-8CE4-AC7A47373B53}"/>
              </a:ext>
            </a:extLst>
          </p:cNvPr>
          <p:cNvSpPr/>
          <p:nvPr/>
        </p:nvSpPr>
        <p:spPr>
          <a:xfrm>
            <a:off x="10581917" y="1990319"/>
            <a:ext cx="709803" cy="974983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학습종료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8024B77-29D5-41A3-96F1-903584E83A03}"/>
              </a:ext>
            </a:extLst>
          </p:cNvPr>
          <p:cNvGrpSpPr/>
          <p:nvPr/>
        </p:nvGrpSpPr>
        <p:grpSpPr>
          <a:xfrm>
            <a:off x="8203091" y="1017465"/>
            <a:ext cx="3195520" cy="666291"/>
            <a:chOff x="6506055" y="990309"/>
            <a:chExt cx="4472282" cy="101586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0A9B16-08D5-48EF-A727-901BF7193548}"/>
                    </a:ext>
                  </a:extLst>
                </p:cNvPr>
                <p:cNvSpPr txBox="1"/>
                <p:nvPr/>
              </p:nvSpPr>
              <p:spPr>
                <a:xfrm>
                  <a:off x="6605173" y="1109528"/>
                  <a:ext cx="4373164" cy="6465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  <m: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ctrl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200" i="0"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200" i="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sSub>
                              <m:sSubPr>
                                <m:ctrlPr>
                                  <a:rPr lang="en-US" altLang="ko-KR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200"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  <m: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en-US" altLang="ko-KR" sz="1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ko-KR" sz="1200"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ko-KR" sz="1200" b="0" i="0" smtClean="0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en-US" altLang="ko-KR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ko-KR" sz="12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en-US" altLang="ko-KR" sz="1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200" b="0" i="0" smtClean="0"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ko-KR" sz="120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0A9B16-08D5-48EF-A727-901BF71935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5173" y="1109528"/>
                  <a:ext cx="4373164" cy="646514"/>
                </a:xfrm>
                <a:prstGeom prst="rect">
                  <a:avLst/>
                </a:prstGeom>
                <a:blipFill>
                  <a:blip r:embed="rId3"/>
                  <a:stretch>
                    <a:fillRect t="-147826" b="-24058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79371A8-E569-495F-BC35-301A4E4A9A0B}"/>
                </a:ext>
              </a:extLst>
            </p:cNvPr>
            <p:cNvSpPr/>
            <p:nvPr/>
          </p:nvSpPr>
          <p:spPr>
            <a:xfrm>
              <a:off x="6506055" y="990309"/>
              <a:ext cx="4472282" cy="10158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A050506-929F-489D-9E8B-C5780C55EEA5}"/>
                  </a:ext>
                </a:extLst>
              </p:cNvPr>
              <p:cNvSpPr/>
              <p:nvPr/>
            </p:nvSpPr>
            <p:spPr>
              <a:xfrm>
                <a:off x="2760888" y="4840839"/>
                <a:ext cx="2745561" cy="148102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ko-K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altLang="ko-KR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p>
                            <m:sSupPr>
                              <m:ctrlPr>
                                <a:rPr lang="en-US" altLang="ko-K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pPr/>
                <a:endParaRPr lang="en-US" altLang="ko-KR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altLang="ko-K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pPr/>
                <a:endParaRPr lang="en-US" altLang="ko-KR" dirty="0">
                  <a:solidFill>
                    <a:schemeClr val="tx1"/>
                  </a:solidFill>
                </a:endParaRPr>
              </a:p>
              <a:p>
                <a:pPr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A050506-929F-489D-9E8B-C5780C55EE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888" y="4840839"/>
                <a:ext cx="2745561" cy="14810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0389993-612F-4C68-90D6-50FA15C02B73}"/>
              </a:ext>
            </a:extLst>
          </p:cNvPr>
          <p:cNvSpPr txBox="1"/>
          <p:nvPr/>
        </p:nvSpPr>
        <p:spPr>
          <a:xfrm>
            <a:off x="9923533" y="2032067"/>
            <a:ext cx="443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C00CC"/>
                </a:solidFill>
              </a:rPr>
              <a:t>Yes</a:t>
            </a:r>
            <a:endParaRPr lang="ko-KR" altLang="en-US" sz="1400" dirty="0">
              <a:solidFill>
                <a:srgbClr val="CC00CC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0E0EC6-C42D-4A11-B2A4-8323CFD3C26D}"/>
                  </a:ext>
                </a:extLst>
              </p:cNvPr>
              <p:cNvSpPr txBox="1"/>
              <p:nvPr/>
            </p:nvSpPr>
            <p:spPr>
              <a:xfrm>
                <a:off x="3851275" y="4159251"/>
                <a:ext cx="3612384" cy="316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CC00CC"/>
                    </a:solidFill>
                  </a:rPr>
                  <a:t>④</a:t>
                </a:r>
                <a:r>
                  <a:rPr lang="en-US" altLang="ko-KR" sz="1400" dirty="0">
                    <a:solidFill>
                      <a:srgbClr val="CC00CC"/>
                    </a:solidFill>
                  </a:rPr>
                  <a:t> 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400" b="0" i="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ko-KR" sz="1400" b="0" i="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altLang="ko-KR" sz="1400" dirty="0">
                    <a:solidFill>
                      <a:srgbClr val="CC00CC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400" b="0" i="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en-US" altLang="ko-KR" sz="140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ko-KR" sz="140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0" i="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sz="140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rgbClr val="CC00CC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400" b="0" i="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en-US" altLang="ko-KR" sz="140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0" i="0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sz="140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400" dirty="0">
                    <a:solidFill>
                      <a:srgbClr val="CC00CC"/>
                    </a:solidFill>
                  </a:rPr>
                  <a:t> </a:t>
                </a:r>
                <a:r>
                  <a:rPr lang="ko-KR" altLang="en-US" sz="1400" b="1" dirty="0">
                    <a:solidFill>
                      <a:srgbClr val="CC00CC"/>
                    </a:solidFill>
                  </a:rPr>
                  <a:t>⇒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 dirty="0">
                    <a:solidFill>
                      <a:srgbClr val="CC00CC"/>
                    </a:solidFill>
                  </a:rPr>
                  <a:t>repeat</a:t>
                </a:r>
                <a:r>
                  <a:rPr lang="ko-KR" altLang="en-US" sz="1400" dirty="0">
                    <a:solidFill>
                      <a:srgbClr val="CC00CC"/>
                    </a:solidFill>
                  </a:rPr>
                  <a:t>①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0E0EC6-C42D-4A11-B2A4-8323CFD3C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275" y="4159251"/>
                <a:ext cx="3612384" cy="316690"/>
              </a:xfrm>
              <a:prstGeom prst="rect">
                <a:avLst/>
              </a:prstGeom>
              <a:blipFill>
                <a:blip r:embed="rId5"/>
                <a:stretch>
                  <a:fillRect l="-507" b="-1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2E069D04-4F22-493B-AAA1-885AFFD6D9D4}"/>
              </a:ext>
            </a:extLst>
          </p:cNvPr>
          <p:cNvSpPr/>
          <p:nvPr/>
        </p:nvSpPr>
        <p:spPr>
          <a:xfrm>
            <a:off x="3313032" y="1918556"/>
            <a:ext cx="1057825" cy="178667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E853903-62D1-4AEA-B330-473FDD560396}"/>
              </a:ext>
            </a:extLst>
          </p:cNvPr>
          <p:cNvSpPr/>
          <p:nvPr/>
        </p:nvSpPr>
        <p:spPr>
          <a:xfrm>
            <a:off x="4517713" y="2539149"/>
            <a:ext cx="400509" cy="28230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EDB1DEA-42D8-4E41-9A62-FC575A47BF66}"/>
              </a:ext>
            </a:extLst>
          </p:cNvPr>
          <p:cNvSpPr/>
          <p:nvPr/>
        </p:nvSpPr>
        <p:spPr>
          <a:xfrm>
            <a:off x="3479165" y="2107706"/>
            <a:ext cx="725557" cy="2782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483B4A2-7BE5-465D-BD3A-F37FB6184C1A}"/>
              </a:ext>
            </a:extLst>
          </p:cNvPr>
          <p:cNvSpPr/>
          <p:nvPr/>
        </p:nvSpPr>
        <p:spPr>
          <a:xfrm>
            <a:off x="3479165" y="2541813"/>
            <a:ext cx="725557" cy="2782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05F1B9-9F37-4351-86D0-35F48BA4B418}"/>
              </a:ext>
            </a:extLst>
          </p:cNvPr>
          <p:cNvSpPr txBox="1"/>
          <p:nvPr/>
        </p:nvSpPr>
        <p:spPr>
          <a:xfrm>
            <a:off x="3525991" y="284888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··· ···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0EFF152-D330-41CD-A893-152A74B300F4}"/>
              </a:ext>
            </a:extLst>
          </p:cNvPr>
          <p:cNvSpPr/>
          <p:nvPr/>
        </p:nvSpPr>
        <p:spPr>
          <a:xfrm>
            <a:off x="3479165" y="3226041"/>
            <a:ext cx="725557" cy="2782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C73F93-ED78-40FB-9AAA-AC57845A1D34}"/>
              </a:ext>
            </a:extLst>
          </p:cNvPr>
          <p:cNvSpPr txBox="1"/>
          <p:nvPr/>
        </p:nvSpPr>
        <p:spPr>
          <a:xfrm>
            <a:off x="3441833" y="155420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</a:rPr>
              <a:t>입력층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8D3D05E-594D-4D74-B1AD-D999A94FADA3}"/>
              </a:ext>
            </a:extLst>
          </p:cNvPr>
          <p:cNvSpPr/>
          <p:nvPr/>
        </p:nvSpPr>
        <p:spPr>
          <a:xfrm>
            <a:off x="5040676" y="1912916"/>
            <a:ext cx="1057825" cy="178667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315138E9-FFA3-467A-9D09-C7079FBEF964}"/>
              </a:ext>
            </a:extLst>
          </p:cNvPr>
          <p:cNvSpPr/>
          <p:nvPr/>
        </p:nvSpPr>
        <p:spPr>
          <a:xfrm>
            <a:off x="5206809" y="2102066"/>
            <a:ext cx="725557" cy="2782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50FEF72-C318-41C6-9236-9E4E4ADAEAD7}"/>
              </a:ext>
            </a:extLst>
          </p:cNvPr>
          <p:cNvSpPr/>
          <p:nvPr/>
        </p:nvSpPr>
        <p:spPr>
          <a:xfrm>
            <a:off x="5206809" y="2536173"/>
            <a:ext cx="725557" cy="2782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AD6EFC-3E96-45FC-AC18-4F989A57D1F5}"/>
              </a:ext>
            </a:extLst>
          </p:cNvPr>
          <p:cNvSpPr txBox="1"/>
          <p:nvPr/>
        </p:nvSpPr>
        <p:spPr>
          <a:xfrm>
            <a:off x="5253635" y="2843240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··· ···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44062886-BF7E-4FDC-879C-6E0405622377}"/>
              </a:ext>
            </a:extLst>
          </p:cNvPr>
          <p:cNvSpPr/>
          <p:nvPr/>
        </p:nvSpPr>
        <p:spPr>
          <a:xfrm>
            <a:off x="5206809" y="3220401"/>
            <a:ext cx="725557" cy="2782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1F4CA51E-5FDE-463D-A5C5-1D5953CA749F}"/>
              </a:ext>
            </a:extLst>
          </p:cNvPr>
          <p:cNvSpPr/>
          <p:nvPr/>
        </p:nvSpPr>
        <p:spPr>
          <a:xfrm>
            <a:off x="6205604" y="2546122"/>
            <a:ext cx="400509" cy="28230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636EBD-C54C-43E1-A843-0147463A9A9F}"/>
              </a:ext>
            </a:extLst>
          </p:cNvPr>
          <p:cNvSpPr/>
          <p:nvPr/>
        </p:nvSpPr>
        <p:spPr>
          <a:xfrm>
            <a:off x="6728567" y="1919889"/>
            <a:ext cx="1057825" cy="1786676"/>
          </a:xfrm>
          <a:prstGeom prst="rect">
            <a:avLst/>
          </a:prstGeom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684F1ED-4CD4-4AEC-9381-887DCC617594}"/>
              </a:ext>
            </a:extLst>
          </p:cNvPr>
          <p:cNvSpPr/>
          <p:nvPr/>
        </p:nvSpPr>
        <p:spPr>
          <a:xfrm>
            <a:off x="6894700" y="2109039"/>
            <a:ext cx="725557" cy="2782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245AA33-B471-4F1C-B559-679E5B670D13}"/>
              </a:ext>
            </a:extLst>
          </p:cNvPr>
          <p:cNvSpPr/>
          <p:nvPr/>
        </p:nvSpPr>
        <p:spPr>
          <a:xfrm>
            <a:off x="6894700" y="2543146"/>
            <a:ext cx="725557" cy="2782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8AD07-637B-47EE-BB13-982757FC7FB2}"/>
              </a:ext>
            </a:extLst>
          </p:cNvPr>
          <p:cNvSpPr txBox="1"/>
          <p:nvPr/>
        </p:nvSpPr>
        <p:spPr>
          <a:xfrm>
            <a:off x="6941526" y="2850213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··· ···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4157BD8-3788-4B90-896F-5E6267FCD54A}"/>
              </a:ext>
            </a:extLst>
          </p:cNvPr>
          <p:cNvSpPr/>
          <p:nvPr/>
        </p:nvSpPr>
        <p:spPr>
          <a:xfrm>
            <a:off x="6894700" y="3227374"/>
            <a:ext cx="725557" cy="2782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254225-6589-4AF7-9002-9FAB49DB9865}"/>
              </a:ext>
            </a:extLst>
          </p:cNvPr>
          <p:cNvSpPr txBox="1"/>
          <p:nvPr/>
        </p:nvSpPr>
        <p:spPr>
          <a:xfrm>
            <a:off x="5169477" y="156902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</a:rPr>
              <a:t>은닉층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F63ED57-D56C-4FCF-9725-5389745AD549}"/>
              </a:ext>
            </a:extLst>
          </p:cNvPr>
          <p:cNvSpPr txBox="1"/>
          <p:nvPr/>
        </p:nvSpPr>
        <p:spPr>
          <a:xfrm>
            <a:off x="6867529" y="157408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</a:rPr>
              <a:t>출력층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DD8BB7F-E02B-41EC-8AAC-2CDF37507E9D}"/>
                  </a:ext>
                </a:extLst>
              </p:cNvPr>
              <p:cNvSpPr txBox="1"/>
              <p:nvPr/>
            </p:nvSpPr>
            <p:spPr>
              <a:xfrm>
                <a:off x="6240941" y="1919889"/>
                <a:ext cx="426399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ko-KR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DD8BB7F-E02B-41EC-8AAC-2CDF37507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941" y="1919889"/>
                <a:ext cx="426399" cy="224357"/>
              </a:xfrm>
              <a:prstGeom prst="rect">
                <a:avLst/>
              </a:prstGeom>
              <a:blipFill>
                <a:blip r:embed="rId6"/>
                <a:stretch>
                  <a:fillRect l="-7143" t="-5405" r="-4286" b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D272AF-9A2F-43DE-9FAE-642521D9A547}"/>
                  </a:ext>
                </a:extLst>
              </p:cNvPr>
              <p:cNvSpPr txBox="1"/>
              <p:nvPr/>
            </p:nvSpPr>
            <p:spPr>
              <a:xfrm>
                <a:off x="4491823" y="1892762"/>
                <a:ext cx="426399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ko-KR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5D272AF-9A2F-43DE-9FAE-642521D9A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823" y="1892762"/>
                <a:ext cx="426399" cy="224357"/>
              </a:xfrm>
              <a:prstGeom prst="rect">
                <a:avLst/>
              </a:prstGeom>
              <a:blipFill>
                <a:blip r:embed="rId7"/>
                <a:stretch>
                  <a:fillRect l="-7143" t="-2703" r="-4286" b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8722EDA-7F78-4A68-BEC2-A19A005119CB}"/>
                  </a:ext>
                </a:extLst>
              </p:cNvPr>
              <p:cNvSpPr txBox="1"/>
              <p:nvPr/>
            </p:nvSpPr>
            <p:spPr>
              <a:xfrm>
                <a:off x="5356386" y="3789047"/>
                <a:ext cx="359073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altLang="ko-KR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8722EDA-7F78-4A68-BEC2-A19A00511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386" y="3789047"/>
                <a:ext cx="359073" cy="224357"/>
              </a:xfrm>
              <a:prstGeom prst="rect">
                <a:avLst/>
              </a:prstGeom>
              <a:blipFill>
                <a:blip r:embed="rId8"/>
                <a:stretch>
                  <a:fillRect l="-10169" t="-5556" r="-5085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13C4174-D84B-4AAA-B95D-22645CD7DDB3}"/>
                  </a:ext>
                </a:extLst>
              </p:cNvPr>
              <p:cNvSpPr txBox="1"/>
              <p:nvPr/>
            </p:nvSpPr>
            <p:spPr>
              <a:xfrm>
                <a:off x="7077543" y="3783536"/>
                <a:ext cx="359073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altLang="ko-KR" sz="1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ko-KR" altLang="en-US" sz="14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13C4174-D84B-4AAA-B95D-22645CD7D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543" y="3783536"/>
                <a:ext cx="359073" cy="224357"/>
              </a:xfrm>
              <a:prstGeom prst="rect">
                <a:avLst/>
              </a:prstGeom>
              <a:blipFill>
                <a:blip r:embed="rId9"/>
                <a:stretch>
                  <a:fillRect l="-8475" t="-5556" r="-6780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2E120C14-7A4A-4921-AA14-2789E3C9AE80}"/>
              </a:ext>
            </a:extLst>
          </p:cNvPr>
          <p:cNvSpPr/>
          <p:nvPr/>
        </p:nvSpPr>
        <p:spPr>
          <a:xfrm>
            <a:off x="7915262" y="2227761"/>
            <a:ext cx="919608" cy="282307"/>
          </a:xfrm>
          <a:prstGeom prst="rightArrow">
            <a:avLst>
              <a:gd name="adj1" fmla="val 26698"/>
              <a:gd name="adj2" fmla="val 68642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00185A38-42A6-4143-AC24-70C44FC66FAD}"/>
              </a:ext>
            </a:extLst>
          </p:cNvPr>
          <p:cNvSpPr/>
          <p:nvPr/>
        </p:nvSpPr>
        <p:spPr>
          <a:xfrm>
            <a:off x="10007645" y="2217754"/>
            <a:ext cx="510432" cy="282307"/>
          </a:xfrm>
          <a:prstGeom prst="rightArrow">
            <a:avLst>
              <a:gd name="adj1" fmla="val 26698"/>
              <a:gd name="adj2" fmla="val 68642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380EDE94-B2D8-4A78-BD78-5BEAB9373557}"/>
                  </a:ext>
                </a:extLst>
              </p:cNvPr>
              <p:cNvSpPr/>
              <p:nvPr/>
            </p:nvSpPr>
            <p:spPr>
              <a:xfrm>
                <a:off x="5751696" y="4840839"/>
                <a:ext cx="2745561" cy="148102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ko-K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altLang="ko-KR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p>
                            <m:sSupPr>
                              <m:ctrlPr>
                                <a:rPr lang="en-US" altLang="ko-K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pPr/>
                <a:endParaRPr lang="en-US" altLang="ko-KR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altLang="ko-K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pPr/>
                <a:endParaRPr lang="en-US" altLang="ko-KR" dirty="0">
                  <a:solidFill>
                    <a:schemeClr val="tx1"/>
                  </a:solidFill>
                </a:endParaRPr>
              </a:p>
              <a:p>
                <a:pPr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380EDE94-B2D8-4A78-BD78-5BEAB9373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696" y="4840839"/>
                <a:ext cx="2745561" cy="14810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0D850602-E847-4CAF-B704-29F969F6EB0E}"/>
              </a:ext>
            </a:extLst>
          </p:cNvPr>
          <p:cNvSpPr/>
          <p:nvPr/>
        </p:nvSpPr>
        <p:spPr>
          <a:xfrm rot="16200000">
            <a:off x="1786724" y="3458715"/>
            <a:ext cx="2063533" cy="282307"/>
          </a:xfrm>
          <a:prstGeom prst="rightArrow">
            <a:avLst>
              <a:gd name="adj1" fmla="val 26698"/>
              <a:gd name="adj2" fmla="val 68642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8ABE403-E266-47FE-9250-21044316B3B4}"/>
              </a:ext>
            </a:extLst>
          </p:cNvPr>
          <p:cNvCxnSpPr>
            <a:cxnSpLocks/>
          </p:cNvCxnSpPr>
          <p:nvPr/>
        </p:nvCxnSpPr>
        <p:spPr>
          <a:xfrm>
            <a:off x="2794960" y="4611757"/>
            <a:ext cx="6597483" cy="0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53A834A-3152-444D-8D43-C1E3CD5CFC36}"/>
              </a:ext>
            </a:extLst>
          </p:cNvPr>
          <p:cNvCxnSpPr>
            <a:cxnSpLocks/>
          </p:cNvCxnSpPr>
          <p:nvPr/>
        </p:nvCxnSpPr>
        <p:spPr>
          <a:xfrm flipV="1">
            <a:off x="9365939" y="3057303"/>
            <a:ext cx="0" cy="1574332"/>
          </a:xfrm>
          <a:prstGeom prst="line">
            <a:avLst/>
          </a:prstGeom>
          <a:ln w="63500">
            <a:solidFill>
              <a:srgbClr val="92D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94BDCC5-DCE5-4D36-ACD0-D8059726236A}"/>
              </a:ext>
            </a:extLst>
          </p:cNvPr>
          <p:cNvSpPr txBox="1"/>
          <p:nvPr/>
        </p:nvSpPr>
        <p:spPr>
          <a:xfrm>
            <a:off x="9501615" y="3237151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C00CC"/>
                </a:solidFill>
              </a:rPr>
              <a:t>No</a:t>
            </a:r>
            <a:endParaRPr lang="ko-KR" altLang="en-US" sz="1400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38885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8C064-C905-43A9-9A51-931C1A508B8D}"/>
              </a:ext>
            </a:extLst>
          </p:cNvPr>
          <p:cNvSpPr txBox="1"/>
          <p:nvPr/>
        </p:nvSpPr>
        <p:spPr>
          <a:xfrm>
            <a:off x="820614" y="709246"/>
            <a:ext cx="948957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000" dirty="0">
              <a:solidFill>
                <a:srgbClr val="7030A0"/>
              </a:solidFill>
            </a:endParaRPr>
          </a:p>
          <a:p>
            <a:r>
              <a:rPr lang="en-US" altLang="ko-KR" sz="4000" dirty="0">
                <a:solidFill>
                  <a:srgbClr val="7030A0"/>
                </a:solidFill>
              </a:rPr>
              <a:t>Next Time</a:t>
            </a: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600" dirty="0">
                <a:solidFill>
                  <a:srgbClr val="7030A0"/>
                </a:solidFill>
              </a:rPr>
              <a:t> Deep Learning (III)</a:t>
            </a:r>
          </a:p>
          <a:p>
            <a:pPr lvl="1"/>
            <a:endParaRPr lang="en-US" altLang="ko-KR" sz="24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7030A0"/>
                </a:solidFill>
              </a:rPr>
              <a:t>XOR </a:t>
            </a:r>
            <a:r>
              <a:rPr lang="ko-KR" altLang="en-US" sz="2400" dirty="0">
                <a:solidFill>
                  <a:srgbClr val="7030A0"/>
                </a:solidFill>
              </a:rPr>
              <a:t>문제 해결</a:t>
            </a:r>
            <a:endParaRPr lang="en-US" altLang="ko-KR" sz="2400" dirty="0">
              <a:solidFill>
                <a:srgbClr val="7030A0"/>
              </a:solidFill>
            </a:endParaRPr>
          </a:p>
          <a:p>
            <a:pPr marL="1485900" lvl="2" indent="-5715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7030A0"/>
              </a:solidFill>
            </a:endParaRPr>
          </a:p>
          <a:p>
            <a:pPr marL="1485900" lvl="2" indent="-571500">
              <a:buFont typeface="Wingdings" panose="05000000000000000000" pitchFamily="2" charset="2"/>
              <a:buChar char="ü"/>
            </a:pPr>
            <a:r>
              <a:rPr lang="ko-KR" altLang="en-US" sz="2000" dirty="0" err="1">
                <a:solidFill>
                  <a:srgbClr val="7030A0"/>
                </a:solidFill>
              </a:rPr>
              <a:t>딥러닝의</a:t>
            </a:r>
            <a:r>
              <a:rPr lang="ko-KR" altLang="en-US" sz="2000" dirty="0">
                <a:solidFill>
                  <a:srgbClr val="7030A0"/>
                </a:solidFill>
              </a:rPr>
              <a:t> </a:t>
            </a:r>
            <a:r>
              <a:rPr lang="ko-KR" altLang="en-US" sz="2000" dirty="0" err="1">
                <a:solidFill>
                  <a:srgbClr val="7030A0"/>
                </a:solidFill>
              </a:rPr>
              <a:t>피드</a:t>
            </a:r>
            <a:r>
              <a:rPr lang="ko-KR" altLang="en-US" sz="2000" dirty="0">
                <a:solidFill>
                  <a:srgbClr val="7030A0"/>
                </a:solidFill>
              </a:rPr>
              <a:t> 포워드</a:t>
            </a:r>
            <a:r>
              <a:rPr lang="en-US" altLang="ko-KR" sz="2000" dirty="0">
                <a:solidFill>
                  <a:srgbClr val="7030A0"/>
                </a:solidFill>
              </a:rPr>
              <a:t>(feed forward) / </a:t>
            </a:r>
            <a:r>
              <a:rPr lang="ko-KR" altLang="en-US" sz="2000" dirty="0">
                <a:solidFill>
                  <a:srgbClr val="7030A0"/>
                </a:solidFill>
              </a:rPr>
              <a:t>수치 미분 이용</a:t>
            </a:r>
            <a:br>
              <a:rPr lang="en-US" altLang="ko-KR" sz="2000" dirty="0">
                <a:solidFill>
                  <a:srgbClr val="7030A0"/>
                </a:solidFill>
              </a:rPr>
            </a:br>
            <a:br>
              <a:rPr lang="en-US" altLang="ko-KR" sz="2000" dirty="0">
                <a:solidFill>
                  <a:srgbClr val="7030A0"/>
                </a:solidFill>
              </a:rPr>
            </a:br>
            <a:r>
              <a:rPr lang="en-US" altLang="ko-KR" sz="2000" dirty="0">
                <a:solidFill>
                  <a:srgbClr val="7030A0"/>
                </a:solidFill>
              </a:rPr>
              <a:t>(NAND / OR / AND </a:t>
            </a:r>
            <a:r>
              <a:rPr lang="ko-KR" altLang="en-US" sz="2000" dirty="0">
                <a:solidFill>
                  <a:srgbClr val="7030A0"/>
                </a:solidFill>
              </a:rPr>
              <a:t>조합은 사용하지 않음</a:t>
            </a:r>
            <a:r>
              <a:rPr lang="en-US" altLang="ko-KR" sz="2000" dirty="0">
                <a:solidFill>
                  <a:srgbClr val="7030A0"/>
                </a:solidFill>
              </a:rPr>
              <a:t>)</a:t>
            </a:r>
            <a:br>
              <a:rPr lang="en-US" altLang="ko-KR" sz="2000" dirty="0">
                <a:solidFill>
                  <a:srgbClr val="7030A0"/>
                </a:solidFill>
              </a:rPr>
            </a:br>
            <a:endParaRPr lang="en-US" altLang="ko-KR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8601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4F376-6971-48EC-9D63-66185FB00E06}"/>
              </a:ext>
            </a:extLst>
          </p:cNvPr>
          <p:cNvSpPr txBox="1"/>
          <p:nvPr/>
        </p:nvSpPr>
        <p:spPr>
          <a:xfrm>
            <a:off x="2972691" y="1581792"/>
            <a:ext cx="631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/>
                </a:solidFill>
              </a:rPr>
              <a:t>파이썬</a:t>
            </a:r>
            <a:r>
              <a:rPr lang="en-US" altLang="ko-KR" sz="3200" dirty="0">
                <a:solidFill>
                  <a:schemeClr val="accent1"/>
                </a:solidFill>
              </a:rPr>
              <a:t>(Python)</a:t>
            </a:r>
            <a:r>
              <a:rPr lang="ko-KR" altLang="en-US" sz="3200" dirty="0">
                <a:solidFill>
                  <a:schemeClr val="accent1"/>
                </a:solidFill>
              </a:rPr>
              <a:t>으로 구현하는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8784-7E0A-4E44-A9B8-EDF0618EFB50}"/>
              </a:ext>
            </a:extLst>
          </p:cNvPr>
          <p:cNvSpPr txBox="1"/>
          <p:nvPr/>
        </p:nvSpPr>
        <p:spPr>
          <a:xfrm>
            <a:off x="2893178" y="2730871"/>
            <a:ext cx="6565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Deep Learning (III)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D4F3F-7EE9-4698-85E0-8FB9EA0CED19}"/>
              </a:ext>
            </a:extLst>
          </p:cNvPr>
          <p:cNvSpPr txBox="1"/>
          <p:nvPr/>
        </p:nvSpPr>
        <p:spPr>
          <a:xfrm>
            <a:off x="3589792" y="4234118"/>
            <a:ext cx="5078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70C0"/>
                </a:solidFill>
              </a:rPr>
              <a:t>–</a:t>
            </a:r>
            <a:r>
              <a:rPr lang="ko-KR" altLang="en-US" sz="2800" dirty="0">
                <a:solidFill>
                  <a:srgbClr val="0070C0"/>
                </a:solidFill>
              </a:rPr>
              <a:t> </a:t>
            </a:r>
            <a:r>
              <a:rPr lang="ko-KR" altLang="en-US" sz="2800" dirty="0" err="1">
                <a:solidFill>
                  <a:srgbClr val="0070C0"/>
                </a:solidFill>
              </a:rPr>
              <a:t>딥러닝으로</a:t>
            </a:r>
            <a:r>
              <a:rPr lang="ko-KR" altLang="en-US" sz="2800" dirty="0">
                <a:solidFill>
                  <a:srgbClr val="0070C0"/>
                </a:solidFill>
              </a:rPr>
              <a:t> </a:t>
            </a:r>
            <a:r>
              <a:rPr lang="en-US" altLang="ko-KR" sz="2800" dirty="0">
                <a:solidFill>
                  <a:srgbClr val="0070C0"/>
                </a:solidFill>
              </a:rPr>
              <a:t>XOR </a:t>
            </a:r>
            <a:r>
              <a:rPr lang="ko-KR" altLang="en-US" sz="2800" dirty="0">
                <a:solidFill>
                  <a:srgbClr val="0070C0"/>
                </a:solidFill>
              </a:rPr>
              <a:t>문제 해결</a:t>
            </a:r>
            <a:r>
              <a:rPr lang="en-US" altLang="ko-KR" sz="2800" dirty="0">
                <a:solidFill>
                  <a:srgbClr val="0070C0"/>
                </a:solidFill>
              </a:rPr>
              <a:t>–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7399D-10DF-4C7C-9411-B984EFADC23E}"/>
              </a:ext>
            </a:extLst>
          </p:cNvPr>
          <p:cNvSpPr txBox="1"/>
          <p:nvPr/>
        </p:nvSpPr>
        <p:spPr>
          <a:xfrm>
            <a:off x="4474515" y="5499434"/>
            <a:ext cx="3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아이엠알</a:t>
            </a:r>
            <a:r>
              <a:rPr lang="ko-KR" altLang="en-US" dirty="0"/>
              <a:t> </a:t>
            </a:r>
            <a:r>
              <a:rPr lang="en-US" altLang="ko-KR" dirty="0"/>
              <a:t>(www.imbiz.co.kr)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ABD77-C639-40B0-9DFB-0D1FEF50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960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1A590D-F0B2-4F58-90C2-82301FEB68AF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데이터타입 </a:t>
            </a:r>
            <a:r>
              <a:rPr lang="en-US" altLang="ko-KR" sz="2400" dirty="0">
                <a:solidFill>
                  <a:srgbClr val="7030A0"/>
                </a:solidFill>
              </a:rPr>
              <a:t>– list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757C88-A055-4C4E-9799-914ACADEB536}"/>
              </a:ext>
            </a:extLst>
          </p:cNvPr>
          <p:cNvSpPr txBox="1"/>
          <p:nvPr/>
        </p:nvSpPr>
        <p:spPr>
          <a:xfrm>
            <a:off x="422031" y="849923"/>
            <a:ext cx="9331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리스트</a:t>
            </a:r>
            <a:r>
              <a:rPr lang="en-US" altLang="ko-KR" dirty="0"/>
              <a:t>(list)</a:t>
            </a:r>
            <a:r>
              <a:rPr lang="ko-KR" altLang="en-US" dirty="0"/>
              <a:t>는 다른 프로그래밍 언어의 </a:t>
            </a:r>
            <a:r>
              <a:rPr lang="en-US" altLang="ko-KR" dirty="0"/>
              <a:t>‘</a:t>
            </a:r>
            <a:r>
              <a:rPr lang="ko-KR" altLang="en-US" dirty="0"/>
              <a:t>배열</a:t>
            </a:r>
            <a:r>
              <a:rPr lang="en-US" altLang="ko-KR" dirty="0"/>
              <a:t>(array)’ </a:t>
            </a:r>
            <a:r>
              <a:rPr lang="ko-KR" altLang="en-US" dirty="0"/>
              <a:t>과 비슷한 성질을</a:t>
            </a:r>
            <a:r>
              <a:rPr lang="en-US" altLang="ko-KR" dirty="0"/>
              <a:t> </a:t>
            </a:r>
            <a:r>
              <a:rPr lang="ko-KR" altLang="en-US" dirty="0"/>
              <a:t>갖는 데이터타입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b = [ 10, 20, “Hello”, [ True, 3.14 ] ]	# list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D88E478-75C3-470A-9604-DA6D55AB587C}"/>
              </a:ext>
            </a:extLst>
          </p:cNvPr>
          <p:cNvGrpSpPr/>
          <p:nvPr/>
        </p:nvGrpSpPr>
        <p:grpSpPr>
          <a:xfrm>
            <a:off x="1842047" y="1841535"/>
            <a:ext cx="8613912" cy="1285294"/>
            <a:chOff x="1325216" y="2914958"/>
            <a:chExt cx="7633254" cy="128529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73EED35-459C-41DA-A45D-8B4249E5FB23}"/>
                </a:ext>
              </a:extLst>
            </p:cNvPr>
            <p:cNvSpPr/>
            <p:nvPr/>
          </p:nvSpPr>
          <p:spPr>
            <a:xfrm>
              <a:off x="6468752" y="3246709"/>
              <a:ext cx="2053321" cy="4540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[ True, 3.14 ]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6525D0B-10B5-4EE2-8889-9C2256EF16E4}"/>
                </a:ext>
              </a:extLst>
            </p:cNvPr>
            <p:cNvGrpSpPr/>
            <p:nvPr/>
          </p:nvGrpSpPr>
          <p:grpSpPr>
            <a:xfrm>
              <a:off x="1325216" y="2914958"/>
              <a:ext cx="7633254" cy="1285294"/>
              <a:chOff x="1477617" y="1404730"/>
              <a:chExt cx="7825409" cy="1012891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71600457-5DD6-4057-B988-9F37587CD66E}"/>
                  </a:ext>
                </a:extLst>
              </p:cNvPr>
              <p:cNvSpPr/>
              <p:nvPr/>
            </p:nvSpPr>
            <p:spPr>
              <a:xfrm>
                <a:off x="1477617" y="1404730"/>
                <a:ext cx="7825409" cy="907774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   index</a:t>
                </a:r>
              </a:p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   value</a:t>
                </a:r>
              </a:p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   index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3F4669A-E68B-4424-915F-AB5815BFB8D3}"/>
                  </a:ext>
                </a:extLst>
              </p:cNvPr>
              <p:cNvSpPr/>
              <p:nvPr/>
            </p:nvSpPr>
            <p:spPr>
              <a:xfrm>
                <a:off x="3001613" y="1666462"/>
                <a:ext cx="1205948" cy="35780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</a:rPr>
                  <a:t>10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7E64A1B-96C7-40E8-83B7-D9659C18F675}"/>
                  </a:ext>
                </a:extLst>
              </p:cNvPr>
              <p:cNvSpPr/>
              <p:nvPr/>
            </p:nvSpPr>
            <p:spPr>
              <a:xfrm>
                <a:off x="4207565" y="1668374"/>
                <a:ext cx="1205948" cy="35780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</a:rPr>
                  <a:t>20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4EEABB8D-53C9-47F1-A1DB-96D043419906}"/>
                  </a:ext>
                </a:extLst>
              </p:cNvPr>
              <p:cNvSpPr/>
              <p:nvPr/>
            </p:nvSpPr>
            <p:spPr>
              <a:xfrm>
                <a:off x="5413514" y="1668374"/>
                <a:ext cx="1334573" cy="35780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</a:rPr>
                  <a:t>“Hello”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37F95E1-38AC-42E5-B0D3-7A23C2A1A893}"/>
                  </a:ext>
                </a:extLst>
              </p:cNvPr>
              <p:cNvSpPr txBox="1"/>
              <p:nvPr/>
            </p:nvSpPr>
            <p:spPr>
              <a:xfrm>
                <a:off x="3472067" y="1439271"/>
                <a:ext cx="258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0</a:t>
                </a:r>
                <a:endParaRPr lang="ko-KR" altLang="en-US" sz="1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D4E7F1-F125-4BBF-95BD-010B67FF8448}"/>
                  </a:ext>
                </a:extLst>
              </p:cNvPr>
              <p:cNvSpPr txBox="1"/>
              <p:nvPr/>
            </p:nvSpPr>
            <p:spPr>
              <a:xfrm>
                <a:off x="3392222" y="2041204"/>
                <a:ext cx="390942" cy="376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-4</a:t>
                </a:r>
                <a:endParaRPr lang="ko-KR" altLang="en-US" sz="14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90C1C6-DA39-450E-91FF-F0853165C3CB}"/>
                  </a:ext>
                </a:extLst>
              </p:cNvPr>
              <p:cNvSpPr txBox="1"/>
              <p:nvPr/>
            </p:nvSpPr>
            <p:spPr>
              <a:xfrm>
                <a:off x="4606911" y="2033645"/>
                <a:ext cx="390942" cy="376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-3</a:t>
                </a:r>
                <a:endParaRPr lang="ko-KR" altLang="en-US" sz="14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59473B-DE88-4541-BDB0-C5787AFFD134}"/>
                  </a:ext>
                </a:extLst>
              </p:cNvPr>
              <p:cNvSpPr txBox="1"/>
              <p:nvPr/>
            </p:nvSpPr>
            <p:spPr>
              <a:xfrm>
                <a:off x="5797211" y="2031300"/>
                <a:ext cx="390942" cy="376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-2</a:t>
                </a:r>
                <a:endParaRPr lang="ko-KR" altLang="en-US" sz="14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20E245-49C9-459B-BB05-B7A1C563B023}"/>
                  </a:ext>
                </a:extLst>
              </p:cNvPr>
              <p:cNvSpPr txBox="1"/>
              <p:nvPr/>
            </p:nvSpPr>
            <p:spPr>
              <a:xfrm>
                <a:off x="7560887" y="2038866"/>
                <a:ext cx="390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-1</a:t>
                </a:r>
                <a:endParaRPr lang="ko-KR" altLang="en-US" sz="14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F157079-0F2B-4B4E-9310-E9668DD212E7}"/>
                  </a:ext>
                </a:extLst>
              </p:cNvPr>
              <p:cNvSpPr txBox="1"/>
              <p:nvPr/>
            </p:nvSpPr>
            <p:spPr>
              <a:xfrm>
                <a:off x="4664755" y="1439267"/>
                <a:ext cx="258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1</a:t>
                </a:r>
                <a:endParaRPr lang="ko-KR" altLang="en-US" sz="14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C51B045-A9C4-4611-9AE5-789A48CDF7A7}"/>
                  </a:ext>
                </a:extLst>
              </p:cNvPr>
              <p:cNvSpPr txBox="1"/>
              <p:nvPr/>
            </p:nvSpPr>
            <p:spPr>
              <a:xfrm>
                <a:off x="5854141" y="1442620"/>
                <a:ext cx="258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2</a:t>
                </a:r>
                <a:endParaRPr lang="ko-KR" altLang="en-US" sz="14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3A2EA2-156A-437A-A4A5-42FC053DFC90}"/>
                  </a:ext>
                </a:extLst>
              </p:cNvPr>
              <p:cNvSpPr txBox="1"/>
              <p:nvPr/>
            </p:nvSpPr>
            <p:spPr>
              <a:xfrm>
                <a:off x="7623790" y="1442622"/>
                <a:ext cx="258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3</a:t>
                </a:r>
                <a:endParaRPr lang="ko-KR" altLang="en-US" sz="1400" dirty="0"/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D85B1FE-4E82-47A0-BE44-0482793C2F19}"/>
              </a:ext>
            </a:extLst>
          </p:cNvPr>
          <p:cNvGrpSpPr/>
          <p:nvPr/>
        </p:nvGrpSpPr>
        <p:grpSpPr>
          <a:xfrm>
            <a:off x="1842049" y="3080013"/>
            <a:ext cx="8613915" cy="3301630"/>
            <a:chOff x="1842049" y="3258915"/>
            <a:chExt cx="8613915" cy="330163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D15C489-ABB7-4E30-9DE1-CC97F4A09584}"/>
                </a:ext>
              </a:extLst>
            </p:cNvPr>
            <p:cNvSpPr/>
            <p:nvPr/>
          </p:nvSpPr>
          <p:spPr>
            <a:xfrm>
              <a:off x="1928188" y="5501933"/>
              <a:ext cx="8527774" cy="54174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400" dirty="0">
                  <a:solidFill>
                    <a:schemeClr val="tx1"/>
                  </a:solidFill>
                </a:rPr>
                <a:t>( 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“b[ 0 ] ==“</a:t>
              </a:r>
              <a:r>
                <a:rPr lang="en-US" altLang="ko-KR" sz="1400" dirty="0">
                  <a:solidFill>
                    <a:schemeClr val="tx1"/>
                  </a:solidFill>
                </a:rPr>
                <a:t>, b[ </a:t>
              </a:r>
              <a:r>
                <a:rPr lang="en-US" altLang="ko-KR" sz="1400" dirty="0">
                  <a:solidFill>
                    <a:srgbClr val="00B050"/>
                  </a:solidFill>
                </a:rPr>
                <a:t>0 </a:t>
              </a:r>
              <a:r>
                <a:rPr lang="en-US" altLang="ko-KR" sz="1400" dirty="0">
                  <a:solidFill>
                    <a:schemeClr val="tx1"/>
                  </a:solidFill>
                </a:rPr>
                <a:t>], 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“,  b[ 2 ]  ==“</a:t>
              </a:r>
              <a:r>
                <a:rPr lang="en-US" altLang="ko-KR" sz="1400" dirty="0">
                  <a:solidFill>
                    <a:schemeClr val="tx1"/>
                  </a:solidFill>
                </a:rPr>
                <a:t>,  b[ </a:t>
              </a:r>
              <a:r>
                <a:rPr lang="en-US" altLang="ko-KR" sz="1400" dirty="0">
                  <a:solidFill>
                    <a:srgbClr val="00B050"/>
                  </a:solidFill>
                </a:rPr>
                <a:t>2 </a:t>
              </a:r>
              <a:r>
                <a:rPr lang="en-US" altLang="ko-KR" sz="1400" dirty="0">
                  <a:solidFill>
                    <a:schemeClr val="tx1"/>
                  </a:solidFill>
                </a:rPr>
                <a:t>],  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“,  b[ 3 ]  ==“</a:t>
              </a:r>
              <a:r>
                <a:rPr lang="en-US" altLang="ko-KR" sz="1400" dirty="0">
                  <a:solidFill>
                    <a:schemeClr val="tx1"/>
                  </a:solidFill>
                </a:rPr>
                <a:t>,  b[ </a:t>
              </a:r>
              <a:r>
                <a:rPr lang="en-US" altLang="ko-KR" sz="1400" dirty="0">
                  <a:solidFill>
                    <a:srgbClr val="00B050"/>
                  </a:solidFill>
                </a:rPr>
                <a:t>3 </a:t>
              </a:r>
              <a:r>
                <a:rPr lang="en-US" altLang="ko-KR" sz="1400" dirty="0">
                  <a:solidFill>
                    <a:schemeClr val="tx1"/>
                  </a:solidFill>
                </a:rPr>
                <a:t>] )</a:t>
              </a:r>
            </a:p>
            <a:p>
              <a:r>
                <a:rPr lang="en-US" altLang="ko-KR" sz="14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400" dirty="0">
                  <a:solidFill>
                    <a:schemeClr val="tx1"/>
                  </a:solidFill>
                </a:rPr>
                <a:t>( 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“b[ -1 ] ==“</a:t>
              </a:r>
              <a:r>
                <a:rPr lang="en-US" altLang="ko-KR" sz="1400" dirty="0">
                  <a:solidFill>
                    <a:schemeClr val="tx1"/>
                  </a:solidFill>
                </a:rPr>
                <a:t>, b[ -</a:t>
              </a:r>
              <a:r>
                <a:rPr lang="en-US" altLang="ko-KR" sz="1400" dirty="0">
                  <a:solidFill>
                    <a:srgbClr val="00B050"/>
                  </a:solidFill>
                </a:rPr>
                <a:t>1 </a:t>
              </a:r>
              <a:r>
                <a:rPr lang="en-US" altLang="ko-KR" sz="1400" dirty="0">
                  <a:solidFill>
                    <a:schemeClr val="tx1"/>
                  </a:solidFill>
                </a:rPr>
                <a:t>], 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“,  b[ -2 ]  ==“</a:t>
              </a:r>
              <a:r>
                <a:rPr lang="en-US" altLang="ko-KR" sz="1400" dirty="0">
                  <a:solidFill>
                    <a:schemeClr val="tx1"/>
                  </a:solidFill>
                </a:rPr>
                <a:t>,  b[ -</a:t>
              </a:r>
              <a:r>
                <a:rPr lang="en-US" altLang="ko-KR" sz="1400" dirty="0">
                  <a:solidFill>
                    <a:srgbClr val="00B050"/>
                  </a:solidFill>
                </a:rPr>
                <a:t>2 </a:t>
              </a:r>
              <a:r>
                <a:rPr lang="en-US" altLang="ko-KR" sz="1400" dirty="0">
                  <a:solidFill>
                    <a:schemeClr val="tx1"/>
                  </a:solidFill>
                </a:rPr>
                <a:t>],  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“,  b[ -4 ]  ==“</a:t>
              </a:r>
              <a:r>
                <a:rPr lang="en-US" altLang="ko-KR" sz="1400" dirty="0">
                  <a:solidFill>
                    <a:schemeClr val="tx1"/>
                  </a:solidFill>
                </a:rPr>
                <a:t>,  b[ -</a:t>
              </a:r>
              <a:r>
                <a:rPr lang="en-US" altLang="ko-KR" sz="1400" dirty="0">
                  <a:solidFill>
                    <a:srgbClr val="00B050"/>
                  </a:solidFill>
                </a:rPr>
                <a:t>4 </a:t>
              </a:r>
              <a:r>
                <a:rPr lang="en-US" altLang="ko-KR" sz="1400" dirty="0">
                  <a:solidFill>
                    <a:schemeClr val="tx1"/>
                  </a:solidFill>
                </a:rPr>
                <a:t>] 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32D33B1-30A3-4EBF-A2CA-BF9B7A2CCE3F}"/>
                </a:ext>
              </a:extLst>
            </p:cNvPr>
            <p:cNvGrpSpPr/>
            <p:nvPr/>
          </p:nvGrpSpPr>
          <p:grpSpPr>
            <a:xfrm>
              <a:off x="1842049" y="3260032"/>
              <a:ext cx="8613913" cy="3300513"/>
              <a:chOff x="1583635" y="3408788"/>
              <a:chExt cx="8613913" cy="258748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2C83B4D-9737-47AA-8749-75FC5D2742B9}"/>
                  </a:ext>
                </a:extLst>
              </p:cNvPr>
              <p:cNvSpPr/>
              <p:nvPr/>
            </p:nvSpPr>
            <p:spPr>
              <a:xfrm>
                <a:off x="1669774" y="3940267"/>
                <a:ext cx="8527774" cy="812494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i="1" dirty="0">
                    <a:solidFill>
                      <a:srgbClr val="00B0F0"/>
                    </a:solidFill>
                  </a:rPr>
                  <a:t># b[3] </a:t>
                </a:r>
                <a:r>
                  <a:rPr lang="ko-KR" altLang="en-US" sz="1400" i="1" dirty="0">
                    <a:solidFill>
                      <a:srgbClr val="00B0F0"/>
                    </a:solidFill>
                  </a:rPr>
                  <a:t>또는 </a:t>
                </a:r>
                <a:r>
                  <a:rPr lang="en-US" altLang="ko-KR" sz="1400" i="1" dirty="0">
                    <a:solidFill>
                      <a:srgbClr val="00B0F0"/>
                    </a:solidFill>
                  </a:rPr>
                  <a:t>b[-1] </a:t>
                </a:r>
                <a:r>
                  <a:rPr lang="ko-KR" altLang="en-US" sz="1400" i="1" dirty="0">
                    <a:solidFill>
                      <a:srgbClr val="00B0F0"/>
                    </a:solidFill>
                  </a:rPr>
                  <a:t>값은 </a:t>
                </a:r>
                <a:r>
                  <a:rPr lang="en-US" altLang="ko-KR" sz="1400" i="1" dirty="0">
                    <a:solidFill>
                      <a:srgbClr val="00B0F0"/>
                    </a:solidFill>
                  </a:rPr>
                  <a:t>[True, 3.14] </a:t>
                </a:r>
                <a:r>
                  <a:rPr lang="ko-KR" altLang="en-US" sz="1400" i="1" dirty="0">
                    <a:solidFill>
                      <a:srgbClr val="00B0F0"/>
                    </a:solidFill>
                  </a:rPr>
                  <a:t>리스트 전체임</a:t>
                </a:r>
                <a:endParaRPr lang="en-US" altLang="ko-KR" sz="1400" i="1" dirty="0">
                  <a:solidFill>
                    <a:srgbClr val="00B0F0"/>
                  </a:solidFill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r>
                  <a:rPr lang="en-US" altLang="ko-KR" sz="1400" dirty="0">
                    <a:solidFill>
                      <a:srgbClr val="00B050"/>
                    </a:solidFill>
                  </a:rPr>
                  <a:t>print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( 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“b[ 0 ] ==“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b[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0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], 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“,  b[ 2 ]  ==“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 b[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2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],  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“,  b[ 3 ]  ==“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 b[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3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] )</a:t>
                </a:r>
              </a:p>
              <a:p>
                <a:r>
                  <a:rPr lang="en-US" altLang="ko-KR" sz="1400" dirty="0">
                    <a:solidFill>
                      <a:srgbClr val="00B050"/>
                    </a:solidFill>
                  </a:rPr>
                  <a:t>print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( 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“b[ -1 ] ==“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b[ -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1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], 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“,  b[ -2 ]  ==“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 b[ -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2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],  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“,  b[ -4 ]  ==“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 b[ -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4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] 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B6D23CC-5DD0-4F47-B9E1-0D5612628240}"/>
                  </a:ext>
                </a:extLst>
              </p:cNvPr>
              <p:cNvSpPr/>
              <p:nvPr/>
            </p:nvSpPr>
            <p:spPr>
              <a:xfrm>
                <a:off x="1669774" y="3499848"/>
                <a:ext cx="8527774" cy="324678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b = [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10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20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ko-KR" sz="1400" dirty="0">
                    <a:solidFill>
                      <a:schemeClr val="accent2">
                        <a:lumMod val="75000"/>
                      </a:schemeClr>
                    </a:solidFill>
                  </a:rPr>
                  <a:t>“Hello”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[ </a:t>
                </a:r>
                <a:r>
                  <a:rPr lang="en-US" altLang="ko-KR" sz="1400" dirty="0">
                    <a:solidFill>
                      <a:srgbClr val="00B050"/>
                    </a:solidFill>
                  </a:rPr>
                  <a:t>True, 3.14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] ]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4C526ED-FD4F-4594-84CA-91BA4625274E}"/>
                  </a:ext>
                </a:extLst>
              </p:cNvPr>
              <p:cNvSpPr/>
              <p:nvPr/>
            </p:nvSpPr>
            <p:spPr>
              <a:xfrm>
                <a:off x="1583635" y="3408788"/>
                <a:ext cx="8613913" cy="2587487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1B25F6D-185B-4677-861E-4269A8986DB7}"/>
                  </a:ext>
                </a:extLst>
              </p:cNvPr>
              <p:cNvSpPr/>
              <p:nvPr/>
            </p:nvSpPr>
            <p:spPr>
              <a:xfrm>
                <a:off x="1583635" y="5591635"/>
                <a:ext cx="8613913" cy="40407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b[ 3 ][ 0 ] == True , b[ 3 ][ 1 ] == 3.14</a:t>
                </a:r>
              </a:p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b[ -1 ][ -1 ] == 3.14 , b[ -1 ][ -2 ] == True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CC8474A-A293-47A0-97EC-5BBBF475BB36}"/>
                </a:ext>
              </a:extLst>
            </p:cNvPr>
            <p:cNvSpPr/>
            <p:nvPr/>
          </p:nvSpPr>
          <p:spPr>
            <a:xfrm>
              <a:off x="1842050" y="4975083"/>
              <a:ext cx="8613913" cy="52685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b[ 0 ] == 10 , b[ 2 ] == Hello , b[ 3 ] == [ True, 3.14 ]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b[ -1 ] == [ True, 3.14 ] , b[ -2 ] == Hello , b[ -4 ] == 10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3D40773-88A3-46B2-AD87-79CE9279C208}"/>
                </a:ext>
              </a:extLst>
            </p:cNvPr>
            <p:cNvSpPr/>
            <p:nvPr/>
          </p:nvSpPr>
          <p:spPr>
            <a:xfrm>
              <a:off x="1842051" y="3258915"/>
              <a:ext cx="8613913" cy="62766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154869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AE000-3735-4806-99DB-4BBE1EAD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98E49BC6-2B80-4372-BFE3-C577732587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7836860"/>
                  </p:ext>
                </p:extLst>
              </p:nvPr>
            </p:nvGraphicFramePr>
            <p:xfrm>
              <a:off x="667841" y="858417"/>
              <a:ext cx="1530012" cy="10983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t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표 4">
                <a:extLst>
                  <a:ext uri="{FF2B5EF4-FFF2-40B4-BE49-F238E27FC236}">
                    <a16:creationId xmlns:a16="http://schemas.microsoft.com/office/drawing/2014/main" id="{98E49BC6-2B80-4372-BFE3-C577732587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7836860"/>
                  </p:ext>
                </p:extLst>
              </p:nvPr>
            </p:nvGraphicFramePr>
            <p:xfrm>
              <a:off x="667841" y="858417"/>
              <a:ext cx="1530012" cy="10983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190" t="-2857" r="-202381" b="-4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01190" t="-2857" r="-102381" b="-42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t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1159799-9132-4330-865F-09BAA2E56DA8}"/>
              </a:ext>
            </a:extLst>
          </p:cNvPr>
          <p:cNvSpPr txBox="1"/>
          <p:nvPr/>
        </p:nvSpPr>
        <p:spPr>
          <a:xfrm>
            <a:off x="1170119" y="577144"/>
            <a:ext cx="53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XOR</a:t>
            </a:r>
            <a:endParaRPr lang="ko-KR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표 4">
                <a:extLst>
                  <a:ext uri="{FF2B5EF4-FFF2-40B4-BE49-F238E27FC236}">
                    <a16:creationId xmlns:a16="http://schemas.microsoft.com/office/drawing/2014/main" id="{D2C55416-DBD0-441B-9E6D-D79C9D13D1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9378368"/>
                  </p:ext>
                </p:extLst>
              </p:nvPr>
            </p:nvGraphicFramePr>
            <p:xfrm>
              <a:off x="667841" y="2480325"/>
              <a:ext cx="1530012" cy="114574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t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6861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표 4">
                <a:extLst>
                  <a:ext uri="{FF2B5EF4-FFF2-40B4-BE49-F238E27FC236}">
                    <a16:creationId xmlns:a16="http://schemas.microsoft.com/office/drawing/2014/main" id="{D2C55416-DBD0-441B-9E6D-D79C9D13D1E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9378368"/>
                  </p:ext>
                </p:extLst>
              </p:nvPr>
            </p:nvGraphicFramePr>
            <p:xfrm>
              <a:off x="667841" y="2480325"/>
              <a:ext cx="1530012" cy="114574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190" t="-2857" r="-202381" b="-44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190" t="-2857" r="-102381" b="-44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t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6861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03C83FC-7B92-4682-B50F-E06A34F81D2B}"/>
              </a:ext>
            </a:extLst>
          </p:cNvPr>
          <p:cNvSpPr txBox="1"/>
          <p:nvPr/>
        </p:nvSpPr>
        <p:spPr>
          <a:xfrm>
            <a:off x="1170119" y="2199052"/>
            <a:ext cx="53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XOR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ED3853-1299-4B91-8CE1-78B3ED5E3B6D}"/>
              </a:ext>
            </a:extLst>
          </p:cNvPr>
          <p:cNvSpPr txBox="1"/>
          <p:nvPr/>
        </p:nvSpPr>
        <p:spPr>
          <a:xfrm>
            <a:off x="4634949" y="2005568"/>
            <a:ext cx="3481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여러 개의 </a:t>
            </a:r>
            <a:r>
              <a:rPr lang="en-US" altLang="ko-KR" sz="1200" dirty="0">
                <a:solidFill>
                  <a:srgbClr val="FF0000"/>
                </a:solidFill>
              </a:rPr>
              <a:t>Logistic Regression </a:t>
            </a:r>
            <a:r>
              <a:rPr lang="ko-KR" altLang="en-US" sz="1200" dirty="0">
                <a:solidFill>
                  <a:srgbClr val="FF0000"/>
                </a:solidFill>
              </a:rPr>
              <a:t>으로 구현된 </a:t>
            </a:r>
            <a:r>
              <a:rPr lang="en-US" altLang="ko-KR" sz="1200" dirty="0">
                <a:solidFill>
                  <a:srgbClr val="FF0000"/>
                </a:solidFill>
              </a:rPr>
              <a:t>XOR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36E0FE-47F5-410C-A346-99201E15926C}"/>
              </a:ext>
            </a:extLst>
          </p:cNvPr>
          <p:cNvSpPr txBox="1"/>
          <p:nvPr/>
        </p:nvSpPr>
        <p:spPr>
          <a:xfrm>
            <a:off x="4650564" y="533795"/>
            <a:ext cx="3207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1</a:t>
            </a:r>
            <a:r>
              <a:rPr lang="ko-KR" altLang="en-US" sz="1200" dirty="0">
                <a:solidFill>
                  <a:srgbClr val="FF0000"/>
                </a:solidFill>
              </a:rPr>
              <a:t>개의 </a:t>
            </a:r>
            <a:r>
              <a:rPr lang="en-US" altLang="ko-KR" sz="1200" dirty="0">
                <a:solidFill>
                  <a:srgbClr val="FF0000"/>
                </a:solidFill>
              </a:rPr>
              <a:t>Logistic Regression </a:t>
            </a:r>
            <a:r>
              <a:rPr lang="ko-KR" altLang="en-US" sz="1200" dirty="0">
                <a:solidFill>
                  <a:srgbClr val="FF0000"/>
                </a:solidFill>
              </a:rPr>
              <a:t>으로 구현된 </a:t>
            </a:r>
            <a:r>
              <a:rPr lang="en-US" altLang="ko-KR" sz="1200" dirty="0">
                <a:solidFill>
                  <a:srgbClr val="FF0000"/>
                </a:solidFill>
              </a:rPr>
              <a:t>XOR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FB0289-C128-446E-B355-3F417B0B2114}"/>
              </a:ext>
            </a:extLst>
          </p:cNvPr>
          <p:cNvSpPr/>
          <p:nvPr/>
        </p:nvSpPr>
        <p:spPr>
          <a:xfrm>
            <a:off x="6952536" y="2798359"/>
            <a:ext cx="3361779" cy="606389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F1CF93-D576-49F4-9269-6D971932AC9A}"/>
              </a:ext>
            </a:extLst>
          </p:cNvPr>
          <p:cNvSpPr/>
          <p:nvPr/>
        </p:nvSpPr>
        <p:spPr>
          <a:xfrm>
            <a:off x="3067875" y="3203142"/>
            <a:ext cx="3361779" cy="606389"/>
          </a:xfrm>
          <a:prstGeom prst="rect">
            <a:avLst/>
          </a:prstGeom>
          <a:solidFill>
            <a:srgbClr val="00B05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E3C303-168B-4EA1-8014-136E2A082F1F}"/>
              </a:ext>
            </a:extLst>
          </p:cNvPr>
          <p:cNvSpPr/>
          <p:nvPr/>
        </p:nvSpPr>
        <p:spPr>
          <a:xfrm>
            <a:off x="3067875" y="2379979"/>
            <a:ext cx="3361779" cy="606389"/>
          </a:xfrm>
          <a:prstGeom prst="rect">
            <a:avLst/>
          </a:prstGeom>
          <a:solidFill>
            <a:srgbClr val="92D050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9F2B5E-27CE-4607-9ABE-5542912459D4}"/>
                  </a:ext>
                </a:extLst>
              </p:cNvPr>
              <p:cNvSpPr txBox="1"/>
              <p:nvPr/>
            </p:nvSpPr>
            <p:spPr>
              <a:xfrm>
                <a:off x="2298748" y="2596729"/>
                <a:ext cx="281085" cy="200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39F2B5E-27CE-4607-9ABE-554291245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48" y="2596729"/>
                <a:ext cx="281085" cy="200597"/>
              </a:xfrm>
              <a:prstGeom prst="rect">
                <a:avLst/>
              </a:prstGeom>
              <a:blipFill>
                <a:blip r:embed="rId4"/>
                <a:stretch>
                  <a:fillRect r="-10870" b="-484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5A3C978-0C0B-46A9-B57E-47D899F33F73}"/>
                  </a:ext>
                </a:extLst>
              </p:cNvPr>
              <p:cNvSpPr/>
              <p:nvPr/>
            </p:nvSpPr>
            <p:spPr>
              <a:xfrm>
                <a:off x="3117720" y="2480197"/>
                <a:ext cx="1237431" cy="408893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Regression</a:t>
                </a:r>
                <a:br>
                  <a:rPr lang="en-US" altLang="ko-KR" sz="1400" dirty="0">
                    <a:solidFill>
                      <a:schemeClr val="tx1"/>
                    </a:solidFill>
                  </a:rPr>
                </a:br>
                <a:r>
                  <a:rPr lang="en-US" altLang="ko-KR" sz="1400" dirty="0">
                    <a:solidFill>
                      <a:schemeClr val="tx1"/>
                    </a:solidFill>
                  </a:rPr>
                  <a:t>(z=X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5A3C978-0C0B-46A9-B57E-47D899F33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720" y="2480197"/>
                <a:ext cx="1237431" cy="408893"/>
              </a:xfrm>
              <a:prstGeom prst="rect">
                <a:avLst/>
              </a:prstGeom>
              <a:blipFill>
                <a:blip r:embed="rId5"/>
                <a:stretch>
                  <a:fillRect t="-14493" b="-26087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6B1311-4A89-4A6C-8AB3-A329E7F881EA}"/>
                  </a:ext>
                </a:extLst>
              </p:cNvPr>
              <p:cNvSpPr txBox="1"/>
              <p:nvPr/>
            </p:nvSpPr>
            <p:spPr>
              <a:xfrm>
                <a:off x="2295996" y="3404748"/>
                <a:ext cx="281085" cy="200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C6B1311-4A89-4A6C-8AB3-A329E7F88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96" y="3404748"/>
                <a:ext cx="281085" cy="200597"/>
              </a:xfrm>
              <a:prstGeom prst="rect">
                <a:avLst/>
              </a:prstGeom>
              <a:blipFill>
                <a:blip r:embed="rId6"/>
                <a:stretch>
                  <a:fillRect r="-13043" b="-531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DE9B232-2B8B-43DF-9A49-A24569A4A76C}"/>
              </a:ext>
            </a:extLst>
          </p:cNvPr>
          <p:cNvSpPr txBox="1"/>
          <p:nvPr/>
        </p:nvSpPr>
        <p:spPr>
          <a:xfrm>
            <a:off x="4449635" y="2425675"/>
            <a:ext cx="281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</a:rPr>
              <a:t>z</a:t>
            </a:r>
            <a:endParaRPr lang="ko-KR" altLang="en-US" sz="1200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5495F2-64D0-4F44-A3CF-441034BA7B76}"/>
              </a:ext>
            </a:extLst>
          </p:cNvPr>
          <p:cNvSpPr txBox="1"/>
          <p:nvPr/>
        </p:nvSpPr>
        <p:spPr>
          <a:xfrm>
            <a:off x="4448465" y="3230361"/>
            <a:ext cx="281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</a:rPr>
              <a:t>z</a:t>
            </a:r>
            <a:endParaRPr lang="ko-KR" altLang="en-US" sz="1200" dirty="0">
              <a:solidFill>
                <a:srgbClr val="7030A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C10ACD-888C-4ADD-B1E4-B0795BB462EA}"/>
              </a:ext>
            </a:extLst>
          </p:cNvPr>
          <p:cNvSpPr/>
          <p:nvPr/>
        </p:nvSpPr>
        <p:spPr>
          <a:xfrm>
            <a:off x="2740886" y="2276607"/>
            <a:ext cx="7769433" cy="159499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622D34-EF5F-4AE4-9FF5-D077DAAB17BE}"/>
              </a:ext>
            </a:extLst>
          </p:cNvPr>
          <p:cNvSpPr/>
          <p:nvPr/>
        </p:nvSpPr>
        <p:spPr>
          <a:xfrm>
            <a:off x="4990991" y="2478683"/>
            <a:ext cx="1237431" cy="4088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Classification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(sigmoid(z))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6194C7A-BD32-45F4-95FD-73D93633D76A}"/>
                  </a:ext>
                </a:extLst>
              </p:cNvPr>
              <p:cNvSpPr/>
              <p:nvPr/>
            </p:nvSpPr>
            <p:spPr>
              <a:xfrm>
                <a:off x="3117720" y="3300601"/>
                <a:ext cx="1237431" cy="408893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Regression</a:t>
                </a:r>
                <a:br>
                  <a:rPr lang="en-US" altLang="ko-KR" sz="1400" dirty="0">
                    <a:solidFill>
                      <a:schemeClr val="tx1"/>
                    </a:solidFill>
                  </a:rPr>
                </a:br>
                <a:r>
                  <a:rPr lang="en-US" altLang="ko-KR" sz="1400" dirty="0">
                    <a:solidFill>
                      <a:schemeClr val="tx1"/>
                    </a:solidFill>
                  </a:rPr>
                  <a:t>(z=X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6194C7A-BD32-45F4-95FD-73D93633D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720" y="3300601"/>
                <a:ext cx="1237431" cy="408893"/>
              </a:xfrm>
              <a:prstGeom prst="rect">
                <a:avLst/>
              </a:prstGeom>
              <a:blipFill>
                <a:blip r:embed="rId7"/>
                <a:stretch>
                  <a:fillRect t="-14706" b="-279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0B066F-9EC0-4B27-AB5F-1712DD331240}"/>
              </a:ext>
            </a:extLst>
          </p:cNvPr>
          <p:cNvSpPr/>
          <p:nvPr/>
        </p:nvSpPr>
        <p:spPr>
          <a:xfrm>
            <a:off x="4974739" y="3300601"/>
            <a:ext cx="1237431" cy="40889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Classification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(sigmoid(z))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E524FAD6-5A79-40B0-AEEB-FD3E9A0CA33E}"/>
              </a:ext>
            </a:extLst>
          </p:cNvPr>
          <p:cNvSpPr/>
          <p:nvPr/>
        </p:nvSpPr>
        <p:spPr>
          <a:xfrm rot="16200000">
            <a:off x="4618023" y="2424321"/>
            <a:ext cx="110096" cy="511391"/>
          </a:xfrm>
          <a:prstGeom prst="downArrow">
            <a:avLst/>
          </a:prstGeom>
          <a:solidFill>
            <a:srgbClr val="FFC000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B0BD9E13-D189-41E2-8EB3-A58F7A923721}"/>
              </a:ext>
            </a:extLst>
          </p:cNvPr>
          <p:cNvSpPr/>
          <p:nvPr/>
        </p:nvSpPr>
        <p:spPr>
          <a:xfrm rot="16200000">
            <a:off x="4618023" y="3249352"/>
            <a:ext cx="110096" cy="511391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C27D7EA-BBFD-45AD-9EB5-787BBD061372}"/>
                  </a:ext>
                </a:extLst>
              </p:cNvPr>
              <p:cNvSpPr/>
              <p:nvPr/>
            </p:nvSpPr>
            <p:spPr>
              <a:xfrm>
                <a:off x="7028068" y="2887577"/>
                <a:ext cx="1237431" cy="408893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bg1"/>
                    </a:solidFill>
                  </a:rPr>
                  <a:t>Regression</a:t>
                </a:r>
                <a:br>
                  <a:rPr lang="en-US" altLang="ko-KR" sz="1400" dirty="0">
                    <a:solidFill>
                      <a:schemeClr val="bg1"/>
                    </a:solidFill>
                  </a:rPr>
                </a:br>
                <a:r>
                  <a:rPr lang="en-US" altLang="ko-KR" sz="1400" dirty="0">
                    <a:solidFill>
                      <a:schemeClr val="bg1"/>
                    </a:solidFill>
                  </a:rPr>
                  <a:t>(z=X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</m:t>
                    </m:r>
                    <m:r>
                      <a:rPr lang="en-US" altLang="ko-KR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ko-KR" sz="1400" dirty="0">
                    <a:solidFill>
                      <a:schemeClr val="bg1"/>
                    </a:solidFill>
                  </a:rPr>
                  <a:t>)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C27D7EA-BBFD-45AD-9EB5-787BBD061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068" y="2887577"/>
                <a:ext cx="1237431" cy="408893"/>
              </a:xfrm>
              <a:prstGeom prst="rect">
                <a:avLst/>
              </a:prstGeom>
              <a:blipFill>
                <a:blip r:embed="rId8"/>
                <a:stretch>
                  <a:fillRect t="-14493" b="-2608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D7CDD4-3406-41BA-85C8-B5D8D9C54106}"/>
              </a:ext>
            </a:extLst>
          </p:cNvPr>
          <p:cNvSpPr/>
          <p:nvPr/>
        </p:nvSpPr>
        <p:spPr>
          <a:xfrm>
            <a:off x="9001356" y="2887577"/>
            <a:ext cx="1237431" cy="40889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Classification</a:t>
            </a:r>
          </a:p>
          <a:p>
            <a:pPr algn="ctr"/>
            <a:r>
              <a:rPr lang="en-US" altLang="ko-KR" sz="1400" dirty="0"/>
              <a:t>(sigmoid)</a:t>
            </a:r>
            <a:endParaRPr lang="ko-KR" altLang="en-US" sz="1400" dirty="0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8EAA018D-914E-4A71-BC8E-9BFF934FFF79}"/>
              </a:ext>
            </a:extLst>
          </p:cNvPr>
          <p:cNvSpPr/>
          <p:nvPr/>
        </p:nvSpPr>
        <p:spPr>
          <a:xfrm rot="16200000">
            <a:off x="8578379" y="2836327"/>
            <a:ext cx="110096" cy="511391"/>
          </a:xfrm>
          <a:prstGeom prst="downArrow">
            <a:avLst/>
          </a:prstGeom>
          <a:solidFill>
            <a:srgbClr val="0070C0"/>
          </a:solidFill>
          <a:ln w="285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162876-FC85-47B7-B145-6E6CA8A90BBA}"/>
              </a:ext>
            </a:extLst>
          </p:cNvPr>
          <p:cNvSpPr txBox="1"/>
          <p:nvPr/>
        </p:nvSpPr>
        <p:spPr>
          <a:xfrm>
            <a:off x="8371976" y="2835364"/>
            <a:ext cx="2810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</a:rPr>
              <a:t>z</a:t>
            </a:r>
            <a:endParaRPr lang="ko-KR" altLang="en-US" sz="1200" dirty="0">
              <a:solidFill>
                <a:srgbClr val="7030A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7EB57FA-83CC-48F9-852A-44ACFEFF457B}"/>
              </a:ext>
            </a:extLst>
          </p:cNvPr>
          <p:cNvCxnSpPr>
            <a:cxnSpLocks/>
          </p:cNvCxnSpPr>
          <p:nvPr/>
        </p:nvCxnSpPr>
        <p:spPr>
          <a:xfrm flipV="1">
            <a:off x="6303961" y="3156975"/>
            <a:ext cx="585293" cy="371019"/>
          </a:xfrm>
          <a:prstGeom prst="straightConnector1">
            <a:avLst/>
          </a:prstGeom>
          <a:ln w="31750">
            <a:solidFill>
              <a:srgbClr val="7030A0"/>
            </a:solidFill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986A50A-C110-4111-BA44-53101A4616FC}"/>
              </a:ext>
            </a:extLst>
          </p:cNvPr>
          <p:cNvCxnSpPr>
            <a:cxnSpLocks/>
          </p:cNvCxnSpPr>
          <p:nvPr/>
        </p:nvCxnSpPr>
        <p:spPr>
          <a:xfrm>
            <a:off x="6317845" y="2684643"/>
            <a:ext cx="571409" cy="320338"/>
          </a:xfrm>
          <a:prstGeom prst="straightConnector1">
            <a:avLst/>
          </a:prstGeom>
          <a:ln w="31750">
            <a:solidFill>
              <a:srgbClr val="7030A0"/>
            </a:solidFill>
            <a:headEnd type="none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C574691-F21A-4AA0-B4D9-423E1ECB7D80}"/>
              </a:ext>
            </a:extLst>
          </p:cNvPr>
          <p:cNvSpPr txBox="1"/>
          <p:nvPr/>
        </p:nvSpPr>
        <p:spPr>
          <a:xfrm>
            <a:off x="8311247" y="2501051"/>
            <a:ext cx="626524" cy="240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AND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02B43E-5871-4439-A89E-B99AB57D500D}"/>
              </a:ext>
            </a:extLst>
          </p:cNvPr>
          <p:cNvSpPr txBox="1"/>
          <p:nvPr/>
        </p:nvSpPr>
        <p:spPr>
          <a:xfrm>
            <a:off x="4269422" y="2209082"/>
            <a:ext cx="789372" cy="240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NAND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50A378-D36D-4D03-AD19-D1D60F68FE11}"/>
              </a:ext>
            </a:extLst>
          </p:cNvPr>
          <p:cNvSpPr txBox="1"/>
          <p:nvPr/>
        </p:nvSpPr>
        <p:spPr>
          <a:xfrm>
            <a:off x="4468085" y="3026528"/>
            <a:ext cx="465156" cy="240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OR</a:t>
            </a:r>
            <a:endParaRPr lang="ko-KR" altLang="en-US" dirty="0"/>
          </a:p>
        </p:txBody>
      </p:sp>
      <p:sp>
        <p:nvSpPr>
          <p:cNvPr id="48" name="화살표: 오른쪽 47">
            <a:extLst>
              <a:ext uri="{FF2B5EF4-FFF2-40B4-BE49-F238E27FC236}">
                <a16:creationId xmlns:a16="http://schemas.microsoft.com/office/drawing/2014/main" id="{98066BFE-B65B-4A53-BB36-0417367FC229}"/>
              </a:ext>
            </a:extLst>
          </p:cNvPr>
          <p:cNvSpPr/>
          <p:nvPr/>
        </p:nvSpPr>
        <p:spPr>
          <a:xfrm>
            <a:off x="2631125" y="2684643"/>
            <a:ext cx="411827" cy="9813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화살표: 오른쪽 48">
            <a:extLst>
              <a:ext uri="{FF2B5EF4-FFF2-40B4-BE49-F238E27FC236}">
                <a16:creationId xmlns:a16="http://schemas.microsoft.com/office/drawing/2014/main" id="{9FEBFD36-6EB1-4CA8-947E-6FB532F59A45}"/>
              </a:ext>
            </a:extLst>
          </p:cNvPr>
          <p:cNvSpPr/>
          <p:nvPr/>
        </p:nvSpPr>
        <p:spPr>
          <a:xfrm>
            <a:off x="2628258" y="3470227"/>
            <a:ext cx="411827" cy="98135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8CCCF64F-30BF-43B1-A528-A38C5ECAD70E}"/>
              </a:ext>
            </a:extLst>
          </p:cNvPr>
          <p:cNvSpPr/>
          <p:nvPr/>
        </p:nvSpPr>
        <p:spPr>
          <a:xfrm rot="18354052">
            <a:off x="2582214" y="3033223"/>
            <a:ext cx="433894" cy="167071"/>
          </a:xfrm>
          <a:prstGeom prst="rightArrow">
            <a:avLst>
              <a:gd name="adj1" fmla="val 42798"/>
              <a:gd name="adj2" fmla="val 716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화살표: 오른쪽 50">
            <a:extLst>
              <a:ext uri="{FF2B5EF4-FFF2-40B4-BE49-F238E27FC236}">
                <a16:creationId xmlns:a16="http://schemas.microsoft.com/office/drawing/2014/main" id="{851643DD-BC55-446B-93C0-1BD9869519AD}"/>
              </a:ext>
            </a:extLst>
          </p:cNvPr>
          <p:cNvSpPr/>
          <p:nvPr/>
        </p:nvSpPr>
        <p:spPr>
          <a:xfrm rot="3031594">
            <a:off x="2590618" y="3052384"/>
            <a:ext cx="433894" cy="167071"/>
          </a:xfrm>
          <a:prstGeom prst="rightArrow">
            <a:avLst>
              <a:gd name="adj1" fmla="val 42798"/>
              <a:gd name="adj2" fmla="val 716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86DDFE84-2F3F-4112-B467-3A2AAF70187D}"/>
              </a:ext>
            </a:extLst>
          </p:cNvPr>
          <p:cNvSpPr/>
          <p:nvPr/>
        </p:nvSpPr>
        <p:spPr>
          <a:xfrm>
            <a:off x="10377597" y="3079964"/>
            <a:ext cx="411827" cy="13888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EBA85C19-EC63-4EEE-AA82-851A4A5A12AA}"/>
              </a:ext>
            </a:extLst>
          </p:cNvPr>
          <p:cNvSpPr/>
          <p:nvPr/>
        </p:nvSpPr>
        <p:spPr>
          <a:xfrm>
            <a:off x="2537800" y="942592"/>
            <a:ext cx="516835" cy="20638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506AC65-5FE6-4C78-8B7D-6F198694C952}"/>
              </a:ext>
            </a:extLst>
          </p:cNvPr>
          <p:cNvSpPr/>
          <p:nvPr/>
        </p:nvSpPr>
        <p:spPr>
          <a:xfrm>
            <a:off x="2537800" y="1363262"/>
            <a:ext cx="516835" cy="20638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DFDEBB34-EE82-44B5-AB89-A1CF9E4C65E1}"/>
                  </a:ext>
                </a:extLst>
              </p:cNvPr>
              <p:cNvSpPr/>
              <p:nvPr/>
            </p:nvSpPr>
            <p:spPr>
              <a:xfrm>
                <a:off x="3147401" y="936696"/>
                <a:ext cx="1285461" cy="6394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Regression</a:t>
                </a:r>
              </a:p>
              <a:p>
                <a:pPr algn="ctr"/>
                <a:r>
                  <a:rPr lang="en-US" altLang="ko-KR" sz="1400" dirty="0"/>
                  <a:t>(X</a:t>
                </a:r>
                <a:r>
                  <a:rPr lang="en-US" altLang="ko-KR" sz="1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en-US" altLang="ko-KR" sz="1400" dirty="0" err="1"/>
                  <a:t>W+b</a:t>
                </a:r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DFDEBB34-EE82-44B5-AB89-A1CF9E4C6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401" y="936696"/>
                <a:ext cx="1285461" cy="6394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410A157A-9CD9-4E01-BA38-1DECFF5DB8E1}"/>
              </a:ext>
            </a:extLst>
          </p:cNvPr>
          <p:cNvSpPr/>
          <p:nvPr/>
        </p:nvSpPr>
        <p:spPr>
          <a:xfrm>
            <a:off x="4641583" y="1153251"/>
            <a:ext cx="1215887" cy="20638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C0E45E-B7B3-4C52-8AC4-EF7E0B8FA6A9}"/>
                  </a:ext>
                </a:extLst>
              </p:cNvPr>
              <p:cNvSpPr txBox="1"/>
              <p:nvPr/>
            </p:nvSpPr>
            <p:spPr>
              <a:xfrm>
                <a:off x="4599281" y="911107"/>
                <a:ext cx="1205779" cy="273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z = X</a:t>
                </a:r>
                <a:r>
                  <a:rPr lang="en-US" altLang="ko-KR" sz="1400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en-US" altLang="ko-KR" sz="1400" dirty="0" err="1"/>
                  <a:t>W+b</a:t>
                </a:r>
                <a:endParaRPr lang="ko-KR" altLang="en-US" sz="14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C0E45E-B7B3-4C52-8AC4-EF7E0B8FA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9281" y="911107"/>
                <a:ext cx="1205779" cy="273901"/>
              </a:xfrm>
              <a:prstGeom prst="rect">
                <a:avLst/>
              </a:prstGeom>
              <a:blipFill>
                <a:blip r:embed="rId10"/>
                <a:stretch>
                  <a:fillRect l="-1515" t="-2222" b="-3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>
            <a:extLst>
              <a:ext uri="{FF2B5EF4-FFF2-40B4-BE49-F238E27FC236}">
                <a16:creationId xmlns:a16="http://schemas.microsoft.com/office/drawing/2014/main" id="{0B09A83F-ACC4-4139-B288-DAEAE15DBB44}"/>
              </a:ext>
            </a:extLst>
          </p:cNvPr>
          <p:cNvSpPr/>
          <p:nvPr/>
        </p:nvSpPr>
        <p:spPr>
          <a:xfrm>
            <a:off x="5981188" y="936696"/>
            <a:ext cx="1612317" cy="639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Classification</a:t>
            </a:r>
          </a:p>
          <a:p>
            <a:pPr algn="ctr"/>
            <a:r>
              <a:rPr lang="en-US" altLang="ko-KR" sz="1400" dirty="0"/>
              <a:t>(sigmoid)</a:t>
            </a:r>
            <a:endParaRPr lang="ko-KR" altLang="en-US" sz="1400" dirty="0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8953F6FA-7F98-4404-B154-4B86595E16EE}"/>
              </a:ext>
            </a:extLst>
          </p:cNvPr>
          <p:cNvSpPr/>
          <p:nvPr/>
        </p:nvSpPr>
        <p:spPr>
          <a:xfrm>
            <a:off x="7713436" y="1148979"/>
            <a:ext cx="1467993" cy="206387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BF8075-1B7E-4E01-951A-9C2AB4254CA0}"/>
              </a:ext>
            </a:extLst>
          </p:cNvPr>
          <p:cNvSpPr txBox="1"/>
          <p:nvPr/>
        </p:nvSpPr>
        <p:spPr>
          <a:xfrm>
            <a:off x="7669023" y="911107"/>
            <a:ext cx="1364476" cy="273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y = sigmoid(z)</a:t>
            </a:r>
            <a:endParaRPr lang="ko-KR" altLang="en-US" sz="14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1728751-53EF-4F8F-9AAC-A037429F1D59}"/>
              </a:ext>
            </a:extLst>
          </p:cNvPr>
          <p:cNvSpPr/>
          <p:nvPr/>
        </p:nvSpPr>
        <p:spPr>
          <a:xfrm>
            <a:off x="2791468" y="864931"/>
            <a:ext cx="6169914" cy="77908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72C304-CE45-4AED-BEE2-108B4C11F824}"/>
                  </a:ext>
                </a:extLst>
              </p:cNvPr>
              <p:cNvSpPr txBox="1"/>
              <p:nvPr/>
            </p:nvSpPr>
            <p:spPr>
              <a:xfrm>
                <a:off x="2217370" y="919458"/>
                <a:ext cx="281085" cy="252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272C304-CE45-4AED-BEE2-108B4C11F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370" y="919458"/>
                <a:ext cx="281085" cy="252655"/>
              </a:xfrm>
              <a:prstGeom prst="rect">
                <a:avLst/>
              </a:prstGeom>
              <a:blipFill>
                <a:blip r:embed="rId11"/>
                <a:stretch>
                  <a:fillRect r="-10870" b="-195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90F65D2-D569-4C8E-8B10-7F94C1174D73}"/>
                  </a:ext>
                </a:extLst>
              </p:cNvPr>
              <p:cNvSpPr txBox="1"/>
              <p:nvPr/>
            </p:nvSpPr>
            <p:spPr>
              <a:xfrm>
                <a:off x="2214033" y="1338604"/>
                <a:ext cx="281085" cy="2739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90F65D2-D569-4C8E-8B10-7F94C1174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033" y="1338604"/>
                <a:ext cx="281085" cy="273901"/>
              </a:xfrm>
              <a:prstGeom prst="rect">
                <a:avLst/>
              </a:prstGeom>
              <a:blipFill>
                <a:blip r:embed="rId6"/>
                <a:stretch>
                  <a:fillRect r="-13043" b="-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2AA47FEC-44D7-45D2-87DD-B8DF5215D324}"/>
              </a:ext>
            </a:extLst>
          </p:cNvPr>
          <p:cNvSpPr txBox="1"/>
          <p:nvPr/>
        </p:nvSpPr>
        <p:spPr>
          <a:xfrm>
            <a:off x="9367426" y="780668"/>
            <a:ext cx="909530" cy="9007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altLang="ko-KR" sz="1050" dirty="0"/>
              <a:t>[0 0]  =  0</a:t>
            </a:r>
          </a:p>
          <a:p>
            <a:pPr>
              <a:lnSpc>
                <a:spcPts val="900"/>
              </a:lnSpc>
            </a:pPr>
            <a:endParaRPr lang="en-US" altLang="ko-KR" sz="1050" dirty="0"/>
          </a:p>
          <a:p>
            <a:pPr>
              <a:lnSpc>
                <a:spcPts val="900"/>
              </a:lnSpc>
            </a:pPr>
            <a:r>
              <a:rPr lang="en-US" altLang="ko-KR" sz="1050" dirty="0"/>
              <a:t>[0 1]  =  1</a:t>
            </a:r>
          </a:p>
          <a:p>
            <a:pPr>
              <a:lnSpc>
                <a:spcPts val="900"/>
              </a:lnSpc>
            </a:pPr>
            <a:endParaRPr lang="en-US" altLang="ko-KR" sz="1050" dirty="0"/>
          </a:p>
          <a:p>
            <a:pPr>
              <a:lnSpc>
                <a:spcPts val="900"/>
              </a:lnSpc>
            </a:pPr>
            <a:r>
              <a:rPr lang="en-US" altLang="ko-KR" sz="1050" dirty="0"/>
              <a:t>[1 0]  =  1</a:t>
            </a:r>
          </a:p>
          <a:p>
            <a:pPr>
              <a:lnSpc>
                <a:spcPts val="900"/>
              </a:lnSpc>
            </a:pPr>
            <a:endParaRPr lang="en-US" altLang="ko-KR" sz="1050" dirty="0"/>
          </a:p>
          <a:p>
            <a:pPr>
              <a:lnSpc>
                <a:spcPts val="900"/>
              </a:lnSpc>
            </a:pPr>
            <a:r>
              <a:rPr lang="en-US" altLang="ko-KR" sz="1050" dirty="0"/>
              <a:t>[1 1]  =  0</a:t>
            </a:r>
            <a:endParaRPr lang="ko-KR" altLang="en-US" sz="105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BC25FA0-44CB-4E79-A3A7-C90073FE2D9C}"/>
              </a:ext>
            </a:extLst>
          </p:cNvPr>
          <p:cNvSpPr txBox="1"/>
          <p:nvPr/>
        </p:nvSpPr>
        <p:spPr>
          <a:xfrm>
            <a:off x="10886181" y="2532436"/>
            <a:ext cx="909530" cy="123365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[0 0]  =  0</a:t>
            </a:r>
          </a:p>
          <a:p>
            <a:endParaRPr lang="en-US" altLang="ko-KR" sz="1050" dirty="0"/>
          </a:p>
          <a:p>
            <a:r>
              <a:rPr lang="en-US" altLang="ko-KR" sz="1050" dirty="0"/>
              <a:t>[0 1]  =  1</a:t>
            </a:r>
          </a:p>
          <a:p>
            <a:endParaRPr lang="en-US" altLang="ko-KR" sz="1050" dirty="0"/>
          </a:p>
          <a:p>
            <a:r>
              <a:rPr lang="en-US" altLang="ko-KR" sz="1050" dirty="0"/>
              <a:t>[1 0]  =  1</a:t>
            </a:r>
          </a:p>
          <a:p>
            <a:endParaRPr lang="en-US" altLang="ko-KR" sz="1050" dirty="0"/>
          </a:p>
          <a:p>
            <a:r>
              <a:rPr lang="en-US" altLang="ko-KR" sz="1050" dirty="0"/>
              <a:t>[1 1]  =  0</a:t>
            </a:r>
            <a:endParaRPr lang="ko-KR" altLang="en-US" sz="105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7BCC7FA-E21E-45EC-8F43-2200801B87AC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Review – XOR </a:t>
            </a:r>
            <a:r>
              <a:rPr lang="ko-KR" altLang="en-US" sz="2400" dirty="0">
                <a:solidFill>
                  <a:srgbClr val="7030A0"/>
                </a:solidFill>
              </a:rPr>
              <a:t>문제</a:t>
            </a:r>
            <a:endParaRPr lang="en-US" altLang="ko-KR" sz="2400" dirty="0">
              <a:solidFill>
                <a:srgbClr val="7030A0"/>
              </a:solidFill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7395A95-F2D7-4379-A487-98EB809C681F}"/>
              </a:ext>
            </a:extLst>
          </p:cNvPr>
          <p:cNvGrpSpPr/>
          <p:nvPr/>
        </p:nvGrpSpPr>
        <p:grpSpPr>
          <a:xfrm>
            <a:off x="2436538" y="4346279"/>
            <a:ext cx="8163499" cy="1903318"/>
            <a:chOff x="1275347" y="2125200"/>
            <a:chExt cx="8163499" cy="2715469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CF3F7A15-A23B-40A0-9B9B-5DCDD8762212}"/>
                </a:ext>
              </a:extLst>
            </p:cNvPr>
            <p:cNvSpPr/>
            <p:nvPr/>
          </p:nvSpPr>
          <p:spPr>
            <a:xfrm>
              <a:off x="1275347" y="2125200"/>
              <a:ext cx="8163499" cy="27154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B62E314-5BAF-48AB-9EC2-2DB0A3B2D821}"/>
                </a:ext>
              </a:extLst>
            </p:cNvPr>
            <p:cNvGrpSpPr/>
            <p:nvPr/>
          </p:nvGrpSpPr>
          <p:grpSpPr>
            <a:xfrm>
              <a:off x="1431759" y="2632359"/>
              <a:ext cx="1215189" cy="2009274"/>
              <a:chOff x="1431759" y="1008058"/>
              <a:chExt cx="1215189" cy="2009274"/>
            </a:xfrm>
          </p:grpSpPr>
          <p:sp>
            <p:nvSpPr>
              <p:cNvPr id="129" name="사각형: 둥근 모서리 128">
                <a:extLst>
                  <a:ext uri="{FF2B5EF4-FFF2-40B4-BE49-F238E27FC236}">
                    <a16:creationId xmlns:a16="http://schemas.microsoft.com/office/drawing/2014/main" id="{A6E8694C-7044-4463-942C-340F2B247A0E}"/>
                  </a:ext>
                </a:extLst>
              </p:cNvPr>
              <p:cNvSpPr/>
              <p:nvPr/>
            </p:nvSpPr>
            <p:spPr>
              <a:xfrm>
                <a:off x="1431759" y="1008058"/>
                <a:ext cx="1215189" cy="200927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타원 129">
                <a:extLst>
                  <a:ext uri="{FF2B5EF4-FFF2-40B4-BE49-F238E27FC236}">
                    <a16:creationId xmlns:a16="http://schemas.microsoft.com/office/drawing/2014/main" id="{28C8918B-77B6-4AA6-92AB-B6020E39D2F3}"/>
                  </a:ext>
                </a:extLst>
              </p:cNvPr>
              <p:cNvSpPr/>
              <p:nvPr/>
            </p:nvSpPr>
            <p:spPr>
              <a:xfrm>
                <a:off x="1609452" y="1275697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1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31" name="타원 130">
                <a:extLst>
                  <a:ext uri="{FF2B5EF4-FFF2-40B4-BE49-F238E27FC236}">
                    <a16:creationId xmlns:a16="http://schemas.microsoft.com/office/drawing/2014/main" id="{5F3E8BB3-4EEE-4426-A1B3-7B42340E05E8}"/>
                  </a:ext>
                </a:extLst>
              </p:cNvPr>
              <p:cNvSpPr/>
              <p:nvPr/>
            </p:nvSpPr>
            <p:spPr>
              <a:xfrm>
                <a:off x="1609452" y="1876693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2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32" name="타원 131">
                <a:extLst>
                  <a:ext uri="{FF2B5EF4-FFF2-40B4-BE49-F238E27FC236}">
                    <a16:creationId xmlns:a16="http://schemas.microsoft.com/office/drawing/2014/main" id="{1B28C8E2-7540-4D04-AE1D-A05D3DC6F6A5}"/>
                  </a:ext>
                </a:extLst>
              </p:cNvPr>
              <p:cNvSpPr/>
              <p:nvPr/>
            </p:nvSpPr>
            <p:spPr>
              <a:xfrm>
                <a:off x="1609452" y="2473576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N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2518AA88-E4C7-4DF1-9DF3-2EC134116FB3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996" y="2128336"/>
                    <a:ext cx="455310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ts val="15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∙∙∙</m:t>
                          </m:r>
                        </m:oMath>
                        <m:oMath xmlns:m="http://schemas.openxmlformats.org/officeDocument/2006/math">
                          <m:r>
                            <a:rPr lang="en-US" altLang="ko-KR" sz="2000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∙∙∙</m:t>
                          </m:r>
                        </m:oMath>
                      </m:oMathPara>
                    </a14:m>
                    <a:endParaRPr lang="ko-KR" altLang="en-US" sz="20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33" name="TextBox 132">
                    <a:extLst>
                      <a:ext uri="{FF2B5EF4-FFF2-40B4-BE49-F238E27FC236}">
                        <a16:creationId xmlns:a16="http://schemas.microsoft.com/office/drawing/2014/main" id="{2518AA88-E4C7-4DF1-9DF3-2EC134116F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6996" y="2128336"/>
                    <a:ext cx="455310" cy="4770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909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56734EC5-E843-49A4-8531-25939632E3F0}"/>
                </a:ext>
              </a:extLst>
            </p:cNvPr>
            <p:cNvCxnSpPr>
              <a:cxnSpLocks/>
            </p:cNvCxnSpPr>
            <p:nvPr/>
          </p:nvCxnSpPr>
          <p:spPr>
            <a:xfrm>
              <a:off x="2463239" y="3037435"/>
              <a:ext cx="983808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7E9E7F26-E1CF-44E4-8FBC-EF971BCD5212}"/>
                </a:ext>
              </a:extLst>
            </p:cNvPr>
            <p:cNvGrpSpPr/>
            <p:nvPr/>
          </p:nvGrpSpPr>
          <p:grpSpPr>
            <a:xfrm>
              <a:off x="3520328" y="2632359"/>
              <a:ext cx="1215189" cy="2009274"/>
              <a:chOff x="1431759" y="1008058"/>
              <a:chExt cx="1215189" cy="2009274"/>
            </a:xfrm>
          </p:grpSpPr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65D8676A-1812-48AA-9B9C-4F5D7A1C95CD}"/>
                  </a:ext>
                </a:extLst>
              </p:cNvPr>
              <p:cNvSpPr/>
              <p:nvPr/>
            </p:nvSpPr>
            <p:spPr>
              <a:xfrm>
                <a:off x="1431759" y="1008058"/>
                <a:ext cx="1215189" cy="200927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55875306-A338-4A94-8C21-1C034BE860CA}"/>
                  </a:ext>
                </a:extLst>
              </p:cNvPr>
              <p:cNvSpPr/>
              <p:nvPr/>
            </p:nvSpPr>
            <p:spPr>
              <a:xfrm>
                <a:off x="1609452" y="1275697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1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26" name="타원 125">
                <a:extLst>
                  <a:ext uri="{FF2B5EF4-FFF2-40B4-BE49-F238E27FC236}">
                    <a16:creationId xmlns:a16="http://schemas.microsoft.com/office/drawing/2014/main" id="{E84A6CBD-B2E2-4EFE-B12F-479A734B7AE9}"/>
                  </a:ext>
                </a:extLst>
              </p:cNvPr>
              <p:cNvSpPr/>
              <p:nvPr/>
            </p:nvSpPr>
            <p:spPr>
              <a:xfrm>
                <a:off x="1609452" y="1876693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2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070E0501-155F-49D4-9658-20AB8715835B}"/>
                  </a:ext>
                </a:extLst>
              </p:cNvPr>
              <p:cNvSpPr/>
              <p:nvPr/>
            </p:nvSpPr>
            <p:spPr>
              <a:xfrm>
                <a:off x="1609452" y="2473576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M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1096FF15-6D4C-45C8-A389-55FED5112BFB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996" y="2128336"/>
                    <a:ext cx="455310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ts val="15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∙∙∙</m:t>
                          </m:r>
                        </m:oMath>
                        <m:oMath xmlns:m="http://schemas.openxmlformats.org/officeDocument/2006/math">
                          <m:r>
                            <a:rPr lang="en-US" altLang="ko-KR" sz="2000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∙∙∙</m:t>
                          </m:r>
                        </m:oMath>
                      </m:oMathPara>
                    </a14:m>
                    <a:endParaRPr lang="ko-KR" altLang="en-US" sz="20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1096FF15-6D4C-45C8-A389-55FED5112B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6996" y="2128336"/>
                    <a:ext cx="455310" cy="4770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2909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5A257344-3F91-4D04-9AE9-37AE0F8BF0D8}"/>
                </a:ext>
              </a:extLst>
            </p:cNvPr>
            <p:cNvGrpSpPr/>
            <p:nvPr/>
          </p:nvGrpSpPr>
          <p:grpSpPr>
            <a:xfrm>
              <a:off x="6096000" y="2632359"/>
              <a:ext cx="1215189" cy="2009274"/>
              <a:chOff x="1431759" y="1008058"/>
              <a:chExt cx="1215189" cy="2009274"/>
            </a:xfrm>
          </p:grpSpPr>
          <p:sp>
            <p:nvSpPr>
              <p:cNvPr id="119" name="사각형: 둥근 모서리 118">
                <a:extLst>
                  <a:ext uri="{FF2B5EF4-FFF2-40B4-BE49-F238E27FC236}">
                    <a16:creationId xmlns:a16="http://schemas.microsoft.com/office/drawing/2014/main" id="{91DA6556-4C1B-4A41-BFA8-5E757F8B688E}"/>
                  </a:ext>
                </a:extLst>
              </p:cNvPr>
              <p:cNvSpPr/>
              <p:nvPr/>
            </p:nvSpPr>
            <p:spPr>
              <a:xfrm>
                <a:off x="1431759" y="1008058"/>
                <a:ext cx="1215189" cy="200927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id="{D052D8B5-A2BA-476A-B643-EA762754A799}"/>
                  </a:ext>
                </a:extLst>
              </p:cNvPr>
              <p:cNvSpPr/>
              <p:nvPr/>
            </p:nvSpPr>
            <p:spPr>
              <a:xfrm>
                <a:off x="1609452" y="1275697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1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1964D374-FD69-4486-843F-2E7768FA1B64}"/>
                  </a:ext>
                </a:extLst>
              </p:cNvPr>
              <p:cNvSpPr/>
              <p:nvPr/>
            </p:nvSpPr>
            <p:spPr>
              <a:xfrm>
                <a:off x="1609452" y="1876693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2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22" name="타원 121">
                <a:extLst>
                  <a:ext uri="{FF2B5EF4-FFF2-40B4-BE49-F238E27FC236}">
                    <a16:creationId xmlns:a16="http://schemas.microsoft.com/office/drawing/2014/main" id="{4A043524-5C01-4003-9F95-05B9013EE0DF}"/>
                  </a:ext>
                </a:extLst>
              </p:cNvPr>
              <p:cNvSpPr/>
              <p:nvPr/>
            </p:nvSpPr>
            <p:spPr>
              <a:xfrm>
                <a:off x="1609452" y="2473576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K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19FB973C-ADCB-45E2-B8C7-40E539BE5750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996" y="2128336"/>
                    <a:ext cx="455310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ts val="15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∙∙∙</m:t>
                          </m:r>
                        </m:oMath>
                        <m:oMath xmlns:m="http://schemas.openxmlformats.org/officeDocument/2006/math">
                          <m:r>
                            <a:rPr lang="en-US" altLang="ko-KR" sz="2000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∙∙∙</m:t>
                          </m:r>
                        </m:oMath>
                      </m:oMathPara>
                    </a14:m>
                    <a:endParaRPr lang="ko-KR" altLang="en-US" sz="20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19FB973C-ADCB-45E2-B8C7-40E539BE575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6996" y="2128336"/>
                    <a:ext cx="455310" cy="4770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2909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5D109E50-EAC9-4AB4-AE04-4CCBFDCFA998}"/>
                </a:ext>
              </a:extLst>
            </p:cNvPr>
            <p:cNvGrpSpPr/>
            <p:nvPr/>
          </p:nvGrpSpPr>
          <p:grpSpPr>
            <a:xfrm>
              <a:off x="8059153" y="2632359"/>
              <a:ext cx="1215189" cy="2009274"/>
              <a:chOff x="1431759" y="1008058"/>
              <a:chExt cx="1215189" cy="2009274"/>
            </a:xfrm>
          </p:grpSpPr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379D7636-47BB-4698-BB76-5F277B27F6F9}"/>
                  </a:ext>
                </a:extLst>
              </p:cNvPr>
              <p:cNvSpPr/>
              <p:nvPr/>
            </p:nvSpPr>
            <p:spPr>
              <a:xfrm>
                <a:off x="1431759" y="1008058"/>
                <a:ext cx="1215189" cy="200927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C3FBDB4D-A09A-4670-AB5A-188BD5572FBC}"/>
                  </a:ext>
                </a:extLst>
              </p:cNvPr>
              <p:cNvSpPr/>
              <p:nvPr/>
            </p:nvSpPr>
            <p:spPr>
              <a:xfrm>
                <a:off x="1609452" y="1275697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1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16" name="타원 115">
                <a:extLst>
                  <a:ext uri="{FF2B5EF4-FFF2-40B4-BE49-F238E27FC236}">
                    <a16:creationId xmlns:a16="http://schemas.microsoft.com/office/drawing/2014/main" id="{621C2AF6-A650-4837-B764-7DA66649E932}"/>
                  </a:ext>
                </a:extLst>
              </p:cNvPr>
              <p:cNvSpPr/>
              <p:nvPr/>
            </p:nvSpPr>
            <p:spPr>
              <a:xfrm>
                <a:off x="1609452" y="1876693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2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50A98B76-834E-4762-889D-4A83A18B71D7}"/>
                  </a:ext>
                </a:extLst>
              </p:cNvPr>
              <p:cNvSpPr/>
              <p:nvPr/>
            </p:nvSpPr>
            <p:spPr>
              <a:xfrm>
                <a:off x="1609452" y="2473576"/>
                <a:ext cx="859803" cy="305787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rgbClr val="7030A0"/>
                    </a:solidFill>
                  </a:rPr>
                  <a:t>L</a:t>
                </a:r>
                <a:endParaRPr lang="ko-KR" altLang="en-US" b="1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4C0AC3C4-70C0-4444-B71C-584952BA0AFD}"/>
                      </a:ext>
                    </a:extLst>
                  </p:cNvPr>
                  <p:cNvSpPr txBox="1"/>
                  <p:nvPr/>
                </p:nvSpPr>
                <p:spPr>
                  <a:xfrm>
                    <a:off x="2076996" y="2128336"/>
                    <a:ext cx="455310" cy="4770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ts val="15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2000" b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∙∙∙</m:t>
                          </m:r>
                        </m:oMath>
                        <m:oMath xmlns:m="http://schemas.openxmlformats.org/officeDocument/2006/math">
                          <m:r>
                            <a:rPr lang="en-US" altLang="ko-KR" sz="2000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∙∙∙</m:t>
                          </m:r>
                        </m:oMath>
                      </m:oMathPara>
                    </a14:m>
                    <a:endParaRPr lang="ko-KR" altLang="en-US" sz="2000" b="1" dirty="0">
                      <a:solidFill>
                        <a:srgbClr val="7030A0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4C0AC3C4-70C0-4444-B71C-584952BA0A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76996" y="2128336"/>
                    <a:ext cx="455310" cy="4770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29091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EC336CE2-9E1E-4473-9AEC-B37CB3FDBE11}"/>
                </a:ext>
              </a:extLst>
            </p:cNvPr>
            <p:cNvCxnSpPr>
              <a:cxnSpLocks/>
            </p:cNvCxnSpPr>
            <p:nvPr/>
          </p:nvCxnSpPr>
          <p:spPr>
            <a:xfrm>
              <a:off x="2463239" y="3037435"/>
              <a:ext cx="983808" cy="548013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A4965ED6-000C-47E1-8BEE-1B3A7788B8B2}"/>
                </a:ext>
              </a:extLst>
            </p:cNvPr>
            <p:cNvCxnSpPr>
              <a:cxnSpLocks/>
            </p:cNvCxnSpPr>
            <p:nvPr/>
          </p:nvCxnSpPr>
          <p:spPr>
            <a:xfrm>
              <a:off x="2491634" y="3037435"/>
              <a:ext cx="983808" cy="1125529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BC3D3EBD-5C57-413F-AB0F-EE2D80F17B8C}"/>
                </a:ext>
              </a:extLst>
            </p:cNvPr>
            <p:cNvCxnSpPr>
              <a:cxnSpLocks/>
            </p:cNvCxnSpPr>
            <p:nvPr/>
          </p:nvCxnSpPr>
          <p:spPr>
            <a:xfrm>
              <a:off x="2463239" y="3653051"/>
              <a:ext cx="983808" cy="0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A685CC7B-D1A3-471E-80C3-35E047209B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1634" y="3140280"/>
              <a:ext cx="955413" cy="512771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F2B5AC1A-F121-4217-895D-A1385BA9CCAD}"/>
                </a:ext>
              </a:extLst>
            </p:cNvPr>
            <p:cNvCxnSpPr>
              <a:cxnSpLocks/>
            </p:cNvCxnSpPr>
            <p:nvPr/>
          </p:nvCxnSpPr>
          <p:spPr>
            <a:xfrm>
              <a:off x="2491634" y="3666616"/>
              <a:ext cx="851001" cy="476702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A0ED8830-3F00-46A7-8D7D-33A9309D88EC}"/>
                </a:ext>
              </a:extLst>
            </p:cNvPr>
            <p:cNvCxnSpPr>
              <a:cxnSpLocks/>
            </p:cNvCxnSpPr>
            <p:nvPr/>
          </p:nvCxnSpPr>
          <p:spPr>
            <a:xfrm>
              <a:off x="2463239" y="4250770"/>
              <a:ext cx="983808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F5D6BBBF-23E5-4678-8FDD-DC6B9CA6CE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1634" y="3752637"/>
              <a:ext cx="955413" cy="486128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8257515D-5656-4D8E-844E-E40AF12B04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1953" y="3254323"/>
              <a:ext cx="1019980" cy="994662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7F54BC27-E279-4596-9A44-9A0F1D51ADA4}"/>
                </a:ext>
              </a:extLst>
            </p:cNvPr>
            <p:cNvCxnSpPr>
              <a:cxnSpLocks/>
            </p:cNvCxnSpPr>
            <p:nvPr/>
          </p:nvCxnSpPr>
          <p:spPr>
            <a:xfrm>
              <a:off x="4583566" y="3037435"/>
              <a:ext cx="983808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03A7386F-77D5-4B10-ABA6-F835132F0568}"/>
                </a:ext>
              </a:extLst>
            </p:cNvPr>
            <p:cNvCxnSpPr>
              <a:cxnSpLocks/>
            </p:cNvCxnSpPr>
            <p:nvPr/>
          </p:nvCxnSpPr>
          <p:spPr>
            <a:xfrm>
              <a:off x="4583566" y="3037435"/>
              <a:ext cx="983808" cy="548013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14C78059-2A3A-4445-85B2-B8B4C047BCA1}"/>
                </a:ext>
              </a:extLst>
            </p:cNvPr>
            <p:cNvCxnSpPr>
              <a:cxnSpLocks/>
            </p:cNvCxnSpPr>
            <p:nvPr/>
          </p:nvCxnSpPr>
          <p:spPr>
            <a:xfrm>
              <a:off x="4611961" y="3037435"/>
              <a:ext cx="983808" cy="1125529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A17AC7D0-10D3-47C4-BC7E-BF4FB026C60B}"/>
                </a:ext>
              </a:extLst>
            </p:cNvPr>
            <p:cNvCxnSpPr>
              <a:cxnSpLocks/>
            </p:cNvCxnSpPr>
            <p:nvPr/>
          </p:nvCxnSpPr>
          <p:spPr>
            <a:xfrm>
              <a:off x="4583566" y="3653051"/>
              <a:ext cx="983808" cy="0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1BC96A40-FB52-4915-B419-FA10237E51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961" y="3140280"/>
              <a:ext cx="955413" cy="512771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E2E624A6-8BA1-456F-9045-EEA7E169BE9E}"/>
                </a:ext>
              </a:extLst>
            </p:cNvPr>
            <p:cNvCxnSpPr>
              <a:cxnSpLocks/>
            </p:cNvCxnSpPr>
            <p:nvPr/>
          </p:nvCxnSpPr>
          <p:spPr>
            <a:xfrm>
              <a:off x="4611961" y="3666616"/>
              <a:ext cx="851001" cy="476702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3E452D73-A038-4A37-9B89-BD99B944DFCA}"/>
                </a:ext>
              </a:extLst>
            </p:cNvPr>
            <p:cNvCxnSpPr>
              <a:cxnSpLocks/>
            </p:cNvCxnSpPr>
            <p:nvPr/>
          </p:nvCxnSpPr>
          <p:spPr>
            <a:xfrm>
              <a:off x="4583566" y="4250770"/>
              <a:ext cx="983808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75C58CA0-AC88-4187-BA61-CCC47A8E07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1961" y="3752637"/>
              <a:ext cx="955413" cy="486128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DEA1A8F0-B54C-4C54-B4C7-3FE24B9BD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7274" y="3250288"/>
              <a:ext cx="1019980" cy="994662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32D2912B-1956-4960-A655-0E6E8F2028AF}"/>
                </a:ext>
              </a:extLst>
            </p:cNvPr>
            <p:cNvCxnSpPr>
              <a:cxnSpLocks/>
            </p:cNvCxnSpPr>
            <p:nvPr/>
          </p:nvCxnSpPr>
          <p:spPr>
            <a:xfrm>
              <a:off x="7142634" y="3052170"/>
              <a:ext cx="983808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F0D77058-B808-4910-A692-783D78DB952E}"/>
                </a:ext>
              </a:extLst>
            </p:cNvPr>
            <p:cNvCxnSpPr>
              <a:cxnSpLocks/>
            </p:cNvCxnSpPr>
            <p:nvPr/>
          </p:nvCxnSpPr>
          <p:spPr>
            <a:xfrm>
              <a:off x="7142634" y="3052170"/>
              <a:ext cx="983808" cy="548013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4919C15C-DB5A-4BA8-B594-BBDA932AF47F}"/>
                </a:ext>
              </a:extLst>
            </p:cNvPr>
            <p:cNvCxnSpPr>
              <a:cxnSpLocks/>
            </p:cNvCxnSpPr>
            <p:nvPr/>
          </p:nvCxnSpPr>
          <p:spPr>
            <a:xfrm>
              <a:off x="7170619" y="3064051"/>
              <a:ext cx="984218" cy="1113648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383E0AA4-9386-4472-9DA2-247C313B89B3}"/>
                </a:ext>
              </a:extLst>
            </p:cNvPr>
            <p:cNvCxnSpPr>
              <a:cxnSpLocks/>
            </p:cNvCxnSpPr>
            <p:nvPr/>
          </p:nvCxnSpPr>
          <p:spPr>
            <a:xfrm>
              <a:off x="7142634" y="3667786"/>
              <a:ext cx="983808" cy="0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E6CE8EF5-1260-4BBC-A886-B0596E8A3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1029" y="3155015"/>
              <a:ext cx="955413" cy="512771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1CE60989-A130-4C2D-B109-6ED24D8B2E51}"/>
                </a:ext>
              </a:extLst>
            </p:cNvPr>
            <p:cNvCxnSpPr>
              <a:cxnSpLocks/>
            </p:cNvCxnSpPr>
            <p:nvPr/>
          </p:nvCxnSpPr>
          <p:spPr>
            <a:xfrm>
              <a:off x="7171029" y="3681351"/>
              <a:ext cx="851001" cy="476702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7153DC2-B17D-4695-988F-02344F34C512}"/>
                </a:ext>
              </a:extLst>
            </p:cNvPr>
            <p:cNvCxnSpPr>
              <a:cxnSpLocks/>
            </p:cNvCxnSpPr>
            <p:nvPr/>
          </p:nvCxnSpPr>
          <p:spPr>
            <a:xfrm>
              <a:off x="7142634" y="4265505"/>
              <a:ext cx="983808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4B0C2E09-C08F-4156-89A4-CC194826D5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71029" y="3767372"/>
              <a:ext cx="955413" cy="486128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9ED04EA9-2EC1-43C7-8083-5426B6A3DE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46342" y="3265023"/>
              <a:ext cx="1019980" cy="994662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1814D4E-F565-48FB-9A0D-DB2DF7B3A45F}"/>
                    </a:ext>
                  </a:extLst>
                </p:cNvPr>
                <p:cNvSpPr txBox="1"/>
                <p:nvPr/>
              </p:nvSpPr>
              <p:spPr>
                <a:xfrm>
                  <a:off x="5585731" y="3147807"/>
                  <a:ext cx="535445" cy="2718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7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  <m:oMath xmlns:m="http://schemas.openxmlformats.org/officeDocument/2006/math">
                        <m:r>
                          <a:rPr lang="en-US" altLang="ko-KR" sz="20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1814D4E-F565-48FB-9A0D-DB2DF7B3A4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5731" y="3147807"/>
                  <a:ext cx="535445" cy="271869"/>
                </a:xfrm>
                <a:prstGeom prst="rect">
                  <a:avLst/>
                </a:prstGeom>
                <a:blipFill>
                  <a:blip r:embed="rId16"/>
                  <a:stretch>
                    <a:fillRect t="-3226" b="-3225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E3AAD40-A3C6-465D-8BE4-562A975BA7F6}"/>
                    </a:ext>
                  </a:extLst>
                </p:cNvPr>
                <p:cNvSpPr txBox="1"/>
                <p:nvPr/>
              </p:nvSpPr>
              <p:spPr>
                <a:xfrm>
                  <a:off x="5587727" y="3347001"/>
                  <a:ext cx="535445" cy="2718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7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  <m:oMath xmlns:m="http://schemas.openxmlformats.org/officeDocument/2006/math">
                        <m:r>
                          <a:rPr lang="en-US" altLang="ko-KR" sz="20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9E3AAD40-A3C6-465D-8BE4-562A975BA7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7727" y="3347001"/>
                  <a:ext cx="535445" cy="271869"/>
                </a:xfrm>
                <a:prstGeom prst="rect">
                  <a:avLst/>
                </a:prstGeom>
                <a:blipFill>
                  <a:blip r:embed="rId17"/>
                  <a:stretch>
                    <a:fillRect b="-3125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E852F7-3FCB-46DC-B7D6-68801E8FC6E9}"/>
                    </a:ext>
                  </a:extLst>
                </p:cNvPr>
                <p:cNvSpPr txBox="1"/>
                <p:nvPr/>
              </p:nvSpPr>
              <p:spPr>
                <a:xfrm>
                  <a:off x="5581642" y="3708916"/>
                  <a:ext cx="535445" cy="27186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7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  <m:oMath xmlns:m="http://schemas.openxmlformats.org/officeDocument/2006/math">
                        <m:r>
                          <a:rPr lang="en-US" altLang="ko-KR" sz="20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E2E852F7-3FCB-46DC-B7D6-68801E8FC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1642" y="3708916"/>
                  <a:ext cx="535445" cy="271869"/>
                </a:xfrm>
                <a:prstGeom prst="rect">
                  <a:avLst/>
                </a:prstGeom>
                <a:blipFill>
                  <a:blip r:embed="rId18"/>
                  <a:stretch>
                    <a:fillRect t="-3226" b="-3548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D567FA35-FD01-48B1-9631-6B41916B251C}"/>
                    </a:ext>
                  </a:extLst>
                </p:cNvPr>
                <p:cNvSpPr txBox="1"/>
                <p:nvPr/>
              </p:nvSpPr>
              <p:spPr>
                <a:xfrm>
                  <a:off x="5583638" y="3908110"/>
                  <a:ext cx="535445" cy="36163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7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  <m:oMath xmlns:m="http://schemas.openxmlformats.org/officeDocument/2006/math">
                        <m:r>
                          <a:rPr lang="en-US" altLang="ko-KR" sz="20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  <m:oMath xmlns:m="http://schemas.openxmlformats.org/officeDocument/2006/math">
                        <m:r>
                          <a:rPr lang="en-US" altLang="ko-KR" sz="20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</m:oMath>
                    </m:oMathPara>
                  </a14:m>
                  <a:endParaRPr lang="ko-KR" altLang="en-US" sz="2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D567FA35-FD01-48B1-9631-6B41916B2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3638" y="3908110"/>
                  <a:ext cx="535445" cy="361637"/>
                </a:xfrm>
                <a:prstGeom prst="rect">
                  <a:avLst/>
                </a:prstGeom>
                <a:blipFill>
                  <a:blip r:embed="rId19"/>
                  <a:stretch>
                    <a:fillRect t="-2381" b="-3095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9DAF5A6-888C-4CFE-8D05-AA49BD520D91}"/>
                </a:ext>
              </a:extLst>
            </p:cNvPr>
            <p:cNvSpPr txBox="1"/>
            <p:nvPr/>
          </p:nvSpPr>
          <p:spPr>
            <a:xfrm>
              <a:off x="1677715" y="225143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7030A0"/>
                  </a:solidFill>
                </a:rPr>
                <a:t>입력층</a:t>
              </a:r>
              <a:endParaRPr lang="ko-KR" altLang="en-US" sz="1400" dirty="0">
                <a:solidFill>
                  <a:srgbClr val="7030A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D74726E-0B3C-4DD0-A4AD-B6F11DDC41C5}"/>
                </a:ext>
              </a:extLst>
            </p:cNvPr>
            <p:cNvSpPr txBox="1"/>
            <p:nvPr/>
          </p:nvSpPr>
          <p:spPr>
            <a:xfrm>
              <a:off x="3741133" y="2254106"/>
              <a:ext cx="822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7030A0"/>
                  </a:solidFill>
                </a:rPr>
                <a:t>은닉층</a:t>
              </a:r>
              <a:r>
                <a:rPr lang="en-US" altLang="ko-KR" sz="1400" dirty="0">
                  <a:solidFill>
                    <a:srgbClr val="7030A0"/>
                  </a:solidFill>
                </a:rPr>
                <a:t>1</a:t>
              </a:r>
              <a:endParaRPr lang="ko-KR" altLang="en-US" sz="1400" dirty="0">
                <a:solidFill>
                  <a:srgbClr val="7030A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60FB052-D687-4639-B377-C3FA12E033A4}"/>
                </a:ext>
              </a:extLst>
            </p:cNvPr>
            <p:cNvSpPr txBox="1"/>
            <p:nvPr/>
          </p:nvSpPr>
          <p:spPr>
            <a:xfrm>
              <a:off x="6296389" y="2256431"/>
              <a:ext cx="8915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7030A0"/>
                  </a:solidFill>
                </a:rPr>
                <a:t>은닉층</a:t>
              </a:r>
              <a:r>
                <a:rPr lang="en-US" altLang="ko-KR" sz="1400" dirty="0">
                  <a:solidFill>
                    <a:srgbClr val="7030A0"/>
                  </a:solidFill>
                </a:rPr>
                <a:t> K</a:t>
              </a:r>
              <a:endParaRPr lang="ko-KR" altLang="en-US" sz="1400" dirty="0">
                <a:solidFill>
                  <a:srgbClr val="7030A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26A337B-10DE-4D6B-897C-D5BAA3387E81}"/>
                </a:ext>
              </a:extLst>
            </p:cNvPr>
            <p:cNvSpPr txBox="1"/>
            <p:nvPr/>
          </p:nvSpPr>
          <p:spPr>
            <a:xfrm>
              <a:off x="8326543" y="224817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solidFill>
                    <a:srgbClr val="7030A0"/>
                  </a:solidFill>
                </a:rPr>
                <a:t>출력층</a:t>
              </a:r>
              <a:endParaRPr lang="ko-KR" altLang="en-US" sz="1400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7FF0022-6C71-418E-8A0F-622BDF7E307A}"/>
                    </a:ext>
                  </a:extLst>
                </p:cNvPr>
                <p:cNvSpPr txBox="1"/>
                <p:nvPr/>
              </p:nvSpPr>
              <p:spPr>
                <a:xfrm>
                  <a:off x="4879748" y="2291727"/>
                  <a:ext cx="975619" cy="2925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1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2000" b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∙∙∙∙∙∙∙∙∙∙</m:t>
                        </m:r>
                      </m:oMath>
                    </m:oMathPara>
                  </a14:m>
                  <a:br>
                    <a:rPr lang="en-US" altLang="ko-KR" sz="2000" b="1" dirty="0">
                      <a:solidFill>
                        <a:srgbClr val="7030A0"/>
                      </a:solidFill>
                    </a:rPr>
                  </a:br>
                  <a:endParaRPr lang="ko-KR" altLang="en-US" sz="20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57FF0022-6C71-418E-8A0F-622BDF7E30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9748" y="2291727"/>
                  <a:ext cx="975619" cy="292516"/>
                </a:xfrm>
                <a:prstGeom prst="rect">
                  <a:avLst/>
                </a:prstGeom>
                <a:blipFill>
                  <a:blip r:embed="rId20"/>
                  <a:stretch>
                    <a:fillRect b="-147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7A95703-5516-427A-955D-9AA5E78EF2E4}"/>
                    </a:ext>
                  </a:extLst>
                </p:cNvPr>
                <p:cNvSpPr txBox="1"/>
                <p:nvPr/>
              </p:nvSpPr>
              <p:spPr>
                <a:xfrm>
                  <a:off x="2727340" y="2460854"/>
                  <a:ext cx="611065" cy="316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altLang="ko-KR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87A95703-5516-427A-955D-9AA5E78EF2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7340" y="2460854"/>
                  <a:ext cx="611065" cy="316690"/>
                </a:xfrm>
                <a:prstGeom prst="rect">
                  <a:avLst/>
                </a:prstGeom>
                <a:blipFill>
                  <a:blip r:embed="rId21"/>
                  <a:stretch>
                    <a:fillRect b="-30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BDB8466-B34D-4EEA-8B89-BB4FD507459D}"/>
                    </a:ext>
                  </a:extLst>
                </p:cNvPr>
                <p:cNvSpPr txBox="1"/>
                <p:nvPr/>
              </p:nvSpPr>
              <p:spPr>
                <a:xfrm>
                  <a:off x="2767088" y="2736405"/>
                  <a:ext cx="487826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ABDB8466-B34D-4EEA-8B89-BB4FD50745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7088" y="2736405"/>
                  <a:ext cx="487826" cy="253916"/>
                </a:xfrm>
                <a:prstGeom prst="rect">
                  <a:avLst/>
                </a:prstGeom>
                <a:blipFill>
                  <a:blip r:embed="rId22"/>
                  <a:stretch>
                    <a:fillRect b="-310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EECB1619-5307-4B71-8051-03FAA88D0E35}"/>
                    </a:ext>
                  </a:extLst>
                </p:cNvPr>
                <p:cNvSpPr txBox="1"/>
                <p:nvPr/>
              </p:nvSpPr>
              <p:spPr>
                <a:xfrm>
                  <a:off x="2763730" y="3051940"/>
                  <a:ext cx="49096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EECB1619-5307-4B71-8051-03FAA88D0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3730" y="3051940"/>
                  <a:ext cx="490968" cy="253916"/>
                </a:xfrm>
                <a:prstGeom prst="rect">
                  <a:avLst/>
                </a:prstGeom>
                <a:blipFill>
                  <a:blip r:embed="rId23"/>
                  <a:stretch>
                    <a:fillRect b="-310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79AC9C62-957C-40BF-9399-811C9C03C863}"/>
                    </a:ext>
                  </a:extLst>
                </p:cNvPr>
                <p:cNvSpPr txBox="1"/>
                <p:nvPr/>
              </p:nvSpPr>
              <p:spPr>
                <a:xfrm>
                  <a:off x="2763042" y="3995962"/>
                  <a:ext cx="510909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79AC9C62-957C-40BF-9399-811C9C03C8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3042" y="3995962"/>
                  <a:ext cx="510909" cy="253916"/>
                </a:xfrm>
                <a:prstGeom prst="rect">
                  <a:avLst/>
                </a:prstGeom>
                <a:blipFill>
                  <a:blip r:embed="rId24"/>
                  <a:stretch>
                    <a:fillRect b="-3448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B526493-177E-46AE-9EFE-7F58DF200B6A}"/>
                    </a:ext>
                  </a:extLst>
                </p:cNvPr>
                <p:cNvSpPr txBox="1"/>
                <p:nvPr/>
              </p:nvSpPr>
              <p:spPr>
                <a:xfrm>
                  <a:off x="2758319" y="4294973"/>
                  <a:ext cx="540661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MN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8B526493-177E-46AE-9EFE-7F58DF200B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8319" y="4294973"/>
                  <a:ext cx="540661" cy="253916"/>
                </a:xfrm>
                <a:prstGeom prst="rect">
                  <a:avLst/>
                </a:prstGeom>
                <a:blipFill>
                  <a:blip r:embed="rId25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612E501-4D97-47E7-9AB0-DEF628446F84}"/>
                    </a:ext>
                  </a:extLst>
                </p:cNvPr>
                <p:cNvSpPr txBox="1"/>
                <p:nvPr/>
              </p:nvSpPr>
              <p:spPr>
                <a:xfrm>
                  <a:off x="4856579" y="2756456"/>
                  <a:ext cx="487826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E612E501-4D97-47E7-9AB0-DEF628446F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6579" y="2756456"/>
                  <a:ext cx="487826" cy="253916"/>
                </a:xfrm>
                <a:prstGeom prst="rect">
                  <a:avLst/>
                </a:prstGeom>
                <a:blipFill>
                  <a:blip r:embed="rId26"/>
                  <a:stretch>
                    <a:fillRect b="-310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D839761E-28A7-42FA-9969-8FDE4042D370}"/>
                    </a:ext>
                  </a:extLst>
                </p:cNvPr>
                <p:cNvSpPr txBox="1"/>
                <p:nvPr/>
              </p:nvSpPr>
              <p:spPr>
                <a:xfrm>
                  <a:off x="4853221" y="3071991"/>
                  <a:ext cx="49096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D839761E-28A7-42FA-9969-8FDE4042D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3221" y="3071991"/>
                  <a:ext cx="490968" cy="253916"/>
                </a:xfrm>
                <a:prstGeom prst="rect">
                  <a:avLst/>
                </a:prstGeom>
                <a:blipFill>
                  <a:blip r:embed="rId23"/>
                  <a:stretch>
                    <a:fillRect b="-310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199A460-52DA-4EA1-958C-2834A581B437}"/>
                    </a:ext>
                  </a:extLst>
                </p:cNvPr>
                <p:cNvSpPr txBox="1"/>
                <p:nvPr/>
              </p:nvSpPr>
              <p:spPr>
                <a:xfrm>
                  <a:off x="4852533" y="4016013"/>
                  <a:ext cx="52302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199A460-52DA-4EA1-958C-2834A581B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2533" y="4016013"/>
                  <a:ext cx="523028" cy="253916"/>
                </a:xfrm>
                <a:prstGeom prst="rect">
                  <a:avLst/>
                </a:prstGeom>
                <a:blipFill>
                  <a:blip r:embed="rId27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55AAF47-5764-4570-80AF-C181B3029D2F}"/>
                    </a:ext>
                  </a:extLst>
                </p:cNvPr>
                <p:cNvSpPr txBox="1"/>
                <p:nvPr/>
              </p:nvSpPr>
              <p:spPr>
                <a:xfrm>
                  <a:off x="4847810" y="4315024"/>
                  <a:ext cx="53585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MK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055AAF47-5764-4570-80AF-C181B3029D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810" y="4315024"/>
                  <a:ext cx="535852" cy="253916"/>
                </a:xfrm>
                <a:prstGeom prst="rect">
                  <a:avLst/>
                </a:prstGeom>
                <a:blipFill>
                  <a:blip r:embed="rId28"/>
                  <a:stretch>
                    <a:fillRect b="-310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F0C008F4-B129-4384-BD9E-78EAC098F5E5}"/>
                    </a:ext>
                  </a:extLst>
                </p:cNvPr>
                <p:cNvSpPr txBox="1"/>
                <p:nvPr/>
              </p:nvSpPr>
              <p:spPr>
                <a:xfrm>
                  <a:off x="7379206" y="2752444"/>
                  <a:ext cx="487826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F0C008F4-B129-4384-BD9E-78EAC098F5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9206" y="2752444"/>
                  <a:ext cx="487826" cy="253916"/>
                </a:xfrm>
                <a:prstGeom prst="rect">
                  <a:avLst/>
                </a:prstGeom>
                <a:blipFill>
                  <a:blip r:embed="rId22"/>
                  <a:stretch>
                    <a:fillRect b="-310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42637B5-9720-4586-91E7-4AB93E290AB4}"/>
                    </a:ext>
                  </a:extLst>
                </p:cNvPr>
                <p:cNvSpPr txBox="1"/>
                <p:nvPr/>
              </p:nvSpPr>
              <p:spPr>
                <a:xfrm>
                  <a:off x="7375848" y="3067979"/>
                  <a:ext cx="49096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42637B5-9720-4586-91E7-4AB93E290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5848" y="3067979"/>
                  <a:ext cx="490968" cy="253916"/>
                </a:xfrm>
                <a:prstGeom prst="rect">
                  <a:avLst/>
                </a:prstGeom>
                <a:blipFill>
                  <a:blip r:embed="rId29"/>
                  <a:stretch>
                    <a:fillRect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4DEB217-4DA4-44D1-A97F-54BAD0C062B2}"/>
                    </a:ext>
                  </a:extLst>
                </p:cNvPr>
                <p:cNvSpPr txBox="1"/>
                <p:nvPr/>
              </p:nvSpPr>
              <p:spPr>
                <a:xfrm>
                  <a:off x="7375160" y="4012001"/>
                  <a:ext cx="503792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34DEB217-4DA4-44D1-A97F-54BAD0C062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5160" y="4012001"/>
                  <a:ext cx="503792" cy="253916"/>
                </a:xfrm>
                <a:prstGeom prst="rect">
                  <a:avLst/>
                </a:prstGeom>
                <a:blipFill>
                  <a:blip r:embed="rId30"/>
                  <a:stretch>
                    <a:fillRect b="-310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0B9CAB1-BA98-45B8-93D1-5835DD824198}"/>
                    </a:ext>
                  </a:extLst>
                </p:cNvPr>
                <p:cNvSpPr txBox="1"/>
                <p:nvPr/>
              </p:nvSpPr>
              <p:spPr>
                <a:xfrm>
                  <a:off x="7370437" y="4311012"/>
                  <a:ext cx="505395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05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LK</m:t>
                            </m:r>
                          </m:sub>
                        </m:sSub>
                      </m:oMath>
                    </m:oMathPara>
                  </a14:m>
                  <a:endParaRPr lang="ko-KR" altLang="en-US" sz="1050" dirty="0"/>
                </a:p>
              </p:txBody>
            </p:sp>
          </mc:Choice>
          <mc:Fallback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60B9CAB1-BA98-45B8-93D1-5835DD8241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0437" y="4311012"/>
                  <a:ext cx="505395" cy="253916"/>
                </a:xfrm>
                <a:prstGeom prst="rect">
                  <a:avLst/>
                </a:prstGeom>
                <a:blipFill>
                  <a:blip r:embed="rId31"/>
                  <a:stretch>
                    <a:fillRect b="-3448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F51FD0A-114E-4412-801B-9E80660D2431}"/>
                    </a:ext>
                  </a:extLst>
                </p:cNvPr>
                <p:cNvSpPr txBox="1"/>
                <p:nvPr/>
              </p:nvSpPr>
              <p:spPr>
                <a:xfrm>
                  <a:off x="5004052" y="2467636"/>
                  <a:ext cx="611065" cy="316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altLang="ko-KR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F51FD0A-114E-4412-801B-9E80660D24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052" y="2467636"/>
                  <a:ext cx="611065" cy="316690"/>
                </a:xfrm>
                <a:prstGeom prst="rect">
                  <a:avLst/>
                </a:prstGeom>
                <a:blipFill>
                  <a:blip r:embed="rId32"/>
                  <a:stretch>
                    <a:fillRect b="-2973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4C93AC9-EB0D-45DE-BB60-1716A9645D04}"/>
                    </a:ext>
                  </a:extLst>
                </p:cNvPr>
                <p:cNvSpPr txBox="1"/>
                <p:nvPr/>
              </p:nvSpPr>
              <p:spPr>
                <a:xfrm>
                  <a:off x="7430835" y="2460603"/>
                  <a:ext cx="627095" cy="3166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altLang="ko-KR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altLang="ko-KR" sz="1400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4C93AC9-EB0D-45DE-BB60-1716A9645D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0835" y="2460603"/>
                  <a:ext cx="627095" cy="316690"/>
                </a:xfrm>
                <a:prstGeom prst="rect">
                  <a:avLst/>
                </a:prstGeom>
                <a:blipFill>
                  <a:blip r:embed="rId33"/>
                  <a:stretch>
                    <a:fillRect b="-3055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46D0BB2C-3330-4028-9488-BC58F5DDFDB0}"/>
              </a:ext>
            </a:extLst>
          </p:cNvPr>
          <p:cNvCxnSpPr>
            <a:cxnSpLocks/>
          </p:cNvCxnSpPr>
          <p:nvPr/>
        </p:nvCxnSpPr>
        <p:spPr>
          <a:xfrm flipV="1">
            <a:off x="192156" y="1979373"/>
            <a:ext cx="11847444" cy="63709"/>
          </a:xfrm>
          <a:prstGeom prst="line">
            <a:avLst/>
          </a:prstGeom>
          <a:ln w="127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>
            <a:extLst>
              <a:ext uri="{FF2B5EF4-FFF2-40B4-BE49-F238E27FC236}">
                <a16:creationId xmlns:a16="http://schemas.microsoft.com/office/drawing/2014/main" id="{FEDB1623-DAAF-49AE-B5C9-6DF8524D554E}"/>
              </a:ext>
            </a:extLst>
          </p:cNvPr>
          <p:cNvSpPr txBox="1"/>
          <p:nvPr/>
        </p:nvSpPr>
        <p:spPr>
          <a:xfrm>
            <a:off x="5290932" y="4045524"/>
            <a:ext cx="2233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FF0000"/>
                </a:solidFill>
              </a:rPr>
              <a:t>딥러닝으로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XOR </a:t>
            </a:r>
            <a:r>
              <a:rPr lang="ko-KR" altLang="en-US" sz="1200" dirty="0">
                <a:solidFill>
                  <a:srgbClr val="FF0000"/>
                </a:solidFill>
              </a:rPr>
              <a:t>문제 해결 </a:t>
            </a:r>
            <a:r>
              <a:rPr lang="en-US" altLang="ko-KR" sz="1200" dirty="0">
                <a:solidFill>
                  <a:srgbClr val="FF0000"/>
                </a:solidFill>
              </a:rPr>
              <a:t>??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AEFCCAFB-E563-467D-BE5F-F55A2A2FB300}"/>
              </a:ext>
            </a:extLst>
          </p:cNvPr>
          <p:cNvCxnSpPr>
            <a:cxnSpLocks/>
          </p:cNvCxnSpPr>
          <p:nvPr/>
        </p:nvCxnSpPr>
        <p:spPr>
          <a:xfrm flipV="1">
            <a:off x="185530" y="4013180"/>
            <a:ext cx="11847444" cy="63709"/>
          </a:xfrm>
          <a:prstGeom prst="line">
            <a:avLst/>
          </a:prstGeom>
          <a:ln w="12700">
            <a:solidFill>
              <a:srgbClr val="0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8" name="표 4">
                <a:extLst>
                  <a:ext uri="{FF2B5EF4-FFF2-40B4-BE49-F238E27FC236}">
                    <a16:creationId xmlns:a16="http://schemas.microsoft.com/office/drawing/2014/main" id="{D32FCA09-3C2D-4491-B306-6954CE0217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0028792"/>
                  </p:ext>
                </p:extLst>
              </p:nvPr>
            </p:nvGraphicFramePr>
            <p:xfrm>
              <a:off x="667843" y="4759697"/>
              <a:ext cx="1530012" cy="114574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t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6861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28" name="표 4">
                <a:extLst>
                  <a:ext uri="{FF2B5EF4-FFF2-40B4-BE49-F238E27FC236}">
                    <a16:creationId xmlns:a16="http://schemas.microsoft.com/office/drawing/2014/main" id="{D32FCA09-3C2D-4491-B306-6954CE0217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0028792"/>
                  </p:ext>
                </p:extLst>
              </p:nvPr>
            </p:nvGraphicFramePr>
            <p:xfrm>
              <a:off x="667843" y="4759697"/>
              <a:ext cx="1530012" cy="114574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4"/>
                          <a:stretch>
                            <a:fillRect l="-1190" t="-2857" r="-202381" b="-44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4"/>
                          <a:stretch>
                            <a:fillRect l="-101190" t="-2857" r="-102381" b="-44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t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6861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9" name="TextBox 228">
            <a:extLst>
              <a:ext uri="{FF2B5EF4-FFF2-40B4-BE49-F238E27FC236}">
                <a16:creationId xmlns:a16="http://schemas.microsoft.com/office/drawing/2014/main" id="{44BF9157-A8F1-4622-9485-7AEA549383D7}"/>
              </a:ext>
            </a:extLst>
          </p:cNvPr>
          <p:cNvSpPr txBox="1"/>
          <p:nvPr/>
        </p:nvSpPr>
        <p:spPr>
          <a:xfrm>
            <a:off x="1170121" y="4478424"/>
            <a:ext cx="53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XOR</a:t>
            </a:r>
            <a:endParaRPr lang="ko-KR" altLang="en-US" sz="1400" dirty="0"/>
          </a:p>
        </p:txBody>
      </p:sp>
      <p:sp>
        <p:nvSpPr>
          <p:cNvPr id="230" name="화살표: 오른쪽 229">
            <a:extLst>
              <a:ext uri="{FF2B5EF4-FFF2-40B4-BE49-F238E27FC236}">
                <a16:creationId xmlns:a16="http://schemas.microsoft.com/office/drawing/2014/main" id="{F74FBBE2-8C21-4EAD-8BA1-E7A81AFC0A2B}"/>
              </a:ext>
            </a:extLst>
          </p:cNvPr>
          <p:cNvSpPr/>
          <p:nvPr/>
        </p:nvSpPr>
        <p:spPr>
          <a:xfrm>
            <a:off x="2240749" y="5273197"/>
            <a:ext cx="308181" cy="14397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1" name="화살표: 오른쪽 230">
            <a:extLst>
              <a:ext uri="{FF2B5EF4-FFF2-40B4-BE49-F238E27FC236}">
                <a16:creationId xmlns:a16="http://schemas.microsoft.com/office/drawing/2014/main" id="{F7B31D53-97D7-4941-A67F-E918651EC13A}"/>
              </a:ext>
            </a:extLst>
          </p:cNvPr>
          <p:cNvSpPr/>
          <p:nvPr/>
        </p:nvSpPr>
        <p:spPr>
          <a:xfrm>
            <a:off x="10523371" y="5326210"/>
            <a:ext cx="411827" cy="13888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58768BFD-6559-455C-968E-2B124E4B1CC6}"/>
              </a:ext>
            </a:extLst>
          </p:cNvPr>
          <p:cNvSpPr txBox="1"/>
          <p:nvPr/>
        </p:nvSpPr>
        <p:spPr>
          <a:xfrm>
            <a:off x="8551720" y="2010357"/>
            <a:ext cx="1479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[</a:t>
            </a:r>
            <a:r>
              <a:rPr lang="ko-KR" altLang="en-US" sz="1200" dirty="0" err="1"/>
              <a:t>머신러닝</a:t>
            </a:r>
            <a:r>
              <a:rPr lang="ko-KR" altLang="en-US" sz="1200" dirty="0"/>
              <a:t> 강의 </a:t>
            </a:r>
            <a:r>
              <a:rPr lang="en-US" altLang="ko-KR" sz="1200" dirty="0"/>
              <a:t>18]</a:t>
            </a:r>
            <a:endParaRPr lang="ko-KR" altLang="en-US" sz="1200" dirty="0"/>
          </a:p>
        </p:txBody>
      </p:sp>
      <p:cxnSp>
        <p:nvCxnSpPr>
          <p:cNvPr id="234" name="직선 화살표 연결선 233">
            <a:extLst>
              <a:ext uri="{FF2B5EF4-FFF2-40B4-BE49-F238E27FC236}">
                <a16:creationId xmlns:a16="http://schemas.microsoft.com/office/drawing/2014/main" id="{D90D69CE-1424-4DEC-8C20-C0C4D958FB71}"/>
              </a:ext>
            </a:extLst>
          </p:cNvPr>
          <p:cNvCxnSpPr>
            <a:endCxn id="29" idx="3"/>
          </p:cNvCxnSpPr>
          <p:nvPr/>
        </p:nvCxnSpPr>
        <p:spPr>
          <a:xfrm flipH="1">
            <a:off x="8116287" y="2132300"/>
            <a:ext cx="365527" cy="11768"/>
          </a:xfrm>
          <a:prstGeom prst="straightConnector1">
            <a:avLst/>
          </a:prstGeom>
          <a:ln w="1905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34BEBD99-AFBF-4EC9-B684-5793CDF05FFF}"/>
              </a:ext>
            </a:extLst>
          </p:cNvPr>
          <p:cNvSpPr txBox="1"/>
          <p:nvPr/>
        </p:nvSpPr>
        <p:spPr>
          <a:xfrm>
            <a:off x="11065569" y="5077644"/>
            <a:ext cx="607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0000"/>
                </a:solidFill>
              </a:rPr>
              <a:t>??</a:t>
            </a:r>
            <a:endParaRPr lang="ko-KR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22489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AE000-3735-4806-99DB-4BBE1EAD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B3826D-9580-4690-A216-64FA741C9169}"/>
              </a:ext>
            </a:extLst>
          </p:cNvPr>
          <p:cNvSpPr/>
          <p:nvPr/>
        </p:nvSpPr>
        <p:spPr>
          <a:xfrm>
            <a:off x="3512317" y="1508272"/>
            <a:ext cx="4869050" cy="2534891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화살표: 아래로 구부러짐 6">
            <a:extLst>
              <a:ext uri="{FF2B5EF4-FFF2-40B4-BE49-F238E27FC236}">
                <a16:creationId xmlns:a16="http://schemas.microsoft.com/office/drawing/2014/main" id="{BCD03F34-1B37-4330-B4AC-87FEA34232B2}"/>
              </a:ext>
            </a:extLst>
          </p:cNvPr>
          <p:cNvSpPr/>
          <p:nvPr/>
        </p:nvSpPr>
        <p:spPr>
          <a:xfrm>
            <a:off x="4208068" y="1082499"/>
            <a:ext cx="3537893" cy="310148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91468-AB6D-4341-9D45-6BA1E9C27862}"/>
              </a:ext>
            </a:extLst>
          </p:cNvPr>
          <p:cNvSpPr txBox="1"/>
          <p:nvPr/>
        </p:nvSpPr>
        <p:spPr>
          <a:xfrm>
            <a:off x="5236547" y="685288"/>
            <a:ext cx="1473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7030A0"/>
                </a:solidFill>
              </a:rPr>
              <a:t>②</a:t>
            </a:r>
            <a:r>
              <a:rPr lang="en-US" altLang="ko-KR" sz="1400" dirty="0">
                <a:solidFill>
                  <a:srgbClr val="7030A0"/>
                </a:solidFill>
              </a:rPr>
              <a:t> feed forward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0AFF8-306D-40F3-AA0E-B4B9891F1297}"/>
              </a:ext>
            </a:extLst>
          </p:cNvPr>
          <p:cNvSpPr txBox="1"/>
          <p:nvPr/>
        </p:nvSpPr>
        <p:spPr>
          <a:xfrm>
            <a:off x="2621175" y="1977163"/>
            <a:ext cx="849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7030A0"/>
                </a:solidFill>
              </a:rPr>
              <a:t>①</a:t>
            </a:r>
            <a:r>
              <a:rPr lang="en-US" altLang="ko-KR" sz="1400" dirty="0">
                <a:solidFill>
                  <a:srgbClr val="7030A0"/>
                </a:solidFill>
              </a:rPr>
              <a:t> input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D84F8014-D05A-4928-877D-EC1561A61391}"/>
              </a:ext>
            </a:extLst>
          </p:cNvPr>
          <p:cNvSpPr/>
          <p:nvPr/>
        </p:nvSpPr>
        <p:spPr>
          <a:xfrm>
            <a:off x="2946856" y="2267517"/>
            <a:ext cx="671885" cy="282307"/>
          </a:xfrm>
          <a:prstGeom prst="rightArrow">
            <a:avLst>
              <a:gd name="adj1" fmla="val 26698"/>
              <a:gd name="adj2" fmla="val 68642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4946B2-7C0D-4B3A-A6D8-9866380E672F}"/>
              </a:ext>
            </a:extLst>
          </p:cNvPr>
          <p:cNvSpPr txBox="1"/>
          <p:nvPr/>
        </p:nvSpPr>
        <p:spPr>
          <a:xfrm>
            <a:off x="8403068" y="2433813"/>
            <a:ext cx="577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7030A0"/>
                </a:solidFill>
              </a:rPr>
              <a:t>③</a:t>
            </a:r>
            <a:r>
              <a:rPr lang="en-US" altLang="ko-KR" sz="1400" dirty="0">
                <a:solidFill>
                  <a:srgbClr val="7030A0"/>
                </a:solidFill>
              </a:rPr>
              <a:t>  y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D7F645-AE5A-4842-9DA1-B65B6B1FAB16}"/>
              </a:ext>
            </a:extLst>
          </p:cNvPr>
          <p:cNvSpPr/>
          <p:nvPr/>
        </p:nvSpPr>
        <p:spPr>
          <a:xfrm>
            <a:off x="9301710" y="2521929"/>
            <a:ext cx="894965" cy="64218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최소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 err="1">
                <a:solidFill>
                  <a:schemeClr val="bg1"/>
                </a:solidFill>
              </a:rPr>
              <a:t>손실값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?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AFF10DA-10A9-4547-90DD-2F846AE0E6E5}"/>
                  </a:ext>
                </a:extLst>
              </p:cNvPr>
              <p:cNvSpPr/>
              <p:nvPr/>
            </p:nvSpPr>
            <p:spPr>
              <a:xfrm>
                <a:off x="3987152" y="4728198"/>
                <a:ext cx="1920868" cy="96044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ko-KR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altLang="ko-KR" sz="1200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p>
                            <m:sSupPr>
                              <m:ctrlPr>
                                <a:rPr lang="en-US" altLang="ko-KR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ko-KR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/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altLang="ko-KR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US" altLang="ko-KR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/>
                <a:endParaRPr lang="en-US" altLang="ko-KR" dirty="0">
                  <a:solidFill>
                    <a:schemeClr val="tx1"/>
                  </a:solidFill>
                </a:endParaRPr>
              </a:p>
              <a:p>
                <a:pPr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AFF10DA-10A9-4547-90DD-2F846AE0E6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7152" y="4728198"/>
                <a:ext cx="1920868" cy="960442"/>
              </a:xfrm>
              <a:prstGeom prst="rect">
                <a:avLst/>
              </a:prstGeom>
              <a:blipFill>
                <a:blip r:embed="rId2"/>
                <a:stretch>
                  <a:fillRect b="-187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5F5A77-5245-4E75-B864-6677F4053CD3}"/>
                  </a:ext>
                </a:extLst>
              </p:cNvPr>
              <p:cNvSpPr txBox="1"/>
              <p:nvPr/>
            </p:nvSpPr>
            <p:spPr>
              <a:xfrm>
                <a:off x="4252846" y="4159251"/>
                <a:ext cx="3612384" cy="316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7030A0"/>
                    </a:solidFill>
                  </a:rPr>
                  <a:t>④</a:t>
                </a:r>
                <a:r>
                  <a:rPr lang="en-US" altLang="ko-KR" sz="1400" dirty="0">
                    <a:solidFill>
                      <a:srgbClr val="7030A0"/>
                    </a:solidFill>
                  </a:rPr>
                  <a:t> 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ko-KR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altLang="ko-KR" sz="1400" dirty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en-US" altLang="ko-KR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p>
                        <m:r>
                          <a:rPr lang="en-US" altLang="ko-KR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p>
                        <m:r>
                          <a:rPr lang="en-US" altLang="ko-KR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sz="1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ko-KR" sz="1400" dirty="0">
                    <a:solidFill>
                      <a:srgbClr val="7030A0"/>
                    </a:solidFill>
                  </a:rPr>
                  <a:t> </a:t>
                </a:r>
                <a:r>
                  <a:rPr lang="ko-KR" altLang="en-US" sz="1400" b="1" dirty="0">
                    <a:solidFill>
                      <a:srgbClr val="7030A0"/>
                    </a:solidFill>
                  </a:rPr>
                  <a:t>⇒</a:t>
                </a:r>
                <a:r>
                  <a:rPr lang="ko-KR" altLang="en-US" sz="1400" dirty="0">
                    <a:solidFill>
                      <a:srgbClr val="7030A0"/>
                    </a:solidFill>
                  </a:rPr>
                  <a:t> </a:t>
                </a:r>
                <a:r>
                  <a:rPr lang="en-US" altLang="ko-KR" sz="1400" dirty="0">
                    <a:solidFill>
                      <a:srgbClr val="7030A0"/>
                    </a:solidFill>
                  </a:rPr>
                  <a:t>repeat</a:t>
                </a:r>
                <a:r>
                  <a:rPr lang="ko-KR" altLang="en-US" sz="1400" dirty="0">
                    <a:solidFill>
                      <a:srgbClr val="7030A0"/>
                    </a:solidFill>
                  </a:rPr>
                  <a:t>①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5F5A77-5245-4E75-B864-6677F4053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846" y="4159251"/>
                <a:ext cx="3612384" cy="316690"/>
              </a:xfrm>
              <a:prstGeom prst="rect">
                <a:avLst/>
              </a:prstGeom>
              <a:blipFill>
                <a:blip r:embed="rId3"/>
                <a:stretch>
                  <a:fillRect l="-507" b="-192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0D9B7C0-6FCC-4E14-AC5F-9B70EE08E278}"/>
              </a:ext>
            </a:extLst>
          </p:cNvPr>
          <p:cNvSpPr/>
          <p:nvPr/>
        </p:nvSpPr>
        <p:spPr>
          <a:xfrm>
            <a:off x="3714603" y="2090836"/>
            <a:ext cx="1057825" cy="140934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EA2CF4F-A4DE-463E-AEDF-B81AE30F608C}"/>
              </a:ext>
            </a:extLst>
          </p:cNvPr>
          <p:cNvSpPr/>
          <p:nvPr/>
        </p:nvSpPr>
        <p:spPr>
          <a:xfrm>
            <a:off x="3880736" y="2279986"/>
            <a:ext cx="725557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7030A0"/>
                </a:solidFill>
              </a:rPr>
              <a:t>1</a:t>
            </a:r>
            <a:endParaRPr lang="ko-KR" altLang="en-US" sz="1600" b="1" dirty="0">
              <a:solidFill>
                <a:srgbClr val="7030A0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2F66B2E-AB33-48DC-AD96-96A11F8CFA13}"/>
              </a:ext>
            </a:extLst>
          </p:cNvPr>
          <p:cNvSpPr/>
          <p:nvPr/>
        </p:nvSpPr>
        <p:spPr>
          <a:xfrm>
            <a:off x="3885586" y="3039445"/>
            <a:ext cx="725557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7030A0"/>
                </a:solidFill>
              </a:rPr>
              <a:t>2</a:t>
            </a:r>
            <a:endParaRPr lang="ko-KR" altLang="en-US" sz="1600" b="1" dirty="0">
              <a:solidFill>
                <a:srgbClr val="7030A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3CA46B-C408-4EEB-8177-AF7FCE520987}"/>
              </a:ext>
            </a:extLst>
          </p:cNvPr>
          <p:cNvSpPr txBox="1"/>
          <p:nvPr/>
        </p:nvSpPr>
        <p:spPr>
          <a:xfrm>
            <a:off x="3956046" y="181924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7030A0"/>
                </a:solidFill>
              </a:rPr>
              <a:t>입력층</a:t>
            </a:r>
            <a:endParaRPr lang="ko-KR" altLang="en-US" sz="1200" dirty="0">
              <a:solidFill>
                <a:srgbClr val="7030A0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830527C-35F6-4421-B37B-42A0C1162400}"/>
              </a:ext>
            </a:extLst>
          </p:cNvPr>
          <p:cNvSpPr/>
          <p:nvPr/>
        </p:nvSpPr>
        <p:spPr>
          <a:xfrm>
            <a:off x="5442247" y="1800767"/>
            <a:ext cx="1057825" cy="212940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DAF2DCB-FDC8-47D9-B671-B0C69148985A}"/>
              </a:ext>
            </a:extLst>
          </p:cNvPr>
          <p:cNvSpPr/>
          <p:nvPr/>
        </p:nvSpPr>
        <p:spPr>
          <a:xfrm>
            <a:off x="5608380" y="1896660"/>
            <a:ext cx="725557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7030A0"/>
                </a:solidFill>
              </a:rPr>
              <a:t>1</a:t>
            </a:r>
            <a:endParaRPr lang="ko-KR" altLang="en-US" sz="1600" b="1" dirty="0">
              <a:solidFill>
                <a:srgbClr val="7030A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D636E31-8730-4BE1-91C0-33C0D523CBBE}"/>
              </a:ext>
            </a:extLst>
          </p:cNvPr>
          <p:cNvSpPr/>
          <p:nvPr/>
        </p:nvSpPr>
        <p:spPr>
          <a:xfrm>
            <a:off x="5608380" y="2569303"/>
            <a:ext cx="725557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7030A0"/>
                </a:solidFill>
              </a:rPr>
              <a:t>3</a:t>
            </a:r>
            <a:endParaRPr lang="ko-KR" altLang="en-US" sz="1600" b="1" dirty="0">
              <a:solidFill>
                <a:srgbClr val="7030A0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602577F-FAD4-453A-81DB-7B7E2898525A}"/>
              </a:ext>
            </a:extLst>
          </p:cNvPr>
          <p:cNvSpPr/>
          <p:nvPr/>
        </p:nvSpPr>
        <p:spPr>
          <a:xfrm>
            <a:off x="5608380" y="3227027"/>
            <a:ext cx="725557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7030A0"/>
                </a:solidFill>
              </a:rPr>
              <a:t>5</a:t>
            </a:r>
            <a:endParaRPr lang="ko-KR" altLang="en-US" sz="1600" b="1" dirty="0">
              <a:solidFill>
                <a:srgbClr val="7030A0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1F73A54-58A9-4140-B687-517DAA5AAB47}"/>
              </a:ext>
            </a:extLst>
          </p:cNvPr>
          <p:cNvSpPr/>
          <p:nvPr/>
        </p:nvSpPr>
        <p:spPr>
          <a:xfrm>
            <a:off x="7130138" y="2463230"/>
            <a:ext cx="1057825" cy="63650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8E965C66-34E0-4EFC-81A9-1BD4A0FE5D18}"/>
              </a:ext>
            </a:extLst>
          </p:cNvPr>
          <p:cNvSpPr/>
          <p:nvPr/>
        </p:nvSpPr>
        <p:spPr>
          <a:xfrm>
            <a:off x="7296271" y="2652380"/>
            <a:ext cx="725557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7030A0"/>
                </a:solidFill>
              </a:rPr>
              <a:t>1</a:t>
            </a:r>
            <a:endParaRPr lang="ko-KR" altLang="en-US" sz="1600" b="1" dirty="0">
              <a:solidFill>
                <a:srgbClr val="7030A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9730F2-6A82-486F-8F73-A24D933AE00C}"/>
              </a:ext>
            </a:extLst>
          </p:cNvPr>
          <p:cNvSpPr txBox="1"/>
          <p:nvPr/>
        </p:nvSpPr>
        <p:spPr>
          <a:xfrm>
            <a:off x="5663812" y="151602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7030A0"/>
                </a:solidFill>
              </a:rPr>
              <a:t>은닉층</a:t>
            </a:r>
            <a:endParaRPr lang="ko-KR" altLang="en-US" sz="1200" dirty="0">
              <a:solidFill>
                <a:srgbClr val="7030A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7F81396-5B8C-4236-B79A-1DB55AC5F56B}"/>
              </a:ext>
            </a:extLst>
          </p:cNvPr>
          <p:cNvSpPr txBox="1"/>
          <p:nvPr/>
        </p:nvSpPr>
        <p:spPr>
          <a:xfrm>
            <a:off x="7362260" y="212653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7030A0"/>
                </a:solidFill>
              </a:rPr>
              <a:t>출력층</a:t>
            </a:r>
            <a:endParaRPr lang="ko-KR" altLang="en-US" sz="12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32D12-8C08-4662-AED5-E2A0440FB6CF}"/>
                  </a:ext>
                </a:extLst>
              </p:cNvPr>
              <p:cNvSpPr txBox="1"/>
              <p:nvPr/>
            </p:nvSpPr>
            <p:spPr>
              <a:xfrm>
                <a:off x="6642512" y="1919889"/>
                <a:ext cx="426399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ko-KR" sz="1400" b="0" i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ko-KR" altLang="en-US" sz="1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B32D12-8C08-4662-AED5-E2A0440F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512" y="1919889"/>
                <a:ext cx="426399" cy="224357"/>
              </a:xfrm>
              <a:prstGeom prst="rect">
                <a:avLst/>
              </a:prstGeom>
              <a:blipFill>
                <a:blip r:embed="rId4"/>
                <a:stretch>
                  <a:fillRect l="-7143" t="-5405" r="-4286" b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925851-14E6-4E56-B017-6DB8DBB8569D}"/>
                  </a:ext>
                </a:extLst>
              </p:cNvPr>
              <p:cNvSpPr txBox="1"/>
              <p:nvPr/>
            </p:nvSpPr>
            <p:spPr>
              <a:xfrm>
                <a:off x="4893394" y="1892762"/>
                <a:ext cx="426399" cy="224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ko-KR" sz="1400" b="0" i="0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ko-KR" altLang="en-US" sz="14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925851-14E6-4E56-B017-6DB8DBB85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94" y="1892762"/>
                <a:ext cx="426399" cy="224357"/>
              </a:xfrm>
              <a:prstGeom prst="rect">
                <a:avLst/>
              </a:prstGeom>
              <a:blipFill>
                <a:blip r:embed="rId5"/>
                <a:stretch>
                  <a:fillRect l="-7143" t="-2703" r="-4286" b="-81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19CA3A93-EAFD-4878-9D6D-3FD7B9B5A714}"/>
              </a:ext>
            </a:extLst>
          </p:cNvPr>
          <p:cNvSpPr/>
          <p:nvPr/>
        </p:nvSpPr>
        <p:spPr>
          <a:xfrm>
            <a:off x="8316833" y="2645203"/>
            <a:ext cx="919608" cy="282307"/>
          </a:xfrm>
          <a:prstGeom prst="rightArrow">
            <a:avLst>
              <a:gd name="adj1" fmla="val 26698"/>
              <a:gd name="adj2" fmla="val 68642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3B6FB50-81A2-4482-B7D7-A5684F88050F}"/>
                  </a:ext>
                </a:extLst>
              </p:cNvPr>
              <p:cNvSpPr/>
              <p:nvPr/>
            </p:nvSpPr>
            <p:spPr>
              <a:xfrm>
                <a:off x="6604456" y="4736388"/>
                <a:ext cx="2131788" cy="9513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US" altLang="ko-KR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altLang="ko-KR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altLang="ko-KR" sz="1200" b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∂</m:t>
                          </m:r>
                          <m:sSup>
                            <m:sSupPr>
                              <m:ctrlPr>
                                <a:rPr lang="en-US" altLang="ko-KR" sz="12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p>
                              <m:r>
                                <a:rPr lang="en-US" altLang="ko-KR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/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altLang="ko-KR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ko-KR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f>
                        <m:fPr>
                          <m:ctrlPr>
                            <a:rPr lang="en-US" altLang="ko-K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altLang="ko-KR" sz="12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altLang="ko-K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p>
                              <m:r>
                                <a:rPr lang="en-US" altLang="ko-KR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2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ko-KR" sz="1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/>
                <a:endParaRPr lang="en-US" altLang="ko-KR" dirty="0">
                  <a:solidFill>
                    <a:schemeClr val="tx1"/>
                  </a:solidFill>
                </a:endParaRPr>
              </a:p>
              <a:p>
                <a:pPr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63B6FB50-81A2-4482-B7D7-A5684F8805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456" y="4736388"/>
                <a:ext cx="2131788" cy="951393"/>
              </a:xfrm>
              <a:prstGeom prst="rect">
                <a:avLst/>
              </a:prstGeom>
              <a:blipFill>
                <a:blip r:embed="rId6"/>
                <a:stretch>
                  <a:fillRect b="-251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E96CADA1-64A9-401C-B62E-4099E03A721B}"/>
              </a:ext>
            </a:extLst>
          </p:cNvPr>
          <p:cNvSpPr/>
          <p:nvPr/>
        </p:nvSpPr>
        <p:spPr>
          <a:xfrm rot="16200000">
            <a:off x="2618747" y="3889164"/>
            <a:ext cx="1202632" cy="282307"/>
          </a:xfrm>
          <a:prstGeom prst="rightArrow">
            <a:avLst>
              <a:gd name="adj1" fmla="val 26698"/>
              <a:gd name="adj2" fmla="val 68642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E6AF24B-CCF0-4CBA-8BDD-19C445E48D4E}"/>
              </a:ext>
            </a:extLst>
          </p:cNvPr>
          <p:cNvCxnSpPr>
            <a:cxnSpLocks/>
          </p:cNvCxnSpPr>
          <p:nvPr/>
        </p:nvCxnSpPr>
        <p:spPr>
          <a:xfrm>
            <a:off x="3196531" y="4611757"/>
            <a:ext cx="6597483" cy="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BD01DF1-7472-4106-8158-2144E0189EAE}"/>
              </a:ext>
            </a:extLst>
          </p:cNvPr>
          <p:cNvCxnSpPr>
            <a:cxnSpLocks/>
          </p:cNvCxnSpPr>
          <p:nvPr/>
        </p:nvCxnSpPr>
        <p:spPr>
          <a:xfrm flipV="1">
            <a:off x="9767510" y="3227027"/>
            <a:ext cx="0" cy="1404610"/>
          </a:xfrm>
          <a:prstGeom prst="line">
            <a:avLst/>
          </a:prstGeom>
          <a:ln w="63500">
            <a:solidFill>
              <a:srgbClr val="0070C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6" name="표 4">
                <a:extLst>
                  <a:ext uri="{FF2B5EF4-FFF2-40B4-BE49-F238E27FC236}">
                    <a16:creationId xmlns:a16="http://schemas.microsoft.com/office/drawing/2014/main" id="{884CC780-CDDD-4BD5-9C54-A410A5B713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631592"/>
                  </p:ext>
                </p:extLst>
              </p:nvPr>
            </p:nvGraphicFramePr>
            <p:xfrm>
              <a:off x="1037156" y="2182154"/>
              <a:ext cx="1530012" cy="114574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t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6861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6" name="표 4">
                <a:extLst>
                  <a:ext uri="{FF2B5EF4-FFF2-40B4-BE49-F238E27FC236}">
                    <a16:creationId xmlns:a16="http://schemas.microsoft.com/office/drawing/2014/main" id="{884CC780-CDDD-4BD5-9C54-A410A5B713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631592"/>
                  </p:ext>
                </p:extLst>
              </p:nvPr>
            </p:nvGraphicFramePr>
            <p:xfrm>
              <a:off x="1037156" y="2182154"/>
              <a:ext cx="1530012" cy="114574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190" t="-2857" r="-202381" b="-44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01190" t="-2857" r="-102381" b="-44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t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6861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90058B2B-892B-4B70-AB79-1433D396A149}"/>
              </a:ext>
            </a:extLst>
          </p:cNvPr>
          <p:cNvSpPr txBox="1"/>
          <p:nvPr/>
        </p:nvSpPr>
        <p:spPr>
          <a:xfrm>
            <a:off x="1539434" y="1900881"/>
            <a:ext cx="53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XOR</a:t>
            </a: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A0FD19-81EF-4DA4-9666-A2013E14893C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XOR </a:t>
            </a:r>
            <a:r>
              <a:rPr lang="ko-KR" altLang="en-US" sz="2400" dirty="0">
                <a:solidFill>
                  <a:srgbClr val="7030A0"/>
                </a:solidFill>
              </a:rPr>
              <a:t>문제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ko-KR" altLang="en-US" sz="2400" dirty="0">
                <a:solidFill>
                  <a:srgbClr val="7030A0"/>
                </a:solidFill>
              </a:rPr>
              <a:t>딥러닝 </a:t>
            </a:r>
            <a:r>
              <a:rPr lang="ko-KR" altLang="en-US" sz="2400" dirty="0" err="1">
                <a:solidFill>
                  <a:srgbClr val="7030A0"/>
                </a:solidFill>
              </a:rPr>
              <a:t>아키텍쳐</a:t>
            </a:r>
            <a:endParaRPr lang="en-US" altLang="ko-KR" sz="2400" dirty="0">
              <a:solidFill>
                <a:srgbClr val="7030A0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A35B362-9ACA-48F4-83E9-4A7500657006}"/>
              </a:ext>
            </a:extLst>
          </p:cNvPr>
          <p:cNvSpPr/>
          <p:nvPr/>
        </p:nvSpPr>
        <p:spPr>
          <a:xfrm>
            <a:off x="5608380" y="2894105"/>
            <a:ext cx="725557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7030A0"/>
                </a:solidFill>
              </a:rPr>
              <a:t>4</a:t>
            </a:r>
            <a:endParaRPr lang="ko-KR" altLang="en-US" sz="1600" b="1" dirty="0">
              <a:solidFill>
                <a:srgbClr val="7030A0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91F6F70-8C20-4A9A-9B8F-C8017DCED988}"/>
              </a:ext>
            </a:extLst>
          </p:cNvPr>
          <p:cNvSpPr/>
          <p:nvPr/>
        </p:nvSpPr>
        <p:spPr>
          <a:xfrm>
            <a:off x="5608380" y="2234095"/>
            <a:ext cx="725557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7030A0"/>
                </a:solidFill>
              </a:rPr>
              <a:t>2</a:t>
            </a:r>
            <a:endParaRPr lang="ko-KR" altLang="en-US" sz="1600" b="1" dirty="0">
              <a:solidFill>
                <a:srgbClr val="7030A0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91D5D3F-0D0E-4871-9D21-372EB97FF6B5}"/>
              </a:ext>
            </a:extLst>
          </p:cNvPr>
          <p:cNvSpPr/>
          <p:nvPr/>
        </p:nvSpPr>
        <p:spPr>
          <a:xfrm>
            <a:off x="5591212" y="3564407"/>
            <a:ext cx="725557" cy="278296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rgbClr val="7030A0"/>
                </a:solidFill>
              </a:rPr>
              <a:t>6</a:t>
            </a:r>
            <a:endParaRPr lang="ko-KR" altLang="en-US" sz="1600" b="1" dirty="0">
              <a:solidFill>
                <a:srgbClr val="7030A0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E138E55-39B2-4B13-BF85-A1EBA031E82F}"/>
              </a:ext>
            </a:extLst>
          </p:cNvPr>
          <p:cNvSpPr/>
          <p:nvPr/>
        </p:nvSpPr>
        <p:spPr>
          <a:xfrm>
            <a:off x="2233804" y="5775501"/>
            <a:ext cx="7755330" cy="642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rgbClr val="C00000"/>
                </a:solidFill>
              </a:rPr>
              <a:t> </a:t>
            </a:r>
            <a:r>
              <a:rPr lang="ko-KR" altLang="en-US" sz="1200" dirty="0">
                <a:solidFill>
                  <a:srgbClr val="C00000"/>
                </a:solidFill>
              </a:rPr>
              <a:t>딥러닝 에서는</a:t>
            </a:r>
            <a:r>
              <a:rPr lang="en-US" altLang="ko-KR" sz="1200" dirty="0">
                <a:solidFill>
                  <a:srgbClr val="C00000"/>
                </a:solidFill>
              </a:rPr>
              <a:t>, 1</a:t>
            </a:r>
            <a:r>
              <a:rPr lang="ko-KR" altLang="en-US" sz="1200" dirty="0">
                <a:solidFill>
                  <a:srgbClr val="C00000"/>
                </a:solidFill>
              </a:rPr>
              <a:t>개 이상의 은닉 층</a:t>
            </a:r>
            <a:r>
              <a:rPr lang="en-US" altLang="ko-KR" sz="1200" dirty="0">
                <a:solidFill>
                  <a:srgbClr val="C00000"/>
                </a:solidFill>
              </a:rPr>
              <a:t>(hidden layer)</a:t>
            </a:r>
            <a:r>
              <a:rPr lang="ko-KR" altLang="en-US" sz="1200" dirty="0">
                <a:solidFill>
                  <a:srgbClr val="C00000"/>
                </a:solidFill>
              </a:rPr>
              <a:t>을 만들 수 있고</a:t>
            </a:r>
            <a:r>
              <a:rPr lang="en-US" altLang="ko-KR" sz="1200" dirty="0">
                <a:solidFill>
                  <a:srgbClr val="C00000"/>
                </a:solidFill>
              </a:rPr>
              <a:t>, </a:t>
            </a:r>
            <a:r>
              <a:rPr lang="ko-KR" altLang="en-US" sz="1200" dirty="0">
                <a:solidFill>
                  <a:srgbClr val="C00000"/>
                </a:solidFill>
              </a:rPr>
              <a:t>각 은닉 층</a:t>
            </a:r>
            <a:r>
              <a:rPr lang="en-US" altLang="ko-KR" sz="1200" dirty="0">
                <a:solidFill>
                  <a:srgbClr val="C00000"/>
                </a:solidFill>
              </a:rPr>
              <a:t>(hidden layer)</a:t>
            </a:r>
            <a:r>
              <a:rPr lang="ko-KR" altLang="en-US" sz="1200" dirty="0">
                <a:solidFill>
                  <a:srgbClr val="C00000"/>
                </a:solidFill>
              </a:rPr>
              <a:t>에 존재하는 노드</a:t>
            </a:r>
            <a:r>
              <a:rPr lang="en-US" altLang="ko-KR" sz="1200" dirty="0">
                <a:solidFill>
                  <a:srgbClr val="C00000"/>
                </a:solidFill>
              </a:rPr>
              <a:t>(node) </a:t>
            </a:r>
            <a:r>
              <a:rPr lang="ko-KR" altLang="en-US" sz="1200" dirty="0">
                <a:solidFill>
                  <a:srgbClr val="C00000"/>
                </a:solidFill>
              </a:rPr>
              <a:t>개수 또한 임의의 개수를 만들 수 있음</a:t>
            </a:r>
            <a:r>
              <a:rPr lang="en-US" altLang="ko-KR" sz="1200" dirty="0">
                <a:solidFill>
                  <a:srgbClr val="C00000"/>
                </a:solidFill>
              </a:rPr>
              <a:t>. </a:t>
            </a:r>
            <a:r>
              <a:rPr lang="ko-KR" altLang="en-US" sz="1200" dirty="0">
                <a:solidFill>
                  <a:srgbClr val="C00000"/>
                </a:solidFill>
              </a:rPr>
              <a:t>그러나 은닉 층과 노드 수가 많아지면 학습 속도가 느려지므로 적절한 개수의 은닉 층과 노드 수를 고려하여 구현 하는 것이 필요함</a:t>
            </a:r>
          </a:p>
        </p:txBody>
      </p:sp>
      <p:sp>
        <p:nvSpPr>
          <p:cNvPr id="53" name="화살표: 오른쪽 52">
            <a:extLst>
              <a:ext uri="{FF2B5EF4-FFF2-40B4-BE49-F238E27FC236}">
                <a16:creationId xmlns:a16="http://schemas.microsoft.com/office/drawing/2014/main" id="{828557F2-9BF1-4907-81AB-558C251F1E0E}"/>
              </a:ext>
            </a:extLst>
          </p:cNvPr>
          <p:cNvSpPr/>
          <p:nvPr/>
        </p:nvSpPr>
        <p:spPr>
          <a:xfrm>
            <a:off x="2940663" y="3058129"/>
            <a:ext cx="671885" cy="282307"/>
          </a:xfrm>
          <a:prstGeom prst="rightArrow">
            <a:avLst>
              <a:gd name="adj1" fmla="val 26698"/>
              <a:gd name="adj2" fmla="val 68642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57978EF-A91A-495D-9380-AB1F775EEF37}"/>
                  </a:ext>
                </a:extLst>
              </p:cNvPr>
              <p:cNvSpPr txBox="1"/>
              <p:nvPr/>
            </p:nvSpPr>
            <p:spPr>
              <a:xfrm>
                <a:off x="2587245" y="2233216"/>
                <a:ext cx="281085" cy="200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57978EF-A91A-495D-9380-AB1F775EE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245" y="2233216"/>
                <a:ext cx="281085" cy="200597"/>
              </a:xfrm>
              <a:prstGeom prst="rect">
                <a:avLst/>
              </a:prstGeom>
              <a:blipFill>
                <a:blip r:embed="rId8"/>
                <a:stretch>
                  <a:fillRect r="-8511" b="-5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1AFB46-899F-465C-B4E5-7BD8764C6A23}"/>
                  </a:ext>
                </a:extLst>
              </p:cNvPr>
              <p:cNvSpPr txBox="1"/>
              <p:nvPr/>
            </p:nvSpPr>
            <p:spPr>
              <a:xfrm>
                <a:off x="2598859" y="3057826"/>
                <a:ext cx="2810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ko-KR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31AFB46-899F-465C-B4E5-7BD8764C6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859" y="3057826"/>
                <a:ext cx="281085" cy="307777"/>
              </a:xfrm>
              <a:prstGeom prst="rect">
                <a:avLst/>
              </a:prstGeom>
              <a:blipFill>
                <a:blip r:embed="rId9"/>
                <a:stretch>
                  <a:fillRect r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62BC9A9-95C4-4B4A-84F4-EE985CCD506D}"/>
              </a:ext>
            </a:extLst>
          </p:cNvPr>
          <p:cNvCxnSpPr>
            <a:cxnSpLocks/>
          </p:cNvCxnSpPr>
          <p:nvPr/>
        </p:nvCxnSpPr>
        <p:spPr>
          <a:xfrm>
            <a:off x="4600403" y="3172401"/>
            <a:ext cx="990809" cy="518329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1A1C0D4-5DFB-4C0E-83B7-87C5DB4C3F25}"/>
              </a:ext>
            </a:extLst>
          </p:cNvPr>
          <p:cNvCxnSpPr>
            <a:cxnSpLocks/>
          </p:cNvCxnSpPr>
          <p:nvPr/>
        </p:nvCxnSpPr>
        <p:spPr>
          <a:xfrm>
            <a:off x="4606804" y="3158063"/>
            <a:ext cx="984408" cy="230377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944D999-4F50-41A9-8BF6-98DF7B304472}"/>
              </a:ext>
            </a:extLst>
          </p:cNvPr>
          <p:cNvCxnSpPr>
            <a:cxnSpLocks/>
          </p:cNvCxnSpPr>
          <p:nvPr/>
        </p:nvCxnSpPr>
        <p:spPr>
          <a:xfrm flipV="1">
            <a:off x="4613205" y="3057826"/>
            <a:ext cx="968672" cy="114575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9D7316B-EFFE-4599-9377-619199DBE23A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4652372" y="2708451"/>
            <a:ext cx="956008" cy="461857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C339914-6644-48A4-ABC0-A048AAC7132B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619492" y="2373243"/>
            <a:ext cx="988888" cy="779816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014CC74E-0E97-4A7C-B5AA-69F443D24747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4619492" y="2035808"/>
            <a:ext cx="988888" cy="1150496"/>
          </a:xfrm>
          <a:prstGeom prst="straightConnector1">
            <a:avLst/>
          </a:prstGeom>
          <a:ln w="31750">
            <a:solidFill>
              <a:srgbClr val="FF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D0E8F39-DD1A-4D67-A93C-B43288082DDA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4600778" y="2035808"/>
            <a:ext cx="1007602" cy="380990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AB1D5ED-E211-43E6-8C7C-C839104A3DDE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4613205" y="2373243"/>
            <a:ext cx="995175" cy="60572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A876AD1-DAE6-49D7-BEF0-12D9271B3814}"/>
              </a:ext>
            </a:extLst>
          </p:cNvPr>
          <p:cNvCxnSpPr>
            <a:cxnSpLocks/>
            <a:stCxn id="18" idx="6"/>
            <a:endCxn id="25" idx="2"/>
          </p:cNvCxnSpPr>
          <p:nvPr/>
        </p:nvCxnSpPr>
        <p:spPr>
          <a:xfrm>
            <a:off x="4606293" y="2419134"/>
            <a:ext cx="1002087" cy="289317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D5EE5DE-92BA-4DF0-8C77-038A6E947F12}"/>
              </a:ext>
            </a:extLst>
          </p:cNvPr>
          <p:cNvCxnSpPr>
            <a:cxnSpLocks/>
            <a:stCxn id="18" idx="6"/>
            <a:endCxn id="49" idx="2"/>
          </p:cNvCxnSpPr>
          <p:nvPr/>
        </p:nvCxnSpPr>
        <p:spPr>
          <a:xfrm>
            <a:off x="4606293" y="2419134"/>
            <a:ext cx="1002087" cy="614119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2B63F312-A2E3-448A-A565-F9433114B982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4613205" y="2433813"/>
            <a:ext cx="995175" cy="932362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ACBA063B-D547-4001-A2CE-D5850BD647ED}"/>
              </a:ext>
            </a:extLst>
          </p:cNvPr>
          <p:cNvCxnSpPr>
            <a:cxnSpLocks/>
            <a:stCxn id="18" idx="6"/>
            <a:endCxn id="51" idx="2"/>
          </p:cNvCxnSpPr>
          <p:nvPr/>
        </p:nvCxnSpPr>
        <p:spPr>
          <a:xfrm>
            <a:off x="4606293" y="2419134"/>
            <a:ext cx="984919" cy="1284421"/>
          </a:xfrm>
          <a:prstGeom prst="straightConnector1">
            <a:avLst/>
          </a:prstGeom>
          <a:ln w="3175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819F459D-FE9D-41B0-A6FD-764514FF1776}"/>
              </a:ext>
            </a:extLst>
          </p:cNvPr>
          <p:cNvCxnSpPr>
            <a:cxnSpLocks/>
            <a:stCxn id="51" idx="6"/>
          </p:cNvCxnSpPr>
          <p:nvPr/>
        </p:nvCxnSpPr>
        <p:spPr>
          <a:xfrm flipV="1">
            <a:off x="6316769" y="2802181"/>
            <a:ext cx="962317" cy="901374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A920397-24F3-4263-977F-0D2EFB0D10C3}"/>
              </a:ext>
            </a:extLst>
          </p:cNvPr>
          <p:cNvCxnSpPr>
            <a:cxnSpLocks/>
            <a:stCxn id="27" idx="6"/>
          </p:cNvCxnSpPr>
          <p:nvPr/>
        </p:nvCxnSpPr>
        <p:spPr>
          <a:xfrm flipV="1">
            <a:off x="6333937" y="2802181"/>
            <a:ext cx="920343" cy="563994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986F5BE1-8929-4248-B98D-6C903089E260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6351105" y="2791528"/>
            <a:ext cx="945166" cy="222110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B000BABB-44EC-4D09-9C4A-DBDC10CA396A}"/>
              </a:ext>
            </a:extLst>
          </p:cNvPr>
          <p:cNvCxnSpPr>
            <a:cxnSpLocks/>
            <a:stCxn id="25" idx="6"/>
            <a:endCxn id="30" idx="2"/>
          </p:cNvCxnSpPr>
          <p:nvPr/>
        </p:nvCxnSpPr>
        <p:spPr>
          <a:xfrm>
            <a:off x="6333937" y="2708451"/>
            <a:ext cx="962334" cy="83077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F137E4ED-97A3-447B-B342-FE1C76F6069E}"/>
              </a:ext>
            </a:extLst>
          </p:cNvPr>
          <p:cNvCxnSpPr>
            <a:cxnSpLocks/>
            <a:stCxn id="50" idx="6"/>
            <a:endCxn id="30" idx="2"/>
          </p:cNvCxnSpPr>
          <p:nvPr/>
        </p:nvCxnSpPr>
        <p:spPr>
          <a:xfrm>
            <a:off x="6333937" y="2373243"/>
            <a:ext cx="962334" cy="418285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D929393-5B65-40F3-83F6-12446AE05122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6333937" y="2035808"/>
            <a:ext cx="952955" cy="766373"/>
          </a:xfrm>
          <a:prstGeom prst="straightConnector1">
            <a:avLst/>
          </a:prstGeom>
          <a:ln w="31750">
            <a:solidFill>
              <a:srgbClr val="00B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생각 풍선: 구름 모양 106">
            <a:extLst>
              <a:ext uri="{FF2B5EF4-FFF2-40B4-BE49-F238E27FC236}">
                <a16:creationId xmlns:a16="http://schemas.microsoft.com/office/drawing/2014/main" id="{E8BBB161-558D-40EE-8A5B-04742E4193C6}"/>
              </a:ext>
            </a:extLst>
          </p:cNvPr>
          <p:cNvSpPr/>
          <p:nvPr/>
        </p:nvSpPr>
        <p:spPr>
          <a:xfrm>
            <a:off x="8503639" y="1316065"/>
            <a:ext cx="2700933" cy="892593"/>
          </a:xfrm>
          <a:prstGeom prst="cloudCallou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정답 </a:t>
            </a:r>
            <a:r>
              <a:rPr lang="en-US" altLang="ko-KR" sz="1000" b="1" dirty="0">
                <a:solidFill>
                  <a:schemeClr val="tx1"/>
                </a:solidFill>
              </a:rPr>
              <a:t>t</a:t>
            </a:r>
            <a:r>
              <a:rPr lang="ko-KR" altLang="en-US" sz="1000" dirty="0">
                <a:solidFill>
                  <a:schemeClr val="tx1"/>
                </a:solidFill>
              </a:rPr>
              <a:t>와의 차이를 바탕으로 손실</a:t>
            </a:r>
            <a:r>
              <a:rPr lang="en-US" altLang="ko-KR" sz="1000" dirty="0">
                <a:solidFill>
                  <a:schemeClr val="tx1"/>
                </a:solidFill>
              </a:rPr>
              <a:t>(loss) </a:t>
            </a:r>
            <a:r>
              <a:rPr lang="ko-KR" altLang="en-US" sz="1000" dirty="0">
                <a:solidFill>
                  <a:schemeClr val="tx1"/>
                </a:solidFill>
              </a:rPr>
              <a:t>값 계산</a:t>
            </a:r>
          </a:p>
        </p:txBody>
      </p:sp>
    </p:spTree>
    <p:extLst>
      <p:ext uri="{BB962C8B-B14F-4D97-AF65-F5344CB8AC3E}">
        <p14:creationId xmlns:p14="http://schemas.microsoft.com/office/powerpoint/2010/main" val="421563754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AE000-3735-4806-99DB-4BBE1EAD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A3C83-BB06-4881-AA39-3708666855BF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rgbClr val="7030A0"/>
                </a:solidFill>
              </a:rPr>
              <a:t>LogicGate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class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ko-KR" altLang="en-US" sz="2400" dirty="0">
                <a:solidFill>
                  <a:srgbClr val="7030A0"/>
                </a:solidFill>
              </a:rPr>
              <a:t>딥러닝 버전 </a:t>
            </a:r>
            <a:r>
              <a:rPr lang="en-US" altLang="ko-KR" dirty="0">
                <a:solidFill>
                  <a:srgbClr val="7030A0"/>
                </a:solidFill>
              </a:rPr>
              <a:t>(</a:t>
            </a:r>
            <a:r>
              <a:rPr lang="en-US" altLang="ko-KR" dirty="0">
                <a:solidFill>
                  <a:srgbClr val="FF0000"/>
                </a:solidFill>
              </a:rPr>
              <a:t>[</a:t>
            </a:r>
            <a:r>
              <a:rPr lang="ko-KR" altLang="en-US" dirty="0" err="1">
                <a:solidFill>
                  <a:srgbClr val="FF0000"/>
                </a:solidFill>
              </a:rPr>
              <a:t>머신러닝</a:t>
            </a:r>
            <a:r>
              <a:rPr lang="ko-KR" altLang="en-US" dirty="0">
                <a:solidFill>
                  <a:srgbClr val="FF0000"/>
                </a:solidFill>
              </a:rPr>
              <a:t> 강의 </a:t>
            </a:r>
            <a:r>
              <a:rPr lang="en-US" altLang="ko-KR" dirty="0">
                <a:solidFill>
                  <a:srgbClr val="FF0000"/>
                </a:solidFill>
              </a:rPr>
              <a:t>18] NAND/OR/AND </a:t>
            </a:r>
            <a:r>
              <a:rPr lang="ko-KR" altLang="en-US" dirty="0">
                <a:solidFill>
                  <a:srgbClr val="FF0000"/>
                </a:solidFill>
              </a:rPr>
              <a:t>버전 비교</a:t>
            </a:r>
            <a:r>
              <a:rPr lang="en-US" altLang="ko-KR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7313E9-A0CB-4CE3-AB37-39FBDDB85DCC}"/>
              </a:ext>
            </a:extLst>
          </p:cNvPr>
          <p:cNvSpPr txBox="1"/>
          <p:nvPr/>
        </p:nvSpPr>
        <p:spPr>
          <a:xfrm>
            <a:off x="5127960" y="717936"/>
            <a:ext cx="194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external function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635339-2778-412D-8695-B5235F52E079}"/>
              </a:ext>
            </a:extLst>
          </p:cNvPr>
          <p:cNvSpPr/>
          <p:nvPr/>
        </p:nvSpPr>
        <p:spPr>
          <a:xfrm>
            <a:off x="2536271" y="1254539"/>
            <a:ext cx="7152862" cy="81003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def sigmoid(x):		# 0 </a:t>
            </a:r>
            <a:r>
              <a:rPr lang="ko-KR" altLang="en-US" sz="1400" dirty="0">
                <a:solidFill>
                  <a:schemeClr val="tx1"/>
                </a:solidFill>
              </a:rPr>
              <a:t>또는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을 출력하기 위한 </a:t>
            </a:r>
            <a:r>
              <a:rPr lang="en-US" altLang="ko-KR" sz="1400" dirty="0">
                <a:solidFill>
                  <a:schemeClr val="tx1"/>
                </a:solidFill>
              </a:rPr>
              <a:t>sigmoid </a:t>
            </a:r>
            <a:r>
              <a:rPr lang="ko-KR" altLang="en-US" sz="1400" dirty="0">
                <a:solidFill>
                  <a:schemeClr val="tx1"/>
                </a:solidFill>
              </a:rPr>
              <a:t>함수</a:t>
            </a:r>
            <a:endParaRPr lang="en-US" altLang="ko-KR" sz="1400" dirty="0">
              <a:solidFill>
                <a:schemeClr val="tx1"/>
              </a:solidFill>
            </a:endParaRP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def </a:t>
            </a:r>
            <a:r>
              <a:rPr lang="en-US" altLang="ko-KR" sz="1400" dirty="0" err="1">
                <a:solidFill>
                  <a:schemeClr val="tx1"/>
                </a:solidFill>
              </a:rPr>
              <a:t>numerical_derivative</a:t>
            </a:r>
            <a:r>
              <a:rPr lang="en-US" altLang="ko-KR" sz="1400" dirty="0">
                <a:solidFill>
                  <a:schemeClr val="tx1"/>
                </a:solidFill>
              </a:rPr>
              <a:t>(f, x):	# </a:t>
            </a:r>
            <a:r>
              <a:rPr lang="ko-KR" altLang="en-US" sz="1400" dirty="0">
                <a:solidFill>
                  <a:schemeClr val="tx1"/>
                </a:solidFill>
              </a:rPr>
              <a:t>수치미분함수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소스코드는 </a:t>
            </a:r>
            <a:r>
              <a:rPr lang="en-US" altLang="ko-KR" sz="1400" dirty="0">
                <a:solidFill>
                  <a:schemeClr val="tx1"/>
                </a:solidFill>
              </a:rPr>
              <a:t>[</a:t>
            </a:r>
            <a:r>
              <a:rPr lang="ko-KR" altLang="en-US" sz="1400" dirty="0" err="1">
                <a:solidFill>
                  <a:schemeClr val="tx1"/>
                </a:solidFill>
              </a:rPr>
              <a:t>머신러닝</a:t>
            </a:r>
            <a:r>
              <a:rPr lang="ko-KR" altLang="en-US" sz="1400" dirty="0">
                <a:solidFill>
                  <a:schemeClr val="tx1"/>
                </a:solidFill>
              </a:rPr>
              <a:t> 강의 </a:t>
            </a:r>
            <a:r>
              <a:rPr lang="en-US" altLang="ko-KR" sz="1400" dirty="0">
                <a:solidFill>
                  <a:schemeClr val="tx1"/>
                </a:solidFill>
              </a:rPr>
              <a:t>10] </a:t>
            </a:r>
            <a:r>
              <a:rPr lang="ko-KR" altLang="en-US" sz="1400" dirty="0">
                <a:solidFill>
                  <a:schemeClr val="tx1"/>
                </a:solidFill>
              </a:rPr>
              <a:t>참조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8517B-66C1-421E-8F92-4EBA588763B8}"/>
              </a:ext>
            </a:extLst>
          </p:cNvPr>
          <p:cNvSpPr txBox="1"/>
          <p:nvPr/>
        </p:nvSpPr>
        <p:spPr>
          <a:xfrm>
            <a:off x="5225626" y="2226677"/>
            <a:ext cx="178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LogicGate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class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772951-81B5-44CD-812D-01F31BD57A02}"/>
              </a:ext>
            </a:extLst>
          </p:cNvPr>
          <p:cNvSpPr/>
          <p:nvPr/>
        </p:nvSpPr>
        <p:spPr>
          <a:xfrm>
            <a:off x="2529645" y="2738231"/>
            <a:ext cx="7152862" cy="138982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class </a:t>
            </a:r>
            <a:r>
              <a:rPr lang="en-US" altLang="ko-KR" sz="1400" dirty="0" err="1">
                <a:solidFill>
                  <a:schemeClr val="tx1"/>
                </a:solidFill>
              </a:rPr>
              <a:t>LogicGate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def __</a:t>
            </a:r>
            <a:r>
              <a:rPr lang="en-US" altLang="ko-KR" sz="1400" dirty="0" err="1">
                <a:solidFill>
                  <a:schemeClr val="tx1"/>
                </a:solidFill>
              </a:rPr>
              <a:t>init</a:t>
            </a:r>
            <a:r>
              <a:rPr lang="en-US" altLang="ko-KR" sz="1400" dirty="0">
                <a:solidFill>
                  <a:schemeClr val="tx1"/>
                </a:solidFill>
              </a:rPr>
              <a:t>__(self, </a:t>
            </a:r>
            <a:r>
              <a:rPr lang="en-US" altLang="ko-KR" sz="1400" dirty="0" err="1">
                <a:solidFill>
                  <a:schemeClr val="tx1"/>
                </a:solidFill>
              </a:rPr>
              <a:t>gate_name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xdata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</a:rPr>
              <a:t>tdata</a:t>
            </a:r>
            <a:r>
              <a:rPr lang="en-US" altLang="ko-KR" sz="1400" dirty="0">
                <a:solidFill>
                  <a:schemeClr val="tx1"/>
                </a:solidFill>
              </a:rPr>
              <a:t>)  </a:t>
            </a:r>
            <a:r>
              <a:rPr lang="en-US" altLang="ko-KR" sz="1200" dirty="0">
                <a:solidFill>
                  <a:schemeClr val="tx1"/>
                </a:solidFill>
              </a:rPr>
              <a:t># </a:t>
            </a:r>
            <a:r>
              <a:rPr lang="ko-KR" altLang="en-US" sz="1200" dirty="0">
                <a:solidFill>
                  <a:schemeClr val="tx1"/>
                </a:solidFill>
              </a:rPr>
              <a:t>입력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정답 데이터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가중치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바이어스 초기화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ko-KR" altLang="en-US" sz="1400" dirty="0">
                <a:solidFill>
                  <a:schemeClr val="tx1"/>
                </a:solidFill>
              </a:rPr>
              <a:t>    </a:t>
            </a:r>
            <a:r>
              <a:rPr lang="en-US" altLang="ko-KR" sz="1400" dirty="0">
                <a:solidFill>
                  <a:schemeClr val="tx1"/>
                </a:solidFill>
              </a:rPr>
              <a:t>def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feed_forward</a:t>
            </a:r>
            <a:r>
              <a:rPr lang="en-US" altLang="ko-KR" sz="1400" dirty="0">
                <a:solidFill>
                  <a:schemeClr val="tx1"/>
                </a:solidFill>
              </a:rPr>
              <a:t>(self)	</a:t>
            </a:r>
            <a:r>
              <a:rPr lang="en-US" altLang="ko-KR" sz="1200" dirty="0">
                <a:solidFill>
                  <a:schemeClr val="tx1"/>
                </a:solidFill>
              </a:rPr>
              <a:t># feed forward </a:t>
            </a:r>
            <a:r>
              <a:rPr lang="ko-KR" altLang="en-US" sz="1200" dirty="0">
                <a:solidFill>
                  <a:schemeClr val="tx1"/>
                </a:solidFill>
              </a:rPr>
              <a:t>이용하여 손실함수 값 계산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    def </a:t>
            </a:r>
            <a:r>
              <a:rPr lang="en-US" altLang="ko-KR" sz="1400" dirty="0" err="1">
                <a:solidFill>
                  <a:schemeClr val="tx1"/>
                </a:solidFill>
              </a:rPr>
              <a:t>loss_val</a:t>
            </a:r>
            <a:r>
              <a:rPr lang="en-US" altLang="ko-KR" sz="1400" dirty="0">
                <a:solidFill>
                  <a:schemeClr val="tx1"/>
                </a:solidFill>
              </a:rPr>
              <a:t>(self)		</a:t>
            </a:r>
            <a:r>
              <a:rPr lang="en-US" altLang="ko-KR" sz="1200" dirty="0">
                <a:solidFill>
                  <a:schemeClr val="tx1"/>
                </a:solidFill>
              </a:rPr>
              <a:t># </a:t>
            </a:r>
            <a:r>
              <a:rPr lang="ko-KR" altLang="en-US" sz="1200" dirty="0">
                <a:solidFill>
                  <a:schemeClr val="tx1"/>
                </a:solidFill>
              </a:rPr>
              <a:t>손실함수 값 계산 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외부 출력을 위해 사용됨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    def train(self)		</a:t>
            </a:r>
            <a:r>
              <a:rPr lang="en-US" altLang="ko-KR" sz="1200" dirty="0">
                <a:solidFill>
                  <a:schemeClr val="tx1"/>
                </a:solidFill>
              </a:rPr>
              <a:t># </a:t>
            </a:r>
            <a:r>
              <a:rPr lang="ko-KR" altLang="en-US" sz="1200" dirty="0" err="1">
                <a:solidFill>
                  <a:schemeClr val="tx1"/>
                </a:solidFill>
              </a:rPr>
              <a:t>수치미분을</a:t>
            </a:r>
            <a:r>
              <a:rPr lang="ko-KR" altLang="en-US" sz="1200" dirty="0">
                <a:solidFill>
                  <a:schemeClr val="tx1"/>
                </a:solidFill>
              </a:rPr>
              <a:t> 이용하여 손실함수 최소값 찾는 </a:t>
            </a:r>
            <a:r>
              <a:rPr lang="en-US" altLang="ko-KR" sz="1200" dirty="0">
                <a:solidFill>
                  <a:schemeClr val="tx1"/>
                </a:solidFill>
              </a:rPr>
              <a:t>method</a:t>
            </a:r>
            <a:br>
              <a:rPr lang="en-US" altLang="ko-KR" sz="1400" dirty="0">
                <a:solidFill>
                  <a:schemeClr val="tx1"/>
                </a:solidFill>
              </a:rPr>
            </a:br>
            <a:r>
              <a:rPr lang="en-US" altLang="ko-KR" sz="1400" dirty="0">
                <a:solidFill>
                  <a:schemeClr val="tx1"/>
                </a:solidFill>
              </a:rPr>
              <a:t>    def predict(self, </a:t>
            </a:r>
            <a:r>
              <a:rPr lang="en-US" altLang="ko-KR" sz="1400" dirty="0" err="1">
                <a:solidFill>
                  <a:schemeClr val="tx1"/>
                </a:solidFill>
              </a:rPr>
              <a:t>xdata</a:t>
            </a:r>
            <a:r>
              <a:rPr lang="en-US" altLang="ko-KR" sz="1400" dirty="0">
                <a:solidFill>
                  <a:schemeClr val="tx1"/>
                </a:solidFill>
              </a:rPr>
              <a:t>)	</a:t>
            </a:r>
            <a:r>
              <a:rPr lang="en-US" altLang="ko-KR" sz="1200" dirty="0">
                <a:solidFill>
                  <a:schemeClr val="tx1"/>
                </a:solidFill>
              </a:rPr>
              <a:t># </a:t>
            </a:r>
            <a:r>
              <a:rPr lang="ko-KR" altLang="en-US" sz="1200" dirty="0">
                <a:solidFill>
                  <a:schemeClr val="tx1"/>
                </a:solidFill>
              </a:rPr>
              <a:t>미래 결과 값 예측 </a:t>
            </a:r>
            <a:r>
              <a:rPr lang="en-US" altLang="ko-KR" sz="1200" dirty="0">
                <a:solidFill>
                  <a:schemeClr val="tx1"/>
                </a:solidFill>
              </a:rPr>
              <a:t>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DBAD4D-EE26-4A03-8A1B-98116AE5FB9C}"/>
              </a:ext>
            </a:extLst>
          </p:cNvPr>
          <p:cNvSpPr txBox="1"/>
          <p:nvPr/>
        </p:nvSpPr>
        <p:spPr>
          <a:xfrm>
            <a:off x="5713012" y="429287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usage</a:t>
            </a:r>
            <a:endParaRPr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D56F79E-AB67-435E-A426-5C76413D743F}"/>
                  </a:ext>
                </a:extLst>
              </p:cNvPr>
              <p:cNvSpPr/>
              <p:nvPr/>
            </p:nvSpPr>
            <p:spPr>
              <a:xfrm>
                <a:off x="2529645" y="4775675"/>
                <a:ext cx="7152862" cy="1580675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dirty="0" err="1">
                    <a:solidFill>
                      <a:schemeClr val="tx1"/>
                    </a:solidFill>
                  </a:rPr>
                  <a:t>xdata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 = </a:t>
                </a:r>
                <a:r>
                  <a:rPr lang="en-US" altLang="ko-KR" sz="1400" dirty="0" err="1">
                    <a:solidFill>
                      <a:schemeClr val="tx1"/>
                    </a:solidFill>
                  </a:rPr>
                  <a:t>np.array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([ [0, 0], [0, 1], [1, 0], [1, 1] ])		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#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입력 데이터 생성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r>
                  <a:rPr lang="en-US" altLang="ko-KR" sz="1400" dirty="0" err="1">
                    <a:solidFill>
                      <a:schemeClr val="tx1"/>
                    </a:solidFill>
                  </a:rPr>
                  <a:t>tdata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 = </a:t>
                </a:r>
                <a:r>
                  <a:rPr lang="en-US" altLang="ko-KR" sz="1400" dirty="0" err="1">
                    <a:solidFill>
                      <a:schemeClr val="tx1"/>
                    </a:solidFill>
                  </a:rPr>
                  <a:t>np.array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([0, 1, 1, 0])			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#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정답 데이터 생성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(XOR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예시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)</a:t>
                </a: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r>
                  <a:rPr lang="en-US" altLang="ko-KR" sz="1400" dirty="0" err="1">
                    <a:solidFill>
                      <a:schemeClr val="tx1"/>
                    </a:solidFill>
                  </a:rPr>
                  <a:t>XOR_obj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 = </a:t>
                </a:r>
                <a:r>
                  <a:rPr lang="en-US" altLang="ko-KR" sz="1400" dirty="0" err="1">
                    <a:solidFill>
                      <a:schemeClr val="tx1"/>
                    </a:solidFill>
                  </a:rPr>
                  <a:t>LogicGate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(“XOR_GATE”, </a:t>
                </a:r>
                <a:r>
                  <a:rPr lang="en-US" altLang="ko-KR" sz="1400" dirty="0" err="1">
                    <a:solidFill>
                      <a:schemeClr val="tx1"/>
                    </a:solidFill>
                  </a:rPr>
                  <a:t>xdata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ko-KR" sz="1400" dirty="0" err="1">
                    <a:solidFill>
                      <a:schemeClr val="tx1"/>
                    </a:solidFill>
                  </a:rPr>
                  <a:t>tdata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)	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# </a:t>
                </a:r>
                <a:r>
                  <a:rPr lang="en-US" altLang="ko-KR" sz="1200" dirty="0" err="1">
                    <a:solidFill>
                      <a:schemeClr val="tx1"/>
                    </a:solidFill>
                  </a:rPr>
                  <a:t>LogicGate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객체생성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r>
                  <a:rPr lang="en-US" altLang="ko-KR" sz="1400" dirty="0" err="1">
                    <a:solidFill>
                      <a:schemeClr val="tx1"/>
                    </a:solidFill>
                  </a:rPr>
                  <a:t>XOR_obj.train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()				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#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손실함수 최소값 갖도록 학습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r>
                  <a:rPr lang="en-US" altLang="ko-KR" sz="1400" dirty="0" err="1">
                    <a:solidFill>
                      <a:schemeClr val="tx1"/>
                    </a:solidFill>
                  </a:rPr>
                  <a:t>XOR_obj.predict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400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</m:t>
                    </m:r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)				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# </a:t>
                </a:r>
                <a:r>
                  <a:rPr lang="ko-KR" altLang="en-US" sz="1200" dirty="0">
                    <a:solidFill>
                      <a:schemeClr val="tx1"/>
                    </a:solidFill>
                  </a:rPr>
                  <a:t>임의 데이터에 대해 결과 예측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2D56F79E-AB67-435E-A426-5C76413D74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645" y="4775675"/>
                <a:ext cx="7152862" cy="1580675"/>
              </a:xfrm>
              <a:prstGeom prst="rect">
                <a:avLst/>
              </a:prstGeom>
              <a:blipFill>
                <a:blip r:embed="rId2"/>
                <a:stretch>
                  <a:fillRect l="-170" b="-3422"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341092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AE000-3735-4806-99DB-4BBE1EAD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BAD3E-FFAF-438F-A1D9-DA3473B4DE61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구현코드</a:t>
            </a:r>
            <a:r>
              <a:rPr lang="en-US" altLang="ko-KR" sz="2400" dirty="0">
                <a:solidFill>
                  <a:srgbClr val="7030A0"/>
                </a:solidFill>
              </a:rPr>
              <a:t> – </a:t>
            </a:r>
            <a:r>
              <a:rPr lang="ko-KR" altLang="en-US" sz="2400" dirty="0">
                <a:solidFill>
                  <a:srgbClr val="7030A0"/>
                </a:solidFill>
              </a:rPr>
              <a:t>딥러닝 버전</a:t>
            </a:r>
            <a:endParaRPr lang="en-US" altLang="ko-KR" sz="2400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9B26D-456D-4D63-B5BB-5DAF736ED1B0}"/>
              </a:ext>
            </a:extLst>
          </p:cNvPr>
          <p:cNvSpPr txBox="1"/>
          <p:nvPr/>
        </p:nvSpPr>
        <p:spPr>
          <a:xfrm>
            <a:off x="563217" y="682488"/>
            <a:ext cx="5596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[1] external function (sigmoid, </a:t>
            </a:r>
            <a:r>
              <a:rPr lang="en-US" altLang="ko-KR" dirty="0" err="1"/>
              <a:t>numerical_derivative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40ADB79-1FC6-4C24-B175-E28EEFF9C281}"/>
              </a:ext>
            </a:extLst>
          </p:cNvPr>
          <p:cNvGrpSpPr/>
          <p:nvPr/>
        </p:nvGrpSpPr>
        <p:grpSpPr>
          <a:xfrm>
            <a:off x="2856388" y="1127398"/>
            <a:ext cx="6497322" cy="5127628"/>
            <a:chOff x="737920" y="4960384"/>
            <a:chExt cx="6332115" cy="132746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52ABBBE-1E36-4248-ADBD-73415DCE0470}"/>
                </a:ext>
              </a:extLst>
            </p:cNvPr>
            <p:cNvSpPr/>
            <p:nvPr/>
          </p:nvSpPr>
          <p:spPr>
            <a:xfrm>
              <a:off x="737920" y="4966320"/>
              <a:ext cx="6332115" cy="132152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rgbClr val="00B050"/>
                  </a:solidFill>
                </a:rPr>
                <a:t>import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numpy</a:t>
              </a:r>
              <a:r>
                <a:rPr lang="en-US" altLang="ko-KR" sz="1200" dirty="0">
                  <a:solidFill>
                    <a:srgbClr val="00B050"/>
                  </a:solidFill>
                </a:rPr>
                <a:t> as </a:t>
              </a:r>
              <a:r>
                <a:rPr lang="en-US" altLang="ko-KR" sz="1200" dirty="0">
                  <a:solidFill>
                    <a:schemeClr val="tx1"/>
                  </a:solidFill>
                </a:rPr>
                <a:t>np</a:t>
              </a: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sigmoid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함수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def </a:t>
              </a:r>
              <a:r>
                <a:rPr lang="en-US" altLang="ko-KR" sz="1200" dirty="0">
                  <a:solidFill>
                    <a:srgbClr val="0070C0"/>
                  </a:solidFill>
                </a:rPr>
                <a:t>sigmoid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return 1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7030A0"/>
                  </a:solidFill>
                </a:rPr>
                <a:t>/</a:t>
              </a:r>
              <a:r>
                <a:rPr lang="en-US" altLang="ko-KR" sz="1200" dirty="0">
                  <a:solidFill>
                    <a:schemeClr val="tx1"/>
                  </a:solidFill>
                </a:rPr>
                <a:t> (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rgbClr val="7030A0"/>
                  </a:solidFill>
                </a:rPr>
                <a:t>+</a:t>
              </a:r>
              <a:r>
                <a:rPr lang="en-US" altLang="ko-KR" sz="1200" dirty="0">
                  <a:solidFill>
                    <a:schemeClr val="tx1"/>
                  </a:solidFill>
                </a:rPr>
                <a:t>np.exp(</a:t>
              </a:r>
              <a:r>
                <a:rPr lang="en-US" altLang="ko-KR" sz="1200" dirty="0">
                  <a:solidFill>
                    <a:srgbClr val="7030A0"/>
                  </a:solidFill>
                </a:rPr>
                <a:t>-</a:t>
              </a:r>
              <a:r>
                <a:rPr lang="en-US" altLang="ko-KR" sz="1200" dirty="0">
                  <a:solidFill>
                    <a:schemeClr val="tx1"/>
                  </a:solidFill>
                </a:rPr>
                <a:t>x))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200" i="1" dirty="0" err="1">
                  <a:solidFill>
                    <a:srgbClr val="00B0F0"/>
                  </a:solidFill>
                </a:rPr>
                <a:t>수치미분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함수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def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numerical_derivative</a:t>
              </a:r>
              <a:r>
                <a:rPr lang="en-US" altLang="ko-KR" sz="1200" dirty="0">
                  <a:solidFill>
                    <a:schemeClr val="tx1"/>
                  </a:solidFill>
                </a:rPr>
                <a:t>(f , x):	# [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머신러닝</a:t>
              </a:r>
              <a:r>
                <a:rPr lang="ko-KR" altLang="en-US" sz="1200" dirty="0">
                  <a:solidFill>
                    <a:schemeClr val="tx1"/>
                  </a:solidFill>
                </a:rPr>
                <a:t> 강의 </a:t>
              </a:r>
              <a:r>
                <a:rPr lang="en-US" altLang="ko-KR" sz="1200" dirty="0">
                  <a:solidFill>
                    <a:schemeClr val="tx1"/>
                  </a:solidFill>
                </a:rPr>
                <a:t>10]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머신러닝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ko-KR" altLang="en-US" sz="1200" dirty="0" err="1">
                  <a:solidFill>
                    <a:schemeClr val="tx1"/>
                  </a:solidFill>
                </a:rPr>
                <a:t>수치미분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(II) </a:t>
              </a:r>
              <a:r>
                <a:rPr lang="ko-KR" altLang="en-US" sz="1200" dirty="0">
                  <a:solidFill>
                    <a:schemeClr val="tx1"/>
                  </a:solidFill>
                </a:rPr>
                <a:t>참조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delta_x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1e-4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0. 0001</a:t>
              </a:r>
            </a:p>
            <a:p>
              <a:r>
                <a:rPr lang="ko-KR" altLang="en-US" sz="1200" dirty="0">
                  <a:solidFill>
                    <a:schemeClr val="tx1"/>
                  </a:solidFill>
                </a:rPr>
                <a:t>   </a:t>
              </a:r>
              <a:r>
                <a:rPr lang="en-US" altLang="ko-KR" sz="1200" dirty="0">
                  <a:solidFill>
                    <a:schemeClr val="tx1"/>
                  </a:solidFill>
                </a:rPr>
                <a:t>  grad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np.zeros_like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ko-KR" altLang="en-US" sz="1200" dirty="0">
                  <a:solidFill>
                    <a:schemeClr val="tx1"/>
                  </a:solidFill>
                </a:rPr>
                <a:t>   </a:t>
              </a:r>
              <a:r>
                <a:rPr lang="en-US" altLang="ko-KR" sz="1200" dirty="0">
                  <a:solidFill>
                    <a:schemeClr val="tx1"/>
                  </a:solidFill>
                </a:rPr>
                <a:t>  it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np.nditer</a:t>
              </a:r>
              <a:r>
                <a:rPr lang="en-US" altLang="ko-KR" sz="1200" dirty="0">
                  <a:solidFill>
                    <a:schemeClr val="tx1"/>
                  </a:solidFill>
                </a:rPr>
                <a:t>(x, flags=[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multi_index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op_flags</a:t>
              </a:r>
              <a:r>
                <a:rPr lang="en-US" altLang="ko-KR" sz="1200" dirty="0">
                  <a:solidFill>
                    <a:schemeClr val="tx1"/>
                  </a:solidFill>
                </a:rPr>
                <a:t>=[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readwrite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12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while not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it.finished</a:t>
              </a:r>
              <a:r>
                <a:rPr lang="en-US" altLang="ko-KR" sz="12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it.multi_index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</a:t>
              </a:r>
              <a:r>
                <a:rPr lang="ko-KR" altLang="en-US" sz="1200" dirty="0">
                  <a:solidFill>
                    <a:schemeClr val="tx1"/>
                  </a:solidFill>
                </a:rPr>
                <a:t>   </a:t>
              </a:r>
              <a:r>
                <a:rPr lang="en-US" altLang="ko-KR" sz="1200" dirty="0">
                  <a:solidFill>
                    <a:schemeClr val="tx1"/>
                  </a:solidFill>
                </a:rPr>
                <a:t> 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x[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200" dirty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200" dirty="0">
                  <a:solidFill>
                    <a:schemeClr val="tx1"/>
                  </a:solidFill>
                </a:rPr>
                <a:t>] = </a:t>
              </a:r>
              <a:r>
                <a:rPr lang="en-US" altLang="ko-KR" sz="1200" dirty="0">
                  <a:solidFill>
                    <a:srgbClr val="00B050"/>
                  </a:solidFill>
                </a:rPr>
                <a:t>float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1200" dirty="0">
                  <a:solidFill>
                    <a:schemeClr val="tx1"/>
                  </a:solidFill>
                </a:rPr>
                <a:t>) </a:t>
              </a:r>
              <a:r>
                <a:rPr lang="en-US" altLang="ko-KR" sz="1200" dirty="0">
                  <a:solidFill>
                    <a:srgbClr val="7030A0"/>
                  </a:solidFill>
                </a:rPr>
                <a:t>+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delta_x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  fx1 = f(x)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f(</a:t>
              </a:r>
              <a:r>
                <a:rPr lang="en-US" altLang="ko-KR" sz="1200" i="1" dirty="0" err="1">
                  <a:solidFill>
                    <a:srgbClr val="00B0F0"/>
                  </a:solidFill>
                </a:rPr>
                <a:t>x+delta_x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                                                          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200" dirty="0">
                  <a:solidFill>
                    <a:schemeClr val="tx1"/>
                  </a:solidFill>
                </a:rPr>
                <a:t>]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7030A0"/>
                  </a:solidFill>
                </a:rPr>
                <a:t>–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delta_x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  fx2 = f(x)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f(x–</a:t>
              </a:r>
              <a:r>
                <a:rPr lang="en-US" altLang="ko-KR" sz="1200" i="1" dirty="0" err="1">
                  <a:solidFill>
                    <a:srgbClr val="00B0F0"/>
                  </a:solidFill>
                </a:rPr>
                <a:t>delta_x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altLang="ko-KR" sz="1200" dirty="0">
                  <a:solidFill>
                    <a:srgbClr val="7030A0"/>
                  </a:solidFill>
                </a:rPr>
                <a:t>          </a:t>
              </a:r>
              <a:r>
                <a:rPr lang="en-US" altLang="ko-KR" sz="1200" dirty="0">
                  <a:solidFill>
                    <a:schemeClr val="tx1"/>
                  </a:solidFill>
                </a:rPr>
                <a:t>grad[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200" dirty="0">
                  <a:solidFill>
                    <a:schemeClr val="tx1"/>
                  </a:solidFill>
                </a:rPr>
                <a:t>] = (fx1 </a:t>
              </a:r>
              <a:r>
                <a:rPr lang="en-US" altLang="ko-KR" sz="1200" dirty="0">
                  <a:solidFill>
                    <a:srgbClr val="7030A0"/>
                  </a:solidFill>
                </a:rPr>
                <a:t>– </a:t>
              </a:r>
              <a:r>
                <a:rPr lang="en-US" altLang="ko-KR" sz="1200" dirty="0">
                  <a:solidFill>
                    <a:schemeClr val="tx1"/>
                  </a:solidFill>
                </a:rPr>
                <a:t>fx2) </a:t>
              </a:r>
              <a:r>
                <a:rPr lang="en-US" altLang="ko-KR" sz="1200" dirty="0">
                  <a:solidFill>
                    <a:srgbClr val="7030A0"/>
                  </a:solidFill>
                </a:rPr>
                <a:t>/</a:t>
              </a:r>
              <a:r>
                <a:rPr lang="en-US" altLang="ko-KR" sz="1200" dirty="0">
                  <a:solidFill>
                    <a:schemeClr val="tx1"/>
                  </a:solidFill>
                </a:rPr>
                <a:t> (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rgbClr val="7030A0"/>
                  </a:solidFill>
                </a:rPr>
                <a:t>*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delta_x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200" dirty="0">
                  <a:solidFill>
                    <a:schemeClr val="tx1"/>
                  </a:solidFill>
                </a:rPr>
                <a:t>]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tmp_val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it.iternext</a:t>
              </a:r>
              <a:r>
                <a:rPr lang="en-US" altLang="ko-KR" sz="1200" dirty="0">
                  <a:solidFill>
                    <a:schemeClr val="tx1"/>
                  </a:solidFill>
                </a:rPr>
                <a:t>()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return</a:t>
              </a:r>
              <a:r>
                <a:rPr lang="en-US" altLang="ko-KR" sz="1200" dirty="0">
                  <a:solidFill>
                    <a:schemeClr val="tx1"/>
                  </a:solidFill>
                </a:rPr>
                <a:t> grad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0774018-4760-49A5-ABAD-73EE265E4C27}"/>
                </a:ext>
              </a:extLst>
            </p:cNvPr>
            <p:cNvSpPr/>
            <p:nvPr/>
          </p:nvSpPr>
          <p:spPr>
            <a:xfrm>
              <a:off x="737920" y="4960384"/>
              <a:ext cx="6332115" cy="132746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09981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AE000-3735-4806-99DB-4BBE1EAD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C39A2-3C82-4462-8ADC-46F0DE718526}"/>
              </a:ext>
            </a:extLst>
          </p:cNvPr>
          <p:cNvSpPr txBox="1"/>
          <p:nvPr/>
        </p:nvSpPr>
        <p:spPr>
          <a:xfrm>
            <a:off x="563217" y="682488"/>
            <a:ext cx="5649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[2] </a:t>
            </a:r>
            <a:r>
              <a:rPr lang="en-US" altLang="ko-KR" dirty="0" err="1"/>
              <a:t>LogicGate</a:t>
            </a:r>
            <a:r>
              <a:rPr lang="ko-KR" altLang="en-US" dirty="0"/>
              <a:t> </a:t>
            </a:r>
            <a:r>
              <a:rPr lang="en-US" altLang="ko-KR" dirty="0"/>
              <a:t>class ( __</a:t>
            </a:r>
            <a:r>
              <a:rPr lang="en-US" altLang="ko-KR" dirty="0" err="1"/>
              <a:t>init</a:t>
            </a:r>
            <a:r>
              <a:rPr lang="en-US" altLang="ko-KR" dirty="0"/>
              <a:t>__, </a:t>
            </a:r>
            <a:r>
              <a:rPr lang="en-US" altLang="ko-KR" dirty="0" err="1"/>
              <a:t>feed_forward</a:t>
            </a:r>
            <a:r>
              <a:rPr lang="en-US" altLang="ko-KR" dirty="0"/>
              <a:t>, </a:t>
            </a:r>
            <a:r>
              <a:rPr lang="en-US" altLang="ko-KR" dirty="0" err="1"/>
              <a:t>loss_val</a:t>
            </a:r>
            <a:r>
              <a:rPr lang="en-US" altLang="ko-KR" dirty="0"/>
              <a:t> 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819E83-D027-4ADD-834E-F57A9FFDDDC8}"/>
              </a:ext>
            </a:extLst>
          </p:cNvPr>
          <p:cNvSpPr/>
          <p:nvPr/>
        </p:nvSpPr>
        <p:spPr>
          <a:xfrm>
            <a:off x="3818874" y="1150327"/>
            <a:ext cx="4614614" cy="5206023"/>
          </a:xfrm>
          <a:prstGeom prst="rect">
            <a:avLst/>
          </a:prstGeom>
          <a:solidFill>
            <a:schemeClr val="bg2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700" dirty="0">
                <a:solidFill>
                  <a:srgbClr val="00B050"/>
                </a:solidFill>
              </a:rPr>
              <a:t>class </a:t>
            </a:r>
            <a:r>
              <a:rPr lang="en-US" altLang="ko-KR" sz="700" dirty="0" err="1">
                <a:solidFill>
                  <a:schemeClr val="tx1"/>
                </a:solidFill>
              </a:rPr>
              <a:t>LogicGate</a:t>
            </a:r>
            <a:r>
              <a:rPr lang="en-US" altLang="ko-KR" sz="700" dirty="0">
                <a:solidFill>
                  <a:schemeClr val="tx1"/>
                </a:solidFill>
              </a:rPr>
              <a:t>:</a:t>
            </a:r>
          </a:p>
          <a:p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</a:t>
            </a:r>
            <a:r>
              <a:rPr lang="en-US" altLang="ko-KR" sz="700" dirty="0">
                <a:solidFill>
                  <a:srgbClr val="00B050"/>
                </a:solidFill>
              </a:rPr>
              <a:t>def </a:t>
            </a:r>
            <a:r>
              <a:rPr lang="en-US" altLang="ko-KR" sz="700" dirty="0">
                <a:solidFill>
                  <a:srgbClr val="0070C0"/>
                </a:solidFill>
              </a:rPr>
              <a:t>__ </a:t>
            </a:r>
            <a:r>
              <a:rPr lang="en-US" altLang="ko-KR" sz="700" dirty="0" err="1">
                <a:solidFill>
                  <a:srgbClr val="0070C0"/>
                </a:solidFill>
              </a:rPr>
              <a:t>init</a:t>
            </a:r>
            <a:r>
              <a:rPr lang="en-US" altLang="ko-KR" sz="700" dirty="0">
                <a:solidFill>
                  <a:srgbClr val="0070C0"/>
                </a:solidFill>
              </a:rPr>
              <a:t>__</a:t>
            </a:r>
            <a:r>
              <a:rPr lang="en-US" altLang="ko-KR" sz="700" dirty="0">
                <a:solidFill>
                  <a:schemeClr val="tx1"/>
                </a:solidFill>
              </a:rPr>
              <a:t>(self, </a:t>
            </a:r>
            <a:r>
              <a:rPr lang="en-US" altLang="ko-KR" sz="700" dirty="0" err="1">
                <a:solidFill>
                  <a:schemeClr val="tx1"/>
                </a:solidFill>
              </a:rPr>
              <a:t>gate_name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en-US" altLang="ko-KR" sz="700" dirty="0" err="1">
                <a:solidFill>
                  <a:schemeClr val="tx1"/>
                </a:solidFill>
              </a:rPr>
              <a:t>xdata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en-US" altLang="ko-KR" sz="700" dirty="0" err="1">
                <a:solidFill>
                  <a:schemeClr val="tx1"/>
                </a:solidFill>
              </a:rPr>
              <a:t>tdata</a:t>
            </a:r>
            <a:r>
              <a:rPr lang="en-US" altLang="ko-KR" sz="700" dirty="0">
                <a:solidFill>
                  <a:schemeClr val="tx1"/>
                </a:solidFill>
              </a:rPr>
              <a:t>):</a:t>
            </a:r>
          </a:p>
          <a:p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     self.name = </a:t>
            </a:r>
            <a:r>
              <a:rPr lang="en-US" altLang="ko-KR" sz="700" dirty="0" err="1">
                <a:solidFill>
                  <a:schemeClr val="tx1"/>
                </a:solidFill>
              </a:rPr>
              <a:t>gate_name</a:t>
            </a:r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         </a:t>
            </a:r>
            <a:r>
              <a:rPr lang="en-US" altLang="ko-KR" sz="700" i="1" dirty="0">
                <a:solidFill>
                  <a:srgbClr val="00B0F0"/>
                </a:solidFill>
              </a:rPr>
              <a:t># </a:t>
            </a:r>
            <a:r>
              <a:rPr lang="ko-KR" altLang="en-US" sz="700" i="1" dirty="0">
                <a:solidFill>
                  <a:srgbClr val="00B0F0"/>
                </a:solidFill>
              </a:rPr>
              <a:t>입력 데이터</a:t>
            </a:r>
            <a:r>
              <a:rPr lang="en-US" altLang="ko-KR" sz="700" i="1" dirty="0">
                <a:solidFill>
                  <a:srgbClr val="00B0F0"/>
                </a:solidFill>
              </a:rPr>
              <a:t>, </a:t>
            </a:r>
            <a:r>
              <a:rPr lang="ko-KR" altLang="en-US" sz="700" i="1" dirty="0">
                <a:solidFill>
                  <a:srgbClr val="00B0F0"/>
                </a:solidFill>
              </a:rPr>
              <a:t>정답 데이터 초기화</a:t>
            </a:r>
            <a:endParaRPr lang="en-US" altLang="ko-KR" sz="700" i="1" dirty="0">
              <a:solidFill>
                <a:srgbClr val="00B0F0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     self.__</a:t>
            </a:r>
            <a:r>
              <a:rPr lang="en-US" altLang="ko-KR" sz="700" dirty="0" err="1">
                <a:solidFill>
                  <a:schemeClr val="tx1"/>
                </a:solidFill>
              </a:rPr>
              <a:t>xdata</a:t>
            </a:r>
            <a:r>
              <a:rPr lang="en-US" altLang="ko-KR" sz="700" dirty="0">
                <a:solidFill>
                  <a:schemeClr val="tx1"/>
                </a:solidFill>
              </a:rPr>
              <a:t> = </a:t>
            </a:r>
            <a:r>
              <a:rPr lang="en-US" altLang="ko-KR" sz="700" dirty="0" err="1">
                <a:solidFill>
                  <a:schemeClr val="tx1"/>
                </a:solidFill>
              </a:rPr>
              <a:t>xdata.reshape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en-US" altLang="ko-KR" sz="700" dirty="0">
                <a:solidFill>
                  <a:srgbClr val="00B050"/>
                </a:solidFill>
              </a:rPr>
              <a:t>4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en-US" altLang="ko-KR" sz="700" dirty="0">
                <a:solidFill>
                  <a:srgbClr val="00B050"/>
                </a:solidFill>
              </a:rPr>
              <a:t>2</a:t>
            </a:r>
            <a:r>
              <a:rPr lang="en-US" altLang="ko-KR" sz="700" dirty="0">
                <a:solidFill>
                  <a:schemeClr val="tx1"/>
                </a:solidFill>
              </a:rPr>
              <a:t>)   </a:t>
            </a:r>
            <a:r>
              <a:rPr lang="en-US" altLang="ko-KR" sz="700" i="1" dirty="0">
                <a:solidFill>
                  <a:srgbClr val="00B0F0"/>
                </a:solidFill>
              </a:rPr>
              <a:t># 4</a:t>
            </a:r>
            <a:r>
              <a:rPr lang="ko-KR" altLang="en-US" sz="700" i="1" dirty="0">
                <a:solidFill>
                  <a:srgbClr val="00B0F0"/>
                </a:solidFill>
              </a:rPr>
              <a:t>개의 입력데이터 </a:t>
            </a:r>
            <a:r>
              <a:rPr lang="en-US" altLang="ko-KR" sz="700" i="1" dirty="0">
                <a:solidFill>
                  <a:srgbClr val="00B0F0"/>
                </a:solidFill>
              </a:rPr>
              <a:t>x1, x2 </a:t>
            </a:r>
            <a:r>
              <a:rPr lang="ko-KR" altLang="en-US" sz="700" i="1" dirty="0">
                <a:solidFill>
                  <a:srgbClr val="00B0F0"/>
                </a:solidFill>
              </a:rPr>
              <a:t>에 대하여 </a:t>
            </a:r>
            <a:r>
              <a:rPr lang="en-US" altLang="ko-KR" sz="700" i="1" dirty="0">
                <a:solidFill>
                  <a:srgbClr val="00B0F0"/>
                </a:solidFill>
              </a:rPr>
              <a:t>batch </a:t>
            </a:r>
            <a:r>
              <a:rPr lang="ko-KR" altLang="en-US" sz="700" i="1" dirty="0">
                <a:solidFill>
                  <a:srgbClr val="00B0F0"/>
                </a:solidFill>
              </a:rPr>
              <a:t>처리 행렬</a:t>
            </a:r>
            <a:endParaRPr lang="en-US" altLang="ko-KR" sz="700" i="1" dirty="0">
              <a:solidFill>
                <a:srgbClr val="00B0F0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     self.__</a:t>
            </a:r>
            <a:r>
              <a:rPr lang="en-US" altLang="ko-KR" sz="700" dirty="0" err="1">
                <a:solidFill>
                  <a:schemeClr val="tx1"/>
                </a:solidFill>
              </a:rPr>
              <a:t>tdata</a:t>
            </a:r>
            <a:r>
              <a:rPr lang="en-US" altLang="ko-KR" sz="700" dirty="0">
                <a:solidFill>
                  <a:schemeClr val="tx1"/>
                </a:solidFill>
              </a:rPr>
              <a:t> = </a:t>
            </a:r>
            <a:r>
              <a:rPr lang="en-US" altLang="ko-KR" sz="700" dirty="0" err="1">
                <a:solidFill>
                  <a:schemeClr val="tx1"/>
                </a:solidFill>
              </a:rPr>
              <a:t>tdata.reshape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en-US" altLang="ko-KR" sz="700" dirty="0">
                <a:solidFill>
                  <a:srgbClr val="00B050"/>
                </a:solidFill>
              </a:rPr>
              <a:t>4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en-US" altLang="ko-KR" sz="700" dirty="0">
                <a:solidFill>
                  <a:srgbClr val="00B050"/>
                </a:solidFill>
              </a:rPr>
              <a:t>1</a:t>
            </a:r>
            <a:r>
              <a:rPr lang="en-US" altLang="ko-KR" sz="700" dirty="0">
                <a:solidFill>
                  <a:schemeClr val="tx1"/>
                </a:solidFill>
              </a:rPr>
              <a:t>)    </a:t>
            </a:r>
            <a:r>
              <a:rPr lang="en-US" altLang="ko-KR" sz="700" i="1" dirty="0">
                <a:solidFill>
                  <a:srgbClr val="00B0F0"/>
                </a:solidFill>
              </a:rPr>
              <a:t># 4</a:t>
            </a:r>
            <a:r>
              <a:rPr lang="ko-KR" altLang="en-US" sz="700" i="1" dirty="0">
                <a:solidFill>
                  <a:srgbClr val="00B0F0"/>
                </a:solidFill>
              </a:rPr>
              <a:t>개의 입력데이터 </a:t>
            </a:r>
            <a:r>
              <a:rPr lang="en-US" altLang="ko-KR" sz="700" i="1" dirty="0">
                <a:solidFill>
                  <a:srgbClr val="00B0F0"/>
                </a:solidFill>
              </a:rPr>
              <a:t>x1, x2 </a:t>
            </a:r>
            <a:r>
              <a:rPr lang="ko-KR" altLang="en-US" sz="700" i="1" dirty="0">
                <a:solidFill>
                  <a:srgbClr val="00B0F0"/>
                </a:solidFill>
              </a:rPr>
              <a:t>에 대한 각각의 계산 값 행렬</a:t>
            </a:r>
            <a:endParaRPr lang="en-US" altLang="ko-KR" sz="700" i="1" dirty="0">
              <a:solidFill>
                <a:srgbClr val="00B0F0"/>
              </a:solidFill>
            </a:endParaRPr>
          </a:p>
          <a:p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     </a:t>
            </a:r>
            <a:r>
              <a:rPr lang="en-US" altLang="ko-KR" sz="700" i="1" dirty="0">
                <a:solidFill>
                  <a:srgbClr val="00B0F0"/>
                </a:solidFill>
              </a:rPr>
              <a:t># 2</a:t>
            </a:r>
            <a:r>
              <a:rPr lang="ko-KR" altLang="en-US" sz="700" i="1" dirty="0">
                <a:solidFill>
                  <a:srgbClr val="00B0F0"/>
                </a:solidFill>
              </a:rPr>
              <a:t>층 </a:t>
            </a:r>
            <a:r>
              <a:rPr lang="en-US" altLang="ko-KR" sz="700" i="1" dirty="0">
                <a:solidFill>
                  <a:srgbClr val="00B0F0"/>
                </a:solidFill>
              </a:rPr>
              <a:t>hidden layer unit : 6</a:t>
            </a:r>
            <a:r>
              <a:rPr lang="ko-KR" altLang="en-US" sz="700" i="1" dirty="0">
                <a:solidFill>
                  <a:srgbClr val="00B0F0"/>
                </a:solidFill>
              </a:rPr>
              <a:t>개 가정</a:t>
            </a:r>
            <a:r>
              <a:rPr lang="en-US" altLang="ko-KR" sz="700" i="1" dirty="0">
                <a:solidFill>
                  <a:srgbClr val="00B0F0"/>
                </a:solidFill>
              </a:rPr>
              <a:t>, </a:t>
            </a:r>
            <a:r>
              <a:rPr lang="ko-KR" altLang="en-US" sz="700" i="1" dirty="0">
                <a:solidFill>
                  <a:srgbClr val="00B0F0"/>
                </a:solidFill>
              </a:rPr>
              <a:t>가중치 </a:t>
            </a:r>
            <a:r>
              <a:rPr lang="en-US" altLang="ko-KR" sz="700" i="1" dirty="0">
                <a:solidFill>
                  <a:srgbClr val="00B0F0"/>
                </a:solidFill>
              </a:rPr>
              <a:t>w2, </a:t>
            </a:r>
            <a:r>
              <a:rPr lang="ko-KR" altLang="en-US" sz="700" i="1" dirty="0">
                <a:solidFill>
                  <a:srgbClr val="00B0F0"/>
                </a:solidFill>
              </a:rPr>
              <a:t>바이어스 </a:t>
            </a:r>
            <a:r>
              <a:rPr lang="en-US" altLang="ko-KR" sz="700" i="1" dirty="0">
                <a:solidFill>
                  <a:srgbClr val="00B0F0"/>
                </a:solidFill>
              </a:rPr>
              <a:t>b2 </a:t>
            </a:r>
            <a:r>
              <a:rPr lang="ko-KR" altLang="en-US" sz="700" i="1" dirty="0">
                <a:solidFill>
                  <a:srgbClr val="00B0F0"/>
                </a:solidFill>
              </a:rPr>
              <a:t>초기화</a:t>
            </a:r>
            <a:endParaRPr lang="en-US" altLang="ko-KR" sz="700" i="1" dirty="0">
              <a:solidFill>
                <a:srgbClr val="00B0F0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     self.__w2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=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 err="1">
                <a:solidFill>
                  <a:schemeClr val="tx1"/>
                </a:solidFill>
              </a:rPr>
              <a:t>np.random.rand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en-US" altLang="ko-KR" sz="700" dirty="0">
                <a:solidFill>
                  <a:srgbClr val="00B050"/>
                </a:solidFill>
              </a:rPr>
              <a:t>2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en-US" altLang="ko-KR" sz="700" dirty="0">
                <a:solidFill>
                  <a:srgbClr val="00B050"/>
                </a:solidFill>
              </a:rPr>
              <a:t>6</a:t>
            </a:r>
            <a:r>
              <a:rPr lang="en-US" altLang="ko-KR" sz="700" dirty="0">
                <a:solidFill>
                  <a:schemeClr val="tx1"/>
                </a:solidFill>
              </a:rPr>
              <a:t>) </a:t>
            </a:r>
            <a:r>
              <a:rPr lang="en-US" altLang="ko-KR" sz="700" i="1" dirty="0">
                <a:solidFill>
                  <a:srgbClr val="00B0F0"/>
                </a:solidFill>
              </a:rPr>
              <a:t># weight, 2 X 6 matrix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         self.__b2 = </a:t>
            </a:r>
            <a:r>
              <a:rPr lang="en-US" altLang="ko-KR" sz="700" dirty="0" err="1">
                <a:solidFill>
                  <a:schemeClr val="tx1"/>
                </a:solidFill>
              </a:rPr>
              <a:t>np.random.rand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en-US" altLang="ko-KR" sz="700" dirty="0">
                <a:solidFill>
                  <a:srgbClr val="00B050"/>
                </a:solidFill>
              </a:rPr>
              <a:t>6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700" i="1" dirty="0">
              <a:solidFill>
                <a:srgbClr val="00B0F0"/>
              </a:solidFill>
            </a:endParaRPr>
          </a:p>
          <a:p>
            <a:r>
              <a:rPr lang="en-US" altLang="ko-KR" sz="700" i="1" dirty="0">
                <a:solidFill>
                  <a:srgbClr val="00B0F0"/>
                </a:solidFill>
              </a:rPr>
              <a:t>         # 3</a:t>
            </a:r>
            <a:r>
              <a:rPr lang="ko-KR" altLang="en-US" sz="700" i="1" dirty="0">
                <a:solidFill>
                  <a:srgbClr val="00B0F0"/>
                </a:solidFill>
              </a:rPr>
              <a:t>층 </a:t>
            </a:r>
            <a:r>
              <a:rPr lang="en-US" altLang="ko-KR" sz="700" i="1" dirty="0" err="1">
                <a:solidFill>
                  <a:srgbClr val="00B0F0"/>
                </a:solidFill>
              </a:rPr>
              <a:t>outout</a:t>
            </a:r>
            <a:r>
              <a:rPr lang="en-US" altLang="ko-KR" sz="700" i="1" dirty="0">
                <a:solidFill>
                  <a:srgbClr val="00B0F0"/>
                </a:solidFill>
              </a:rPr>
              <a:t> layer unit : 1</a:t>
            </a:r>
            <a:r>
              <a:rPr lang="ko-KR" altLang="en-US" sz="700" i="1" dirty="0">
                <a:solidFill>
                  <a:srgbClr val="00B0F0"/>
                </a:solidFill>
              </a:rPr>
              <a:t>개</a:t>
            </a:r>
            <a:r>
              <a:rPr lang="en-US" altLang="ko-KR" sz="700" i="1" dirty="0">
                <a:solidFill>
                  <a:srgbClr val="00B0F0"/>
                </a:solidFill>
              </a:rPr>
              <a:t>, </a:t>
            </a:r>
            <a:r>
              <a:rPr lang="ko-KR" altLang="en-US" sz="700" i="1" dirty="0">
                <a:solidFill>
                  <a:srgbClr val="00B0F0"/>
                </a:solidFill>
              </a:rPr>
              <a:t>가중치 </a:t>
            </a:r>
            <a:r>
              <a:rPr lang="en-US" altLang="ko-KR" sz="700" i="1" dirty="0">
                <a:solidFill>
                  <a:srgbClr val="00B0F0"/>
                </a:solidFill>
              </a:rPr>
              <a:t>w3, </a:t>
            </a:r>
            <a:r>
              <a:rPr lang="ko-KR" altLang="en-US" sz="700" i="1" dirty="0">
                <a:solidFill>
                  <a:srgbClr val="00B0F0"/>
                </a:solidFill>
              </a:rPr>
              <a:t>바이어스 </a:t>
            </a:r>
            <a:r>
              <a:rPr lang="en-US" altLang="ko-KR" sz="700" i="1" dirty="0">
                <a:solidFill>
                  <a:srgbClr val="00B0F0"/>
                </a:solidFill>
              </a:rPr>
              <a:t>b3 </a:t>
            </a:r>
            <a:r>
              <a:rPr lang="ko-KR" altLang="en-US" sz="700" i="1" dirty="0">
                <a:solidFill>
                  <a:srgbClr val="00B0F0"/>
                </a:solidFill>
              </a:rPr>
              <a:t>초기화</a:t>
            </a:r>
            <a:endParaRPr lang="en-US" altLang="ko-KR" sz="700" i="1" dirty="0">
              <a:solidFill>
                <a:srgbClr val="00B0F0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     self.__w3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=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 err="1">
                <a:solidFill>
                  <a:schemeClr val="tx1"/>
                </a:solidFill>
              </a:rPr>
              <a:t>np.random.rand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en-US" altLang="ko-KR" sz="700" dirty="0">
                <a:solidFill>
                  <a:srgbClr val="00B050"/>
                </a:solidFill>
              </a:rPr>
              <a:t>6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en-US" altLang="ko-KR" sz="700" dirty="0">
                <a:solidFill>
                  <a:srgbClr val="00B050"/>
                </a:solidFill>
              </a:rPr>
              <a:t>1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  <a:endParaRPr lang="en-US" altLang="ko-KR" sz="700" i="1" dirty="0">
              <a:solidFill>
                <a:srgbClr val="00B0F0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     self.__b3 = </a:t>
            </a:r>
            <a:r>
              <a:rPr lang="en-US" altLang="ko-KR" sz="700" dirty="0" err="1">
                <a:solidFill>
                  <a:schemeClr val="tx1"/>
                </a:solidFill>
              </a:rPr>
              <a:t>np.random.rand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en-US" altLang="ko-KR" sz="700" dirty="0">
                <a:solidFill>
                  <a:srgbClr val="00B050"/>
                </a:solidFill>
              </a:rPr>
              <a:t>1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     </a:t>
            </a:r>
            <a:r>
              <a:rPr lang="en-US" altLang="ko-KR" sz="700" i="1" dirty="0">
                <a:solidFill>
                  <a:srgbClr val="00B0F0"/>
                </a:solidFill>
              </a:rPr>
              <a:t># </a:t>
            </a:r>
            <a:r>
              <a:rPr lang="ko-KR" altLang="en-US" sz="700" i="1" dirty="0">
                <a:solidFill>
                  <a:srgbClr val="00B0F0"/>
                </a:solidFill>
              </a:rPr>
              <a:t>학습을 </a:t>
            </a:r>
            <a:r>
              <a:rPr lang="en-US" altLang="ko-KR" sz="700" i="1" dirty="0">
                <a:solidFill>
                  <a:srgbClr val="00B0F0"/>
                </a:solidFill>
              </a:rPr>
              <a:t>learning rate </a:t>
            </a:r>
            <a:r>
              <a:rPr lang="ko-KR" altLang="en-US" sz="700" i="1" dirty="0">
                <a:solidFill>
                  <a:srgbClr val="00B0F0"/>
                </a:solidFill>
              </a:rPr>
              <a:t>초기화</a:t>
            </a:r>
            <a:endParaRPr lang="en-US" altLang="ko-KR" sz="700" i="1" dirty="0">
              <a:solidFill>
                <a:srgbClr val="00B0F0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     self.__</a:t>
            </a:r>
            <a:r>
              <a:rPr lang="en-US" altLang="ko-KR" sz="700" dirty="0" err="1">
                <a:solidFill>
                  <a:schemeClr val="tx1"/>
                </a:solidFill>
              </a:rPr>
              <a:t>learning_rate</a:t>
            </a:r>
            <a:r>
              <a:rPr lang="en-US" altLang="ko-KR" sz="700" dirty="0">
                <a:solidFill>
                  <a:schemeClr val="tx1"/>
                </a:solidFill>
              </a:rPr>
              <a:t> = </a:t>
            </a:r>
            <a:r>
              <a:rPr lang="en-US" altLang="ko-KR" sz="700" dirty="0">
                <a:solidFill>
                  <a:srgbClr val="00B050"/>
                </a:solidFill>
              </a:rPr>
              <a:t>1e-2</a:t>
            </a:r>
          </a:p>
          <a:p>
            <a:endParaRPr lang="en-US" altLang="ko-KR" sz="700" dirty="0">
              <a:solidFill>
                <a:srgbClr val="00B050"/>
              </a:solidFill>
            </a:endParaRPr>
          </a:p>
          <a:p>
            <a:r>
              <a:rPr lang="en-US" altLang="ko-KR" sz="700" dirty="0">
                <a:solidFill>
                  <a:srgbClr val="00B050"/>
                </a:solidFill>
              </a:rPr>
              <a:t>         print</a:t>
            </a:r>
            <a:r>
              <a:rPr lang="en-US" altLang="ko-KR" sz="700" dirty="0">
                <a:solidFill>
                  <a:schemeClr val="tx1"/>
                </a:solidFill>
              </a:rPr>
              <a:t>(self.name</a:t>
            </a:r>
            <a:r>
              <a:rPr lang="en-US" altLang="ko-KR" sz="700" dirty="0">
                <a:solidFill>
                  <a:srgbClr val="00B050"/>
                </a:solidFill>
              </a:rPr>
              <a:t> </a:t>
            </a:r>
            <a:r>
              <a:rPr lang="en-US" altLang="ko-KR" sz="700" dirty="0">
                <a:solidFill>
                  <a:srgbClr val="7030A0"/>
                </a:solidFill>
              </a:rPr>
              <a:t>+</a:t>
            </a:r>
            <a:r>
              <a:rPr lang="en-US" altLang="ko-KR" sz="700" dirty="0">
                <a:solidFill>
                  <a:srgbClr val="00B050"/>
                </a:solidFill>
              </a:rPr>
              <a:t> </a:t>
            </a:r>
            <a:r>
              <a:rPr lang="en-US" altLang="ko-KR" sz="700" dirty="0">
                <a:solidFill>
                  <a:srgbClr val="C00000"/>
                </a:solidFill>
              </a:rPr>
              <a:t>“ object is created”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700" i="1" dirty="0">
              <a:solidFill>
                <a:srgbClr val="00B0F0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</a:t>
            </a:r>
            <a:r>
              <a:rPr lang="en-US" altLang="ko-KR" sz="700" dirty="0">
                <a:solidFill>
                  <a:srgbClr val="00B050"/>
                </a:solidFill>
              </a:rPr>
              <a:t>def</a:t>
            </a:r>
            <a:r>
              <a:rPr lang="en-US" altLang="ko-KR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 err="1">
                <a:solidFill>
                  <a:srgbClr val="0070C0"/>
                </a:solidFill>
              </a:rPr>
              <a:t>feed_forward</a:t>
            </a:r>
            <a:r>
              <a:rPr lang="en-US" altLang="ko-KR" sz="700" dirty="0">
                <a:solidFill>
                  <a:schemeClr val="tx1"/>
                </a:solidFill>
              </a:rPr>
              <a:t>(self):	</a:t>
            </a:r>
            <a:r>
              <a:rPr lang="en-US" altLang="ko-KR" sz="700" i="1" dirty="0">
                <a:solidFill>
                  <a:srgbClr val="00B0F0"/>
                </a:solidFill>
              </a:rPr>
              <a:t># feed forward </a:t>
            </a:r>
            <a:r>
              <a:rPr lang="ko-KR" altLang="en-US" sz="700" i="1" dirty="0">
                <a:solidFill>
                  <a:srgbClr val="00B0F0"/>
                </a:solidFill>
              </a:rPr>
              <a:t>를 통하여 손실함수</a:t>
            </a:r>
            <a:r>
              <a:rPr lang="en-US" altLang="ko-KR" sz="700" i="1" dirty="0">
                <a:solidFill>
                  <a:srgbClr val="00B0F0"/>
                </a:solidFill>
              </a:rPr>
              <a:t>(cross-entropy) </a:t>
            </a:r>
            <a:r>
              <a:rPr lang="ko-KR" altLang="en-US" sz="700" i="1" dirty="0">
                <a:solidFill>
                  <a:srgbClr val="00B0F0"/>
                </a:solidFill>
              </a:rPr>
              <a:t>값 계산</a:t>
            </a:r>
            <a:endParaRPr lang="en-US" altLang="ko-KR" sz="700" i="1" dirty="0">
              <a:solidFill>
                <a:srgbClr val="00B0F0"/>
              </a:solidFill>
            </a:endParaRPr>
          </a:p>
          <a:p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     delta = </a:t>
            </a:r>
            <a:r>
              <a:rPr lang="en-US" altLang="ko-KR" sz="700" dirty="0">
                <a:solidFill>
                  <a:srgbClr val="00B050"/>
                </a:solidFill>
              </a:rPr>
              <a:t>le-7</a:t>
            </a:r>
            <a:r>
              <a:rPr lang="en-US" altLang="ko-KR" sz="700" dirty="0">
                <a:solidFill>
                  <a:schemeClr val="tx1"/>
                </a:solidFill>
              </a:rPr>
              <a:t>   </a:t>
            </a:r>
            <a:r>
              <a:rPr lang="en-US" altLang="ko-KR" sz="700" i="1" dirty="0">
                <a:solidFill>
                  <a:srgbClr val="00B0F0"/>
                </a:solidFill>
              </a:rPr>
              <a:t># log </a:t>
            </a:r>
            <a:r>
              <a:rPr lang="ko-KR" altLang="en-US" sz="700" i="1" dirty="0">
                <a:solidFill>
                  <a:srgbClr val="00B0F0"/>
                </a:solidFill>
              </a:rPr>
              <a:t>무한대 발산 방지</a:t>
            </a:r>
            <a:endParaRPr lang="en-US" altLang="ko-KR" sz="700" i="1" dirty="0">
              <a:solidFill>
                <a:srgbClr val="00B0F0"/>
              </a:solidFill>
            </a:endParaRPr>
          </a:p>
          <a:p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     z2 = np.dot(self.__</a:t>
            </a:r>
            <a:r>
              <a:rPr lang="en-US" altLang="ko-KR" sz="700" dirty="0" err="1">
                <a:solidFill>
                  <a:schemeClr val="tx1"/>
                </a:solidFill>
              </a:rPr>
              <a:t>xdata</a:t>
            </a:r>
            <a:r>
              <a:rPr lang="en-US" altLang="ko-KR" sz="700" dirty="0">
                <a:solidFill>
                  <a:schemeClr val="tx1"/>
                </a:solidFill>
              </a:rPr>
              <a:t>, self.__w2) </a:t>
            </a:r>
            <a:r>
              <a:rPr lang="en-US" altLang="ko-KR" sz="700" dirty="0">
                <a:solidFill>
                  <a:srgbClr val="7030A0"/>
                </a:solidFill>
              </a:rPr>
              <a:t>+</a:t>
            </a:r>
            <a:r>
              <a:rPr lang="en-US" altLang="ko-KR" sz="700" dirty="0">
                <a:solidFill>
                  <a:schemeClr val="tx1"/>
                </a:solidFill>
              </a:rPr>
              <a:t> self.__b2   </a:t>
            </a:r>
            <a:r>
              <a:rPr lang="en-US" altLang="ko-KR" sz="700" i="1" dirty="0">
                <a:solidFill>
                  <a:srgbClr val="00B0F0"/>
                </a:solidFill>
              </a:rPr>
              <a:t># </a:t>
            </a:r>
            <a:r>
              <a:rPr lang="ko-KR" altLang="en-US" sz="700" i="1" dirty="0">
                <a:solidFill>
                  <a:srgbClr val="00B0F0"/>
                </a:solidFill>
              </a:rPr>
              <a:t>은닉층의 선형회귀 값</a:t>
            </a:r>
            <a:endParaRPr lang="en-US" altLang="ko-KR" sz="700" i="1" dirty="0">
              <a:solidFill>
                <a:srgbClr val="00B0F0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     a2 = sigmoid(z2)	            </a:t>
            </a:r>
            <a:r>
              <a:rPr lang="en-US" altLang="ko-KR" sz="700" i="1" dirty="0">
                <a:solidFill>
                  <a:srgbClr val="00B0F0"/>
                </a:solidFill>
              </a:rPr>
              <a:t># </a:t>
            </a:r>
            <a:r>
              <a:rPr lang="ko-KR" altLang="en-US" sz="700" i="1" dirty="0">
                <a:solidFill>
                  <a:srgbClr val="00B0F0"/>
                </a:solidFill>
              </a:rPr>
              <a:t>은닉층의 출력</a:t>
            </a:r>
            <a:endParaRPr lang="en-US" altLang="ko-KR" sz="700" i="1" dirty="0">
              <a:solidFill>
                <a:srgbClr val="00B0F0"/>
              </a:solidFill>
            </a:endParaRPr>
          </a:p>
          <a:p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     z3 = np.dot(a2, self.__w3) </a:t>
            </a:r>
            <a:r>
              <a:rPr lang="en-US" altLang="ko-KR" sz="700" dirty="0">
                <a:solidFill>
                  <a:srgbClr val="7030A0"/>
                </a:solidFill>
              </a:rPr>
              <a:t>+</a:t>
            </a:r>
            <a:r>
              <a:rPr lang="en-US" altLang="ko-KR" sz="700" dirty="0">
                <a:solidFill>
                  <a:schemeClr val="tx1"/>
                </a:solidFill>
              </a:rPr>
              <a:t> self.__b3              </a:t>
            </a:r>
            <a:r>
              <a:rPr lang="en-US" altLang="ko-KR" sz="700" i="1" dirty="0">
                <a:solidFill>
                  <a:srgbClr val="00B0F0"/>
                </a:solidFill>
              </a:rPr>
              <a:t># </a:t>
            </a:r>
            <a:r>
              <a:rPr lang="ko-KR" altLang="en-US" sz="700" i="1" dirty="0">
                <a:solidFill>
                  <a:srgbClr val="00B0F0"/>
                </a:solidFill>
              </a:rPr>
              <a:t>출력층의 선형회귀 값</a:t>
            </a:r>
            <a:endParaRPr lang="en-US" altLang="ko-KR" sz="700" i="1" dirty="0">
              <a:solidFill>
                <a:srgbClr val="00B0F0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     y = a3 = sigmoid(z3)	            </a:t>
            </a:r>
            <a:r>
              <a:rPr lang="en-US" altLang="ko-KR" sz="700" i="1" dirty="0">
                <a:solidFill>
                  <a:srgbClr val="00B0F0"/>
                </a:solidFill>
              </a:rPr>
              <a:t># </a:t>
            </a:r>
            <a:r>
              <a:rPr lang="ko-KR" altLang="en-US" sz="700" i="1" dirty="0">
                <a:solidFill>
                  <a:srgbClr val="00B0F0"/>
                </a:solidFill>
              </a:rPr>
              <a:t>출력층의 출력</a:t>
            </a:r>
            <a:endParaRPr lang="en-US" altLang="ko-KR" sz="700" i="1" dirty="0">
              <a:solidFill>
                <a:srgbClr val="00B0F0"/>
              </a:solidFill>
            </a:endParaRPr>
          </a:p>
          <a:p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     </a:t>
            </a:r>
            <a:r>
              <a:rPr lang="en-US" altLang="ko-KR" sz="700" i="1" dirty="0">
                <a:solidFill>
                  <a:srgbClr val="00B0F0"/>
                </a:solidFill>
              </a:rPr>
              <a:t># cross-entropy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         </a:t>
            </a:r>
            <a:r>
              <a:rPr lang="en-US" altLang="ko-KR" sz="700" dirty="0">
                <a:solidFill>
                  <a:srgbClr val="00B050"/>
                </a:solidFill>
              </a:rPr>
              <a:t>return</a:t>
            </a:r>
            <a:r>
              <a:rPr lang="en-US" altLang="ko-KR" sz="700" dirty="0">
                <a:solidFill>
                  <a:schemeClr val="tx1"/>
                </a:solidFill>
              </a:rPr>
              <a:t>   </a:t>
            </a:r>
            <a:r>
              <a:rPr lang="en-US" altLang="ko-KR" sz="700" dirty="0">
                <a:solidFill>
                  <a:srgbClr val="7030A0"/>
                </a:solidFill>
              </a:rPr>
              <a:t>-</a:t>
            </a:r>
            <a:r>
              <a:rPr lang="en-US" altLang="ko-KR" sz="700" dirty="0" err="1">
                <a:solidFill>
                  <a:schemeClr val="tx1"/>
                </a:solidFill>
              </a:rPr>
              <a:t>np.</a:t>
            </a:r>
            <a:r>
              <a:rPr lang="en-US" altLang="ko-KR" sz="700" dirty="0" err="1">
                <a:solidFill>
                  <a:srgbClr val="00B050"/>
                </a:solidFill>
              </a:rPr>
              <a:t>sum</a:t>
            </a:r>
            <a:r>
              <a:rPr lang="en-US" altLang="ko-KR" sz="700" dirty="0">
                <a:solidFill>
                  <a:schemeClr val="tx1"/>
                </a:solidFill>
              </a:rPr>
              <a:t>( self.__</a:t>
            </a:r>
            <a:r>
              <a:rPr lang="en-US" altLang="ko-KR" sz="700" dirty="0" err="1">
                <a:solidFill>
                  <a:schemeClr val="tx1"/>
                </a:solidFill>
              </a:rPr>
              <a:t>tdata</a:t>
            </a:r>
            <a:r>
              <a:rPr lang="en-US" altLang="ko-KR" sz="700" dirty="0">
                <a:solidFill>
                  <a:srgbClr val="7030A0"/>
                </a:solidFill>
              </a:rPr>
              <a:t>*</a:t>
            </a:r>
            <a:r>
              <a:rPr lang="en-US" altLang="ko-KR" sz="700" dirty="0">
                <a:solidFill>
                  <a:schemeClr val="tx1"/>
                </a:solidFill>
              </a:rPr>
              <a:t>np.log(y </a:t>
            </a:r>
            <a:r>
              <a:rPr lang="en-US" altLang="ko-KR" sz="700" dirty="0">
                <a:solidFill>
                  <a:srgbClr val="7030A0"/>
                </a:solidFill>
              </a:rPr>
              <a:t>+</a:t>
            </a:r>
            <a:r>
              <a:rPr lang="en-US" altLang="ko-KR" sz="700" dirty="0">
                <a:solidFill>
                  <a:schemeClr val="tx1"/>
                </a:solidFill>
              </a:rPr>
              <a:t> delta) </a:t>
            </a:r>
            <a:r>
              <a:rPr lang="en-US" altLang="ko-KR" sz="700" dirty="0">
                <a:solidFill>
                  <a:srgbClr val="7030A0"/>
                </a:solidFill>
              </a:rPr>
              <a:t>+</a:t>
            </a:r>
            <a:r>
              <a:rPr lang="en-US" altLang="ko-KR" sz="700" dirty="0">
                <a:solidFill>
                  <a:schemeClr val="tx1"/>
                </a:solidFill>
              </a:rPr>
              <a:t> (</a:t>
            </a:r>
            <a:r>
              <a:rPr lang="en-US" altLang="ko-KR" sz="700" dirty="0">
                <a:solidFill>
                  <a:srgbClr val="00B050"/>
                </a:solidFill>
              </a:rPr>
              <a:t>1</a:t>
            </a:r>
            <a:r>
              <a:rPr lang="en-US" altLang="ko-KR" sz="700" dirty="0">
                <a:solidFill>
                  <a:schemeClr val="tx1"/>
                </a:solidFill>
              </a:rPr>
              <a:t>-self.__tdata)</a:t>
            </a:r>
            <a:r>
              <a:rPr lang="en-US" altLang="ko-KR" sz="700" dirty="0">
                <a:solidFill>
                  <a:srgbClr val="7030A0"/>
                </a:solidFill>
              </a:rPr>
              <a:t>*</a:t>
            </a:r>
            <a:r>
              <a:rPr lang="en-US" altLang="ko-KR" sz="700" dirty="0">
                <a:solidFill>
                  <a:schemeClr val="tx1"/>
                </a:solidFill>
              </a:rPr>
              <a:t>np.log((</a:t>
            </a:r>
            <a:r>
              <a:rPr lang="en-US" altLang="ko-KR" sz="700" dirty="0">
                <a:solidFill>
                  <a:srgbClr val="00B050"/>
                </a:solidFill>
              </a:rPr>
              <a:t>1</a:t>
            </a:r>
            <a:r>
              <a:rPr lang="en-US" altLang="ko-KR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rgbClr val="7030A0"/>
                </a:solidFill>
              </a:rPr>
              <a:t>–</a:t>
            </a:r>
            <a:r>
              <a:rPr lang="en-US" altLang="ko-KR" sz="700" dirty="0">
                <a:solidFill>
                  <a:schemeClr val="tx1"/>
                </a:solidFill>
              </a:rPr>
              <a:t> y)</a:t>
            </a:r>
            <a:r>
              <a:rPr lang="en-US" altLang="ko-KR" sz="700" dirty="0">
                <a:solidFill>
                  <a:srgbClr val="7030A0"/>
                </a:solidFill>
              </a:rPr>
              <a:t>+</a:t>
            </a:r>
            <a:r>
              <a:rPr lang="en-US" altLang="ko-KR" sz="700" dirty="0">
                <a:solidFill>
                  <a:schemeClr val="tx1"/>
                </a:solidFill>
              </a:rPr>
              <a:t>delta ) )</a:t>
            </a:r>
          </a:p>
          <a:p>
            <a:endParaRPr lang="en-US" altLang="ko-KR" sz="700" i="1" dirty="0">
              <a:solidFill>
                <a:srgbClr val="00B0F0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</a:t>
            </a:r>
            <a:r>
              <a:rPr lang="en-US" altLang="ko-KR" sz="700" dirty="0">
                <a:solidFill>
                  <a:srgbClr val="00B050"/>
                </a:solidFill>
              </a:rPr>
              <a:t>def</a:t>
            </a:r>
            <a:r>
              <a:rPr lang="en-US" altLang="ko-KR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 err="1">
                <a:solidFill>
                  <a:srgbClr val="0070C0"/>
                </a:solidFill>
              </a:rPr>
              <a:t>loss_val</a:t>
            </a:r>
            <a:r>
              <a:rPr lang="en-US" altLang="ko-KR" sz="700" dirty="0">
                <a:solidFill>
                  <a:schemeClr val="tx1"/>
                </a:solidFill>
              </a:rPr>
              <a:t>(self):		</a:t>
            </a:r>
            <a:r>
              <a:rPr lang="en-US" altLang="ko-KR" sz="700" i="1" dirty="0">
                <a:solidFill>
                  <a:srgbClr val="00B0F0"/>
                </a:solidFill>
              </a:rPr>
              <a:t># </a:t>
            </a:r>
            <a:r>
              <a:rPr lang="ko-KR" altLang="en-US" sz="700" i="1" dirty="0">
                <a:solidFill>
                  <a:srgbClr val="00B0F0"/>
                </a:solidFill>
              </a:rPr>
              <a:t>외부 출력을 위한 손실함수</a:t>
            </a:r>
            <a:r>
              <a:rPr lang="en-US" altLang="ko-KR" sz="700" i="1" dirty="0">
                <a:solidFill>
                  <a:srgbClr val="00B0F0"/>
                </a:solidFill>
              </a:rPr>
              <a:t>(cross-entropy) </a:t>
            </a:r>
            <a:r>
              <a:rPr lang="ko-KR" altLang="en-US" sz="700" i="1" dirty="0">
                <a:solidFill>
                  <a:srgbClr val="00B0F0"/>
                </a:solidFill>
              </a:rPr>
              <a:t>값 계산</a:t>
            </a:r>
            <a:endParaRPr lang="en-US" altLang="ko-KR" sz="700" i="1" dirty="0">
              <a:solidFill>
                <a:srgbClr val="00B0F0"/>
              </a:solidFill>
            </a:endParaRPr>
          </a:p>
          <a:p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     delta = </a:t>
            </a:r>
            <a:r>
              <a:rPr lang="en-US" altLang="ko-KR" sz="700" dirty="0">
                <a:solidFill>
                  <a:srgbClr val="00B050"/>
                </a:solidFill>
              </a:rPr>
              <a:t>1e-7</a:t>
            </a:r>
            <a:r>
              <a:rPr lang="en-US" altLang="ko-KR" sz="700" dirty="0">
                <a:solidFill>
                  <a:schemeClr val="tx1"/>
                </a:solidFill>
              </a:rPr>
              <a:t>    </a:t>
            </a:r>
            <a:r>
              <a:rPr lang="en-US" altLang="ko-KR" sz="700" i="1" dirty="0">
                <a:solidFill>
                  <a:srgbClr val="00B0F0"/>
                </a:solidFill>
              </a:rPr>
              <a:t># log </a:t>
            </a:r>
            <a:r>
              <a:rPr lang="ko-KR" altLang="en-US" sz="700" i="1" dirty="0">
                <a:solidFill>
                  <a:srgbClr val="00B0F0"/>
                </a:solidFill>
              </a:rPr>
              <a:t>무한대 발산 방지</a:t>
            </a:r>
            <a:endParaRPr lang="en-US" altLang="ko-KR" sz="700" i="1" dirty="0">
              <a:solidFill>
                <a:srgbClr val="00B0F0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     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         z2 = np.dot(self.__</a:t>
            </a:r>
            <a:r>
              <a:rPr lang="en-US" altLang="ko-KR" sz="700" dirty="0" err="1">
                <a:solidFill>
                  <a:schemeClr val="tx1"/>
                </a:solidFill>
              </a:rPr>
              <a:t>xdata</a:t>
            </a:r>
            <a:r>
              <a:rPr lang="en-US" altLang="ko-KR" sz="700" dirty="0">
                <a:solidFill>
                  <a:schemeClr val="tx1"/>
                </a:solidFill>
              </a:rPr>
              <a:t>, self.__w2) </a:t>
            </a:r>
            <a:r>
              <a:rPr lang="en-US" altLang="ko-KR" sz="700" dirty="0">
                <a:solidFill>
                  <a:srgbClr val="7030A0"/>
                </a:solidFill>
              </a:rPr>
              <a:t>+</a:t>
            </a:r>
            <a:r>
              <a:rPr lang="en-US" altLang="ko-KR" sz="700" dirty="0">
                <a:solidFill>
                  <a:schemeClr val="tx1"/>
                </a:solidFill>
              </a:rPr>
              <a:t> self.__b2   </a:t>
            </a:r>
            <a:r>
              <a:rPr lang="en-US" altLang="ko-KR" sz="700" i="1" dirty="0">
                <a:solidFill>
                  <a:srgbClr val="00B0F0"/>
                </a:solidFill>
              </a:rPr>
              <a:t># </a:t>
            </a:r>
            <a:r>
              <a:rPr lang="ko-KR" altLang="en-US" sz="700" i="1" dirty="0">
                <a:solidFill>
                  <a:srgbClr val="00B0F0"/>
                </a:solidFill>
              </a:rPr>
              <a:t>은닉층의 선형회귀 값</a:t>
            </a:r>
            <a:endParaRPr lang="en-US" altLang="ko-KR" sz="700" i="1" dirty="0">
              <a:solidFill>
                <a:srgbClr val="00B0F0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     a2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= sigmoid(z2)	            </a:t>
            </a:r>
            <a:r>
              <a:rPr lang="en-US" altLang="ko-KR" sz="700" i="1" dirty="0">
                <a:solidFill>
                  <a:srgbClr val="00B0F0"/>
                </a:solidFill>
              </a:rPr>
              <a:t># </a:t>
            </a:r>
            <a:r>
              <a:rPr lang="ko-KR" altLang="en-US" sz="700" i="1" dirty="0">
                <a:solidFill>
                  <a:srgbClr val="00B0F0"/>
                </a:solidFill>
              </a:rPr>
              <a:t>은닉층의 출력</a:t>
            </a:r>
            <a:endParaRPr lang="en-US" altLang="ko-KR" sz="700" i="1" dirty="0">
              <a:solidFill>
                <a:srgbClr val="00B0F0"/>
              </a:solidFill>
            </a:endParaRPr>
          </a:p>
          <a:p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     z3 = np.dot(a2, self.__w3) </a:t>
            </a:r>
            <a:r>
              <a:rPr lang="en-US" altLang="ko-KR" sz="700" dirty="0">
                <a:solidFill>
                  <a:srgbClr val="7030A0"/>
                </a:solidFill>
              </a:rPr>
              <a:t>+</a:t>
            </a:r>
            <a:r>
              <a:rPr lang="en-US" altLang="ko-KR" sz="700" dirty="0">
                <a:solidFill>
                  <a:schemeClr val="tx1"/>
                </a:solidFill>
              </a:rPr>
              <a:t> self.__b3	            </a:t>
            </a:r>
            <a:r>
              <a:rPr lang="en-US" altLang="ko-KR" sz="700" i="1" dirty="0">
                <a:solidFill>
                  <a:srgbClr val="00B0F0"/>
                </a:solidFill>
              </a:rPr>
              <a:t># </a:t>
            </a:r>
            <a:r>
              <a:rPr lang="ko-KR" altLang="en-US" sz="700" i="1" dirty="0">
                <a:solidFill>
                  <a:srgbClr val="00B0F0"/>
                </a:solidFill>
              </a:rPr>
              <a:t>출력층의 선형회귀 값</a:t>
            </a:r>
            <a:endParaRPr lang="en-US" altLang="ko-KR" sz="700" i="1" dirty="0">
              <a:solidFill>
                <a:srgbClr val="00B0F0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     y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= a3 = sigmoid(z3)	            </a:t>
            </a:r>
            <a:r>
              <a:rPr lang="en-US" altLang="ko-KR" sz="700" i="1" dirty="0">
                <a:solidFill>
                  <a:srgbClr val="00B0F0"/>
                </a:solidFill>
              </a:rPr>
              <a:t># </a:t>
            </a:r>
            <a:r>
              <a:rPr lang="ko-KR" altLang="en-US" sz="700" i="1" dirty="0">
                <a:solidFill>
                  <a:srgbClr val="00B0F0"/>
                </a:solidFill>
              </a:rPr>
              <a:t>출력층의 출력</a:t>
            </a:r>
            <a:endParaRPr lang="en-US" altLang="ko-KR" sz="700" i="1" dirty="0">
              <a:solidFill>
                <a:srgbClr val="00B0F0"/>
              </a:solidFill>
            </a:endParaRPr>
          </a:p>
          <a:p>
            <a:endParaRPr lang="en-US" altLang="ko-KR" sz="700" dirty="0">
              <a:solidFill>
                <a:schemeClr val="tx1"/>
              </a:solidFill>
            </a:endParaRPr>
          </a:p>
          <a:p>
            <a:r>
              <a:rPr lang="en-US" altLang="ko-KR" sz="700" dirty="0">
                <a:solidFill>
                  <a:schemeClr val="tx1"/>
                </a:solidFill>
              </a:rPr>
              <a:t>         </a:t>
            </a:r>
            <a:r>
              <a:rPr lang="en-US" altLang="ko-KR" sz="700" dirty="0">
                <a:solidFill>
                  <a:srgbClr val="002060"/>
                </a:solidFill>
              </a:rPr>
              <a:t># cross-entropy</a:t>
            </a:r>
          </a:p>
          <a:p>
            <a:r>
              <a:rPr lang="en-US" altLang="ko-KR" sz="700" dirty="0">
                <a:solidFill>
                  <a:schemeClr val="tx1"/>
                </a:solidFill>
              </a:rPr>
              <a:t>         </a:t>
            </a:r>
            <a:r>
              <a:rPr lang="en-US" altLang="ko-KR" sz="700" dirty="0">
                <a:solidFill>
                  <a:srgbClr val="00B050"/>
                </a:solidFill>
              </a:rPr>
              <a:t>return</a:t>
            </a:r>
            <a:r>
              <a:rPr lang="en-US" altLang="ko-KR" sz="700" dirty="0">
                <a:solidFill>
                  <a:schemeClr val="tx1"/>
                </a:solidFill>
              </a:rPr>
              <a:t>   -</a:t>
            </a:r>
            <a:r>
              <a:rPr lang="en-US" altLang="ko-KR" sz="700" dirty="0" err="1">
                <a:solidFill>
                  <a:schemeClr val="tx1"/>
                </a:solidFill>
              </a:rPr>
              <a:t>np.</a:t>
            </a:r>
            <a:r>
              <a:rPr lang="en-US" altLang="ko-KR" sz="700" dirty="0" err="1">
                <a:solidFill>
                  <a:srgbClr val="00B050"/>
                </a:solidFill>
              </a:rPr>
              <a:t>sum</a:t>
            </a:r>
            <a:r>
              <a:rPr lang="en-US" altLang="ko-KR" sz="700" dirty="0">
                <a:solidFill>
                  <a:schemeClr val="tx1"/>
                </a:solidFill>
              </a:rPr>
              <a:t>( self.__</a:t>
            </a:r>
            <a:r>
              <a:rPr lang="en-US" altLang="ko-KR" sz="700" dirty="0" err="1">
                <a:solidFill>
                  <a:schemeClr val="tx1"/>
                </a:solidFill>
              </a:rPr>
              <a:t>tdata</a:t>
            </a:r>
            <a:r>
              <a:rPr lang="en-US" altLang="ko-KR" sz="700" dirty="0">
                <a:solidFill>
                  <a:srgbClr val="7030A0"/>
                </a:solidFill>
              </a:rPr>
              <a:t>*</a:t>
            </a:r>
            <a:r>
              <a:rPr lang="en-US" altLang="ko-KR" sz="700" dirty="0">
                <a:solidFill>
                  <a:schemeClr val="tx1"/>
                </a:solidFill>
              </a:rPr>
              <a:t>np.log(y </a:t>
            </a:r>
            <a:r>
              <a:rPr lang="en-US" altLang="ko-KR" sz="700" dirty="0">
                <a:solidFill>
                  <a:srgbClr val="7030A0"/>
                </a:solidFill>
              </a:rPr>
              <a:t>+</a:t>
            </a:r>
            <a:r>
              <a:rPr lang="en-US" altLang="ko-KR" sz="700" dirty="0">
                <a:solidFill>
                  <a:schemeClr val="tx1"/>
                </a:solidFill>
              </a:rPr>
              <a:t> delta) </a:t>
            </a:r>
            <a:r>
              <a:rPr lang="en-US" altLang="ko-KR" sz="700" dirty="0">
                <a:solidFill>
                  <a:srgbClr val="7030A0"/>
                </a:solidFill>
              </a:rPr>
              <a:t>+</a:t>
            </a:r>
            <a:r>
              <a:rPr lang="en-US" altLang="ko-KR" sz="700" dirty="0">
                <a:solidFill>
                  <a:schemeClr val="tx1"/>
                </a:solidFill>
              </a:rPr>
              <a:t> (</a:t>
            </a:r>
            <a:r>
              <a:rPr lang="en-US" altLang="ko-KR" sz="700" dirty="0">
                <a:solidFill>
                  <a:srgbClr val="00B050"/>
                </a:solidFill>
              </a:rPr>
              <a:t>1</a:t>
            </a:r>
            <a:r>
              <a:rPr lang="en-US" altLang="ko-KR" sz="700" dirty="0">
                <a:solidFill>
                  <a:schemeClr val="tx1"/>
                </a:solidFill>
              </a:rPr>
              <a:t>-self.__tdata)</a:t>
            </a:r>
            <a:r>
              <a:rPr lang="en-US" altLang="ko-KR" sz="700" dirty="0">
                <a:solidFill>
                  <a:srgbClr val="7030A0"/>
                </a:solidFill>
              </a:rPr>
              <a:t>*</a:t>
            </a:r>
            <a:r>
              <a:rPr lang="en-US" altLang="ko-KR" sz="700" dirty="0">
                <a:solidFill>
                  <a:schemeClr val="tx1"/>
                </a:solidFill>
              </a:rPr>
              <a:t>np.log((</a:t>
            </a:r>
            <a:r>
              <a:rPr lang="en-US" altLang="ko-KR" sz="700" dirty="0">
                <a:solidFill>
                  <a:srgbClr val="00B050"/>
                </a:solidFill>
              </a:rPr>
              <a:t>1</a:t>
            </a:r>
            <a:r>
              <a:rPr lang="en-US" altLang="ko-KR" sz="700" dirty="0">
                <a:solidFill>
                  <a:schemeClr val="tx1"/>
                </a:solidFill>
              </a:rPr>
              <a:t> – y)</a:t>
            </a:r>
            <a:r>
              <a:rPr lang="en-US" altLang="ko-KR" sz="700" dirty="0">
                <a:solidFill>
                  <a:srgbClr val="7030A0"/>
                </a:solidFill>
              </a:rPr>
              <a:t>+</a:t>
            </a:r>
            <a:r>
              <a:rPr lang="en-US" altLang="ko-KR" sz="700" dirty="0">
                <a:solidFill>
                  <a:schemeClr val="tx1"/>
                </a:solidFill>
              </a:rPr>
              <a:t>delta )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F6F24-231B-4CE4-B4EA-68E51E37728A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구현코드</a:t>
            </a:r>
            <a:r>
              <a:rPr lang="en-US" altLang="ko-KR" sz="2400" dirty="0">
                <a:solidFill>
                  <a:srgbClr val="7030A0"/>
                </a:solidFill>
              </a:rPr>
              <a:t> – </a:t>
            </a:r>
            <a:r>
              <a:rPr lang="ko-KR" altLang="en-US" sz="2400" dirty="0">
                <a:solidFill>
                  <a:srgbClr val="7030A0"/>
                </a:solidFill>
              </a:rPr>
              <a:t>딥러닝 버전</a:t>
            </a:r>
            <a:endParaRPr lang="en-US" altLang="ko-KR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61350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AE000-3735-4806-99DB-4BBE1EAD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F39AF-EBD8-491A-9C4C-F52FF39C4396}"/>
              </a:ext>
            </a:extLst>
          </p:cNvPr>
          <p:cNvSpPr txBox="1"/>
          <p:nvPr/>
        </p:nvSpPr>
        <p:spPr>
          <a:xfrm>
            <a:off x="563217" y="682488"/>
            <a:ext cx="368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[3] </a:t>
            </a:r>
            <a:r>
              <a:rPr lang="en-US" altLang="ko-KR" dirty="0" err="1"/>
              <a:t>LogicGate</a:t>
            </a:r>
            <a:r>
              <a:rPr lang="ko-KR" altLang="en-US" dirty="0"/>
              <a:t> </a:t>
            </a:r>
            <a:r>
              <a:rPr lang="en-US" altLang="ko-KR" dirty="0"/>
              <a:t>class (train, predict)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817B80-90AE-4982-AF46-B16139164B5E}"/>
              </a:ext>
            </a:extLst>
          </p:cNvPr>
          <p:cNvGrpSpPr/>
          <p:nvPr/>
        </p:nvGrpSpPr>
        <p:grpSpPr>
          <a:xfrm>
            <a:off x="3982021" y="1359560"/>
            <a:ext cx="4253768" cy="4391535"/>
            <a:chOff x="737920" y="4960384"/>
            <a:chExt cx="6332115" cy="1327463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57E855-24E4-487D-9CB4-C321378CFAA0}"/>
                </a:ext>
              </a:extLst>
            </p:cNvPr>
            <p:cNvSpPr/>
            <p:nvPr/>
          </p:nvSpPr>
          <p:spPr>
            <a:xfrm>
              <a:off x="737920" y="4966324"/>
              <a:ext cx="6332115" cy="132152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8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800" i="1" dirty="0" err="1">
                  <a:solidFill>
                    <a:srgbClr val="00B0F0"/>
                  </a:solidFill>
                </a:rPr>
                <a:t>수치미분을</a:t>
              </a:r>
              <a:r>
                <a:rPr lang="ko-KR" altLang="en-US" sz="800" i="1" dirty="0">
                  <a:solidFill>
                    <a:srgbClr val="00B0F0"/>
                  </a:solidFill>
                </a:rPr>
                <a:t> 이용하여 손실함수가 최소가 </a:t>
              </a:r>
              <a:r>
                <a:rPr lang="ko-KR" altLang="en-US" sz="800" i="1" dirty="0" err="1">
                  <a:solidFill>
                    <a:srgbClr val="00B0F0"/>
                  </a:solidFill>
                </a:rPr>
                <a:t>될때</a:t>
              </a:r>
              <a:r>
                <a:rPr lang="ko-KR" altLang="en-US" sz="800" i="1" dirty="0">
                  <a:solidFill>
                    <a:srgbClr val="00B0F0"/>
                  </a:solidFill>
                </a:rPr>
                <a:t> 까지 학습하는 함수</a:t>
              </a:r>
              <a:endParaRPr lang="en-US" altLang="ko-KR" sz="800" i="1" dirty="0">
                <a:solidFill>
                  <a:srgbClr val="00B0F0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def </a:t>
              </a:r>
              <a:r>
                <a:rPr lang="en-US" altLang="ko-KR" sz="800" dirty="0">
                  <a:solidFill>
                    <a:srgbClr val="0070C0"/>
                  </a:solidFill>
                </a:rPr>
                <a:t>train</a:t>
              </a:r>
              <a:r>
                <a:rPr lang="en-US" altLang="ko-KR" sz="800" dirty="0">
                  <a:solidFill>
                    <a:schemeClr val="tx1"/>
                  </a:solidFill>
                </a:rPr>
                <a:t>(self) :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f = </a:t>
              </a:r>
              <a:r>
                <a:rPr lang="en-US" altLang="ko-KR" sz="800" dirty="0">
                  <a:solidFill>
                    <a:srgbClr val="00B050"/>
                  </a:solidFill>
                </a:rPr>
                <a:t>lambda</a:t>
              </a:r>
              <a:r>
                <a:rPr lang="en-US" altLang="ko-KR" sz="800" dirty="0">
                  <a:solidFill>
                    <a:schemeClr val="tx1"/>
                  </a:solidFill>
                </a:rPr>
                <a:t> x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self.feed_forward</a:t>
              </a:r>
              <a:r>
                <a:rPr lang="en-US" altLang="ko-KR" sz="800" dirty="0">
                  <a:solidFill>
                    <a:schemeClr val="tx1"/>
                  </a:solidFill>
                </a:rPr>
                <a:t>()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rgbClr val="00B050"/>
                  </a:solidFill>
                </a:rPr>
                <a:t>    print</a:t>
              </a:r>
              <a:r>
                <a:rPr lang="en-US" altLang="ko-KR" sz="800" dirty="0">
                  <a:solidFill>
                    <a:schemeClr val="tx1"/>
                  </a:solidFill>
                </a:rPr>
                <a:t>(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“Initial loss value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self.loss_val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( ) 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rgbClr val="00B050"/>
                  </a:solidFill>
                </a:rPr>
                <a:t>    for</a:t>
              </a:r>
              <a:r>
                <a:rPr lang="en-US" altLang="ko-KR" sz="800" dirty="0">
                  <a:solidFill>
                    <a:schemeClr val="tx1"/>
                  </a:solidFill>
                </a:rPr>
                <a:t> step </a:t>
              </a:r>
              <a:r>
                <a:rPr lang="en-US" altLang="ko-KR" sz="800" dirty="0">
                  <a:solidFill>
                    <a:srgbClr val="00B050"/>
                  </a:solidFill>
                </a:rPr>
                <a:t>in range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>
                  <a:solidFill>
                    <a:srgbClr val="00B050"/>
                  </a:solidFill>
                </a:rPr>
                <a:t>10001</a:t>
              </a:r>
              <a:r>
                <a:rPr lang="en-US" altLang="ko-KR" sz="800" dirty="0">
                  <a:solidFill>
                    <a:schemeClr val="tx1"/>
                  </a:solidFill>
                </a:rPr>
                <a:t>):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self.__W2 -= self.__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learning_rate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7030A0"/>
                  </a:solidFill>
                </a:rPr>
                <a:t>*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numerical_derivative</a:t>
              </a:r>
              <a:r>
                <a:rPr lang="en-US" altLang="ko-KR" sz="800" dirty="0">
                  <a:solidFill>
                    <a:schemeClr val="tx1"/>
                  </a:solidFill>
                </a:rPr>
                <a:t>(f, self.__W2)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self.__b2 -= self.__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learning_rate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7030A0"/>
                  </a:solidFill>
                </a:rPr>
                <a:t>*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numerical_derivative</a:t>
              </a:r>
              <a:r>
                <a:rPr lang="en-US" altLang="ko-KR" sz="800" dirty="0">
                  <a:solidFill>
                    <a:schemeClr val="tx1"/>
                  </a:solidFill>
                </a:rPr>
                <a:t>(f, self.__b2)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self.__W3 -= self.__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learning_rate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7030A0"/>
                  </a:solidFill>
                </a:rPr>
                <a:t>*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numerical_derivative</a:t>
              </a:r>
              <a:r>
                <a:rPr lang="en-US" altLang="ko-KR" sz="800" dirty="0">
                  <a:solidFill>
                    <a:schemeClr val="tx1"/>
                  </a:solidFill>
                </a:rPr>
                <a:t>(f, self.__W3)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self.__b3 -= self.__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learning_rate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7030A0"/>
                  </a:solidFill>
                </a:rPr>
                <a:t>*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numerical_derivative</a:t>
              </a:r>
              <a:r>
                <a:rPr lang="en-US" altLang="ko-KR" sz="800" dirty="0">
                  <a:solidFill>
                    <a:schemeClr val="tx1"/>
                  </a:solidFill>
                </a:rPr>
                <a:t>(f, self.__b3)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if</a:t>
              </a:r>
              <a:r>
                <a:rPr lang="en-US" altLang="ko-KR" sz="800" dirty="0">
                  <a:solidFill>
                    <a:schemeClr val="tx1"/>
                  </a:solidFill>
                </a:rPr>
                <a:t> (step </a:t>
              </a:r>
              <a:r>
                <a:rPr lang="en-US" altLang="ko-KR" sz="800" dirty="0">
                  <a:solidFill>
                    <a:srgbClr val="7030A0"/>
                  </a:solidFill>
                </a:rPr>
                <a:t>%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00B050"/>
                  </a:solidFill>
                </a:rPr>
                <a:t>400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rgbClr val="7030A0"/>
                  </a:solidFill>
                </a:rPr>
                <a:t>==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00B050"/>
                  </a:solidFill>
                </a:rPr>
                <a:t>0</a:t>
              </a:r>
              <a:r>
                <a:rPr lang="en-US" altLang="ko-KR" sz="800" dirty="0">
                  <a:solidFill>
                    <a:schemeClr val="tx1"/>
                  </a:solidFill>
                </a:rPr>
                <a:t>):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“step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step, </a:t>
              </a:r>
              <a:r>
                <a:rPr lang="en-US" altLang="ko-KR" sz="800" dirty="0">
                  <a:solidFill>
                    <a:schemeClr val="accent2">
                      <a:lumMod val="75000"/>
                    </a:schemeClr>
                  </a:solidFill>
                </a:rPr>
                <a:t>“loss value = “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self.loss_val</a:t>
              </a:r>
              <a:r>
                <a:rPr lang="en-US" altLang="ko-KR" sz="800" dirty="0">
                  <a:solidFill>
                    <a:schemeClr val="tx1"/>
                  </a:solidFill>
                </a:rPr>
                <a:t>( ) )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i="1" dirty="0">
                  <a:solidFill>
                    <a:srgbClr val="00B0F0"/>
                  </a:solidFill>
                </a:rPr>
                <a:t># query, </a:t>
              </a:r>
              <a:r>
                <a:rPr lang="ko-KR" altLang="en-US" sz="800" i="1" dirty="0">
                  <a:solidFill>
                    <a:srgbClr val="00B0F0"/>
                  </a:solidFill>
                </a:rPr>
                <a:t>즉 미래 값 예측 함수</a:t>
              </a:r>
              <a:endParaRPr lang="en-US" altLang="ko-KR" sz="800" i="1" dirty="0">
                <a:solidFill>
                  <a:srgbClr val="00B0F0"/>
                </a:solidFill>
              </a:endParaRPr>
            </a:p>
            <a:p>
              <a:r>
                <a:rPr lang="en-US" altLang="ko-KR" sz="800" dirty="0">
                  <a:solidFill>
                    <a:srgbClr val="00B050"/>
                  </a:solidFill>
                </a:rPr>
                <a:t>def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0070C0"/>
                  </a:solidFill>
                </a:rPr>
                <a:t>predict</a:t>
              </a:r>
              <a:r>
                <a:rPr lang="en-US" altLang="ko-KR" sz="800" dirty="0">
                  <a:solidFill>
                    <a:schemeClr val="tx1"/>
                  </a:solidFill>
                </a:rPr>
                <a:t>(self,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) : 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z2 = np.dot(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xdata</a:t>
              </a:r>
              <a:r>
                <a:rPr lang="en-US" altLang="ko-KR" sz="800" dirty="0">
                  <a:solidFill>
                    <a:schemeClr val="tx1"/>
                  </a:solidFill>
                </a:rPr>
                <a:t>, self.__W2) </a:t>
              </a:r>
              <a:r>
                <a:rPr lang="en-US" altLang="ko-KR" sz="800" dirty="0">
                  <a:solidFill>
                    <a:srgbClr val="7030A0"/>
                  </a:solidFill>
                </a:rPr>
                <a:t>+</a:t>
              </a:r>
              <a:r>
                <a:rPr lang="en-US" altLang="ko-KR" sz="800" dirty="0">
                  <a:solidFill>
                    <a:schemeClr val="tx1"/>
                  </a:solidFill>
                </a:rPr>
                <a:t> self.__b2	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800" i="1" dirty="0">
                  <a:solidFill>
                    <a:srgbClr val="00B0F0"/>
                  </a:solidFill>
                </a:rPr>
                <a:t>은닉층의 선형회귀 값</a:t>
              </a:r>
              <a:endParaRPr lang="en-US" altLang="ko-KR" sz="800" i="1" dirty="0">
                <a:solidFill>
                  <a:srgbClr val="00B0F0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a2 = sigmoid(z2)		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800" i="1" dirty="0">
                  <a:solidFill>
                    <a:srgbClr val="00B0F0"/>
                  </a:solidFill>
                </a:rPr>
                <a:t>은닉층의 출력</a:t>
              </a:r>
              <a:endParaRPr lang="en-US" altLang="ko-KR" sz="800" i="1" dirty="0">
                <a:solidFill>
                  <a:srgbClr val="00B0F0"/>
                </a:solidFill>
              </a:endParaRP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z3 = np.dot( a2, self.__W3) </a:t>
              </a:r>
              <a:r>
                <a:rPr lang="en-US" altLang="ko-KR" sz="800" dirty="0">
                  <a:solidFill>
                    <a:srgbClr val="7030A0"/>
                  </a:solidFill>
                </a:rPr>
                <a:t>+</a:t>
              </a:r>
              <a:r>
                <a:rPr lang="en-US" altLang="ko-KR" sz="800" dirty="0">
                  <a:solidFill>
                    <a:schemeClr val="tx1"/>
                  </a:solidFill>
                </a:rPr>
                <a:t> self.__b3	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800" i="1" dirty="0">
                  <a:solidFill>
                    <a:srgbClr val="00B0F0"/>
                  </a:solidFill>
                </a:rPr>
                <a:t>은닉층의 선형회귀 값</a:t>
              </a:r>
              <a:endParaRPr lang="en-US" altLang="ko-KR" sz="800" i="1" dirty="0">
                <a:solidFill>
                  <a:srgbClr val="00B0F0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y = a3 = sigmoid(z3)		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800" i="1" dirty="0">
                  <a:solidFill>
                    <a:srgbClr val="00B0F0"/>
                  </a:solidFill>
                </a:rPr>
                <a:t>은닉층의 출력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if</a:t>
              </a:r>
              <a:r>
                <a:rPr lang="en-US" altLang="ko-KR" sz="800" dirty="0">
                  <a:solidFill>
                    <a:schemeClr val="tx1"/>
                  </a:solidFill>
                </a:rPr>
                <a:t> y </a:t>
              </a:r>
              <a:r>
                <a:rPr lang="en-US" altLang="ko-KR" sz="800" dirty="0">
                  <a:solidFill>
                    <a:srgbClr val="7030A0"/>
                  </a:solidFill>
                </a:rPr>
                <a:t>&gt;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rgbClr val="00B050"/>
                  </a:solidFill>
                </a:rPr>
                <a:t>0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r>
                <a:rPr lang="en-US" altLang="ko-KR" sz="800" dirty="0">
                  <a:solidFill>
                    <a:srgbClr val="00B050"/>
                  </a:solidFill>
                </a:rPr>
                <a:t>5</a:t>
              </a:r>
              <a:r>
                <a:rPr lang="en-US" altLang="ko-KR" sz="8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result = </a:t>
              </a:r>
              <a:r>
                <a:rPr lang="en-US" altLang="ko-KR" sz="800" dirty="0">
                  <a:solidFill>
                    <a:srgbClr val="00B050"/>
                  </a:solidFill>
                </a:rPr>
                <a:t>1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True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else</a:t>
              </a:r>
              <a:r>
                <a:rPr lang="en-US" altLang="ko-KR" sz="8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   result = </a:t>
              </a:r>
              <a:r>
                <a:rPr lang="en-US" altLang="ko-KR" sz="800" dirty="0">
                  <a:solidFill>
                    <a:srgbClr val="00B050"/>
                  </a:solidFill>
                </a:rPr>
                <a:t>0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i="1" dirty="0">
                  <a:solidFill>
                    <a:srgbClr val="00B0F0"/>
                  </a:solidFill>
                </a:rPr>
                <a:t># False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800" dirty="0">
                  <a:solidFill>
                    <a:srgbClr val="00B050"/>
                  </a:solidFill>
                </a:rPr>
                <a:t>return</a:t>
              </a:r>
              <a:r>
                <a:rPr lang="en-US" altLang="ko-KR" sz="800" dirty="0">
                  <a:solidFill>
                    <a:schemeClr val="tx1"/>
                  </a:solidFill>
                </a:rPr>
                <a:t> y, result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2A7A39C-D42C-462D-AAB3-3574885C1601}"/>
                </a:ext>
              </a:extLst>
            </p:cNvPr>
            <p:cNvSpPr/>
            <p:nvPr/>
          </p:nvSpPr>
          <p:spPr>
            <a:xfrm>
              <a:off x="737920" y="4960384"/>
              <a:ext cx="6332115" cy="132746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C740495-0C67-4BF6-8019-8600841DD708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구현코드</a:t>
            </a:r>
            <a:r>
              <a:rPr lang="en-US" altLang="ko-KR" sz="2400" dirty="0">
                <a:solidFill>
                  <a:srgbClr val="7030A0"/>
                </a:solidFill>
              </a:rPr>
              <a:t> – </a:t>
            </a:r>
            <a:r>
              <a:rPr lang="ko-KR" altLang="en-US" sz="2400" dirty="0">
                <a:solidFill>
                  <a:srgbClr val="7030A0"/>
                </a:solidFill>
              </a:rPr>
              <a:t>딥러닝 버전</a:t>
            </a:r>
            <a:endParaRPr lang="en-US" altLang="ko-KR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74204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AE000-3735-4806-99DB-4BBE1EAD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F64C65-610F-4936-9065-A7785A1B74EE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AND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Gate</a:t>
            </a:r>
            <a:r>
              <a:rPr lang="ko-KR" altLang="en-US" sz="2400" dirty="0">
                <a:solidFill>
                  <a:srgbClr val="7030A0"/>
                </a:solidFill>
              </a:rPr>
              <a:t> 검증</a:t>
            </a:r>
            <a:r>
              <a:rPr lang="en-US" altLang="ko-KR" sz="2400" dirty="0">
                <a:solidFill>
                  <a:srgbClr val="7030A0"/>
                </a:solidFill>
              </a:rPr>
              <a:t> – </a:t>
            </a:r>
            <a:r>
              <a:rPr lang="ko-KR" altLang="en-US" sz="2400" dirty="0">
                <a:solidFill>
                  <a:srgbClr val="7030A0"/>
                </a:solidFill>
              </a:rPr>
              <a:t>딥러닝 버전</a:t>
            </a:r>
            <a:endParaRPr lang="en-US" altLang="ko-KR" sz="2400" dirty="0">
              <a:solidFill>
                <a:srgbClr val="7030A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E2A5EC-6420-4B37-9D77-EEB15B759A75}"/>
              </a:ext>
            </a:extLst>
          </p:cNvPr>
          <p:cNvSpPr/>
          <p:nvPr/>
        </p:nvSpPr>
        <p:spPr>
          <a:xfrm>
            <a:off x="2008510" y="2316079"/>
            <a:ext cx="2643811" cy="351322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</a:rPr>
              <a:t>AND object is created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Initial error value = 5.840535083615841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0 , loss value = 5.609765588483416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400 , loss value = 2.1798903442341677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800 , loss value = 2.0414073565518867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1200 , loss value = 1.8038596110891651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1600 , loss value = 1.4594878833873433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2000 , loss value = 1.1051360149810563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2400 , loss value = 0.8191922068974415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2800 , loss value = 0.6087451807882351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3200 , loss value = 0.4597443838168551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3600 , loss value = 0.355547517191774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4000 , loss value = 0.2821274816300895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4400 , loss value = 0.22939701486032674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4800 , loss value = 0.19061975646466078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5200 , loss value = 0.16140541149859416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5600 , loss value = 0.13888741685510447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6000 , loss value = 0.12116685079709516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6400 , loss value = 0.10696061539071057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6800 , loss value = 0.09538290302835775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7200 , loss value = 0.08580901468276729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7600 , loss value = 0.07778936951639162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8000 , loss value = 0.07099424332176993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8400 , loss value = 0.06517756633206837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8800 , loss value = 0.06015274310051932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9200 , loss value = 0.05577619547777847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9600 , loss value = 0.05193595964898424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10000 , loss value = 0.048543650909784054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D69B6E-4444-4948-8626-230568D3F677}"/>
              </a:ext>
            </a:extLst>
          </p:cNvPr>
          <p:cNvSpPr/>
          <p:nvPr/>
        </p:nvSpPr>
        <p:spPr>
          <a:xfrm>
            <a:off x="2008510" y="1252526"/>
            <a:ext cx="2643811" cy="1063553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i="1" dirty="0">
                <a:solidFill>
                  <a:srgbClr val="00B0F0"/>
                </a:solidFill>
              </a:rPr>
              <a:t># AND Gate </a:t>
            </a:r>
            <a:r>
              <a:rPr lang="ko-KR" altLang="en-US" sz="800" i="1" dirty="0">
                <a:solidFill>
                  <a:srgbClr val="00B0F0"/>
                </a:solidFill>
              </a:rPr>
              <a:t>객체 생성 및 </a:t>
            </a:r>
            <a:r>
              <a:rPr lang="en-US" altLang="ko-KR" sz="800" i="1" dirty="0">
                <a:solidFill>
                  <a:srgbClr val="00B0F0"/>
                </a:solidFill>
              </a:rPr>
              <a:t>training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x_data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 err="1">
                <a:solidFill>
                  <a:schemeClr val="tx1"/>
                </a:solidFill>
              </a:rPr>
              <a:t>np.array</a:t>
            </a:r>
            <a:r>
              <a:rPr lang="en-US" altLang="ko-KR" sz="800" dirty="0">
                <a:solidFill>
                  <a:schemeClr val="tx1"/>
                </a:solidFill>
              </a:rPr>
              <a:t>( [ [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] ] )</a:t>
            </a:r>
          </a:p>
          <a:p>
            <a:r>
              <a:rPr lang="en-US" altLang="ko-KR" sz="800" dirty="0" err="1">
                <a:solidFill>
                  <a:schemeClr val="tx1"/>
                </a:solidFill>
              </a:rPr>
              <a:t>t_data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 err="1">
                <a:solidFill>
                  <a:schemeClr val="tx1"/>
                </a:solidFill>
              </a:rPr>
              <a:t>np.array</a:t>
            </a:r>
            <a:r>
              <a:rPr lang="en-US" altLang="ko-KR" sz="800" dirty="0">
                <a:solidFill>
                  <a:schemeClr val="tx1"/>
                </a:solidFill>
              </a:rPr>
              <a:t>( [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] )	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and_obj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 err="1">
                <a:solidFill>
                  <a:schemeClr val="tx1"/>
                </a:solidFill>
              </a:rPr>
              <a:t>LogicGate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en-US" altLang="ko-KR" sz="800" dirty="0">
                <a:solidFill>
                  <a:schemeClr val="accent2">
                    <a:lumMod val="75000"/>
                  </a:schemeClr>
                </a:solidFill>
              </a:rPr>
              <a:t>“AND”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</a:rPr>
              <a:t>xdata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</a:rPr>
              <a:t>tdata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and_obj.train</a:t>
            </a:r>
            <a:r>
              <a:rPr lang="en-US" altLang="ko-KR" sz="8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0CD6AE82-C549-454A-AF11-C8FA88E701A7}"/>
              </a:ext>
            </a:extLst>
          </p:cNvPr>
          <p:cNvSpPr/>
          <p:nvPr/>
        </p:nvSpPr>
        <p:spPr>
          <a:xfrm rot="16200000">
            <a:off x="5360864" y="2882394"/>
            <a:ext cx="316523" cy="934279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9D09ABF-652B-4D65-9400-078E0B06CB8E}"/>
              </a:ext>
            </a:extLst>
          </p:cNvPr>
          <p:cNvGrpSpPr/>
          <p:nvPr/>
        </p:nvGrpSpPr>
        <p:grpSpPr>
          <a:xfrm>
            <a:off x="6385931" y="2287226"/>
            <a:ext cx="3759416" cy="1800972"/>
            <a:chOff x="5417714" y="1798379"/>
            <a:chExt cx="4837042" cy="180097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8B27CFD-9214-4B74-954D-EA4C50EB035E}"/>
                </a:ext>
              </a:extLst>
            </p:cNvPr>
            <p:cNvSpPr/>
            <p:nvPr/>
          </p:nvSpPr>
          <p:spPr>
            <a:xfrm>
              <a:off x="5417714" y="1798379"/>
              <a:ext cx="4837042" cy="106355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i="1" dirty="0">
                  <a:solidFill>
                    <a:srgbClr val="00B0F0"/>
                  </a:solidFill>
                </a:rPr>
                <a:t># AND</a:t>
              </a:r>
              <a:r>
                <a:rPr lang="ko-KR" altLang="en-US" sz="105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050" i="1" dirty="0">
                  <a:solidFill>
                    <a:srgbClr val="00B0F0"/>
                  </a:solidFill>
                </a:rPr>
                <a:t>Gate</a:t>
              </a:r>
              <a:r>
                <a:rPr lang="ko-KR" altLang="en-US" sz="105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050" i="1" dirty="0">
                  <a:solidFill>
                    <a:srgbClr val="00B0F0"/>
                  </a:solidFill>
                </a:rPr>
                <a:t>prediction</a:t>
              </a:r>
            </a:p>
            <a:p>
              <a:endParaRPr lang="en-US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 err="1">
                  <a:solidFill>
                    <a:schemeClr val="tx1"/>
                  </a:solidFill>
                </a:rPr>
                <a:t>test_data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 =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050" dirty="0">
                  <a:solidFill>
                    <a:schemeClr val="tx1"/>
                  </a:solidFill>
                </a:rPr>
                <a:t>( [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] )</a:t>
              </a:r>
            </a:p>
            <a:p>
              <a:endParaRPr lang="en-US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rgbClr val="00B050"/>
                  </a:solidFill>
                </a:rPr>
                <a:t>for</a:t>
              </a:r>
              <a:r>
                <a:rPr lang="en-US" altLang="ko-KR" sz="1050" dirty="0">
                  <a:solidFill>
                    <a:schemeClr val="tx1"/>
                  </a:solidFill>
                </a:rPr>
                <a:t> data </a:t>
              </a:r>
              <a:r>
                <a:rPr lang="en-US" altLang="ko-KR" sz="1050" dirty="0">
                  <a:solidFill>
                    <a:srgbClr val="00B050"/>
                  </a:solidFill>
                </a:rPr>
                <a:t>in</a:t>
              </a:r>
              <a:r>
                <a:rPr lang="en-US" altLang="ko-KR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test_data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    </a:t>
              </a:r>
              <a:r>
                <a:rPr lang="en-US" altLang="ko-KR" sz="105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and_obj.predict</a:t>
              </a:r>
              <a:r>
                <a:rPr lang="en-US" altLang="ko-KR" sz="1050" dirty="0">
                  <a:solidFill>
                    <a:schemeClr val="tx1"/>
                  </a:solidFill>
                </a:rPr>
                <a:t>(data))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24C8BFE-AFD9-4A13-9437-0716592AB8AA}"/>
                </a:ext>
              </a:extLst>
            </p:cNvPr>
            <p:cNvSpPr txBox="1"/>
            <p:nvPr/>
          </p:nvSpPr>
          <p:spPr>
            <a:xfrm>
              <a:off x="5417714" y="2860687"/>
              <a:ext cx="4837042" cy="7386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(array([0.00016536]), 0 )</a:t>
              </a:r>
            </a:p>
            <a:p>
              <a:r>
                <a:rPr lang="en-US" altLang="ko-KR" sz="1050" dirty="0"/>
                <a:t>(array([0.01178067]), 0 )</a:t>
              </a:r>
            </a:p>
            <a:p>
              <a:r>
                <a:rPr lang="en-US" altLang="ko-KR" sz="1050" dirty="0"/>
                <a:t>(array([0.01262846]), 0 )</a:t>
              </a:r>
            </a:p>
            <a:p>
              <a:r>
                <a:rPr lang="en-US" altLang="ko-KR" sz="1050" dirty="0"/>
                <a:t>(array([0.97646224]), 0 )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152290571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AE000-3735-4806-99DB-4BBE1EAD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2110FB-0777-45D6-8423-5103DD1F61A2}"/>
              </a:ext>
            </a:extLst>
          </p:cNvPr>
          <p:cNvSpPr/>
          <p:nvPr/>
        </p:nvSpPr>
        <p:spPr>
          <a:xfrm>
            <a:off x="2020856" y="2316079"/>
            <a:ext cx="2643811" cy="351322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</a:rPr>
              <a:t>OR object is created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Initial error value = 2.212689045234357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0 , loss value = 2.205296614482455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400 , loss value = 1.850717689070251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800 , loss value = 1.5625889130500852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1200 , loss value = 1.2050453333027324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1600 , loss value = 0.8687662489159175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2000 , loss value = 0.6133910439311466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2400 , loss value = 0.4406193227780353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2800 , loss value = 0.32749945295615634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3200 , loss value = 0.2524174189546395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3600 , loss value = 0.2009843512760078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4000 , loss value = 0.16449106306587105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4400 , loss value = 0.13772631930228027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4800 , loss value = 0.1175112541530571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5200 , loss value = 0.10184861915309637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5600 , loss value = 0.08944330575807852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6000 , loss value = 0.07942961190851269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6400 , loss value = 0.07121244149688043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6800 , loss value = 0.06437222163993897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7200 , loss value = 0.05860632373442547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7600 , loss value = 0.05369197071078598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8000 , loss value = 0.04946213962256315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8400 , loss value = 0.04578953191411178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8800 , loss value = 0.042575676450663694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9200 , loss value = 0.03974337323817614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9600 , loss value = 0.037231357637230636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10000 , loss value = 0.034990469368792194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2C798C-2443-4002-9E79-3AECEDA2C5BF}"/>
              </a:ext>
            </a:extLst>
          </p:cNvPr>
          <p:cNvSpPr/>
          <p:nvPr/>
        </p:nvSpPr>
        <p:spPr>
          <a:xfrm>
            <a:off x="2020856" y="1252526"/>
            <a:ext cx="2643811" cy="1063553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i="1" dirty="0">
                <a:solidFill>
                  <a:srgbClr val="00B0F0"/>
                </a:solidFill>
              </a:rPr>
              <a:t># OR Gate </a:t>
            </a:r>
            <a:r>
              <a:rPr lang="ko-KR" altLang="en-US" sz="800" i="1" dirty="0">
                <a:solidFill>
                  <a:srgbClr val="00B0F0"/>
                </a:solidFill>
              </a:rPr>
              <a:t>객체 생성 및 </a:t>
            </a:r>
            <a:r>
              <a:rPr lang="en-US" altLang="ko-KR" sz="800" i="1" dirty="0">
                <a:solidFill>
                  <a:srgbClr val="00B0F0"/>
                </a:solidFill>
              </a:rPr>
              <a:t>training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x_data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 err="1">
                <a:solidFill>
                  <a:schemeClr val="tx1"/>
                </a:solidFill>
              </a:rPr>
              <a:t>np.array</a:t>
            </a:r>
            <a:r>
              <a:rPr lang="en-US" altLang="ko-KR" sz="800" dirty="0">
                <a:solidFill>
                  <a:schemeClr val="tx1"/>
                </a:solidFill>
              </a:rPr>
              <a:t>( [ [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] ] )</a:t>
            </a:r>
          </a:p>
          <a:p>
            <a:r>
              <a:rPr lang="en-US" altLang="ko-KR" sz="800" dirty="0" err="1">
                <a:solidFill>
                  <a:schemeClr val="tx1"/>
                </a:solidFill>
              </a:rPr>
              <a:t>t_data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 err="1">
                <a:solidFill>
                  <a:schemeClr val="tx1"/>
                </a:solidFill>
              </a:rPr>
              <a:t>np.array</a:t>
            </a:r>
            <a:r>
              <a:rPr lang="en-US" altLang="ko-KR" sz="800" dirty="0">
                <a:solidFill>
                  <a:schemeClr val="tx1"/>
                </a:solidFill>
              </a:rPr>
              <a:t>( [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] )	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or_obj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 err="1">
                <a:solidFill>
                  <a:schemeClr val="tx1"/>
                </a:solidFill>
              </a:rPr>
              <a:t>LogicGate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en-US" altLang="ko-KR" sz="800" dirty="0">
                <a:solidFill>
                  <a:schemeClr val="accent2">
                    <a:lumMod val="75000"/>
                  </a:schemeClr>
                </a:solidFill>
              </a:rPr>
              <a:t>“OR”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</a:rPr>
              <a:t>xdata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</a:rPr>
              <a:t>tdata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or_obj.train</a:t>
            </a:r>
            <a:r>
              <a:rPr lang="en-US" altLang="ko-KR" sz="8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3AFEA524-098C-415D-8158-D74D0AF0A098}"/>
              </a:ext>
            </a:extLst>
          </p:cNvPr>
          <p:cNvSpPr/>
          <p:nvPr/>
        </p:nvSpPr>
        <p:spPr>
          <a:xfrm rot="16200000">
            <a:off x="5373210" y="2882394"/>
            <a:ext cx="316523" cy="934279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37DD3D8-B097-4E71-A816-8FC5D07C3EFB}"/>
              </a:ext>
            </a:extLst>
          </p:cNvPr>
          <p:cNvGrpSpPr/>
          <p:nvPr/>
        </p:nvGrpSpPr>
        <p:grpSpPr>
          <a:xfrm>
            <a:off x="6398277" y="2287226"/>
            <a:ext cx="3759416" cy="1800972"/>
            <a:chOff x="5417714" y="1798379"/>
            <a:chExt cx="4837042" cy="180097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3334B9-FFDE-4278-AA02-9220DEB0FD8F}"/>
                </a:ext>
              </a:extLst>
            </p:cNvPr>
            <p:cNvSpPr/>
            <p:nvPr/>
          </p:nvSpPr>
          <p:spPr>
            <a:xfrm>
              <a:off x="5417714" y="1798379"/>
              <a:ext cx="4837042" cy="106355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50" i="1" dirty="0">
                  <a:solidFill>
                    <a:srgbClr val="00B0F0"/>
                  </a:solidFill>
                </a:rPr>
                <a:t># OR</a:t>
              </a:r>
              <a:r>
                <a:rPr lang="ko-KR" altLang="en-US" sz="105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050" i="1" dirty="0">
                  <a:solidFill>
                    <a:srgbClr val="00B0F0"/>
                  </a:solidFill>
                </a:rPr>
                <a:t>Gate</a:t>
              </a:r>
              <a:r>
                <a:rPr lang="ko-KR" altLang="en-US" sz="105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050" i="1" dirty="0">
                  <a:solidFill>
                    <a:srgbClr val="00B0F0"/>
                  </a:solidFill>
                </a:rPr>
                <a:t>prediction</a:t>
              </a:r>
            </a:p>
            <a:p>
              <a:endParaRPr lang="en-US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 err="1">
                  <a:solidFill>
                    <a:schemeClr val="tx1"/>
                  </a:solidFill>
                </a:rPr>
                <a:t>test_data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 =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050" dirty="0">
                  <a:solidFill>
                    <a:schemeClr val="tx1"/>
                  </a:solidFill>
                </a:rPr>
                <a:t>( [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] )</a:t>
              </a:r>
            </a:p>
            <a:p>
              <a:endParaRPr lang="en-US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rgbClr val="00B050"/>
                  </a:solidFill>
                </a:rPr>
                <a:t>for</a:t>
              </a:r>
              <a:r>
                <a:rPr lang="en-US" altLang="ko-KR" sz="1050" dirty="0">
                  <a:solidFill>
                    <a:schemeClr val="tx1"/>
                  </a:solidFill>
                </a:rPr>
                <a:t> data </a:t>
              </a:r>
              <a:r>
                <a:rPr lang="en-US" altLang="ko-KR" sz="1050" dirty="0">
                  <a:solidFill>
                    <a:srgbClr val="00B050"/>
                  </a:solidFill>
                </a:rPr>
                <a:t>in</a:t>
              </a:r>
              <a:r>
                <a:rPr lang="en-US" altLang="ko-KR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test_data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    </a:t>
              </a:r>
              <a:r>
                <a:rPr lang="en-US" altLang="ko-KR" sz="105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or_obj.predict</a:t>
              </a:r>
              <a:r>
                <a:rPr lang="en-US" altLang="ko-KR" sz="1050" dirty="0">
                  <a:solidFill>
                    <a:schemeClr val="tx1"/>
                  </a:solidFill>
                </a:rPr>
                <a:t>(data))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F282B7-D6FD-4078-A8B6-0FA465268E02}"/>
                </a:ext>
              </a:extLst>
            </p:cNvPr>
            <p:cNvSpPr txBox="1"/>
            <p:nvPr/>
          </p:nvSpPr>
          <p:spPr>
            <a:xfrm>
              <a:off x="5417714" y="2860687"/>
              <a:ext cx="4837042" cy="7386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(array([0.02001798]), 0 )</a:t>
              </a:r>
            </a:p>
            <a:p>
              <a:r>
                <a:rPr lang="en-US" altLang="ko-KR" sz="1050" dirty="0"/>
                <a:t>(array([0.99232183]), 1 )</a:t>
              </a:r>
            </a:p>
            <a:p>
              <a:r>
                <a:rPr lang="en-US" altLang="ko-KR" sz="1050" dirty="0"/>
                <a:t>(array([0.99326034]), 1 )</a:t>
              </a:r>
            </a:p>
            <a:p>
              <a:r>
                <a:rPr lang="en-US" altLang="ko-KR" sz="1050" dirty="0"/>
                <a:t>(array([0.9997005]), 1 )</a:t>
              </a:r>
              <a:endParaRPr lang="ko-KR" altLang="en-US" sz="105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B8EA607-1B68-4651-B82D-CBDF9A079C7D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OR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Gate</a:t>
            </a:r>
            <a:r>
              <a:rPr lang="ko-KR" altLang="en-US" sz="2400" dirty="0">
                <a:solidFill>
                  <a:srgbClr val="7030A0"/>
                </a:solidFill>
              </a:rPr>
              <a:t> 검증</a:t>
            </a:r>
            <a:r>
              <a:rPr lang="en-US" altLang="ko-KR" sz="2400" dirty="0">
                <a:solidFill>
                  <a:srgbClr val="7030A0"/>
                </a:solidFill>
              </a:rPr>
              <a:t> – </a:t>
            </a:r>
            <a:r>
              <a:rPr lang="ko-KR" altLang="en-US" sz="2400" dirty="0">
                <a:solidFill>
                  <a:srgbClr val="7030A0"/>
                </a:solidFill>
              </a:rPr>
              <a:t>딥러닝 버전</a:t>
            </a:r>
            <a:endParaRPr lang="en-US" altLang="ko-KR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30352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AE000-3735-4806-99DB-4BBE1EAD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3FE53B-F58D-4D05-9DAF-1D2568917A98}"/>
              </a:ext>
            </a:extLst>
          </p:cNvPr>
          <p:cNvSpPr/>
          <p:nvPr/>
        </p:nvSpPr>
        <p:spPr>
          <a:xfrm>
            <a:off x="2027038" y="2316079"/>
            <a:ext cx="2643811" cy="3513221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</a:rPr>
              <a:t>XOR object is created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Initial error value = 4.735661084753321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0 , loss value = 4.634876112146108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400 , loss value = 2.775446295400008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800 , loss value = 2.773263452948909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1200 , loss value = 2.770917880220277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1600 , loss value = 2.768128698254033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2000 , loss value = 2.7645063286566858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2400 , loss value = 2.7594693342625365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2800 , loss value = 2.7521284652590445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3200 , loss value = 2.741147600024205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3600 , loss value = 2.7246269916546204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4000 , loss value = 2.7000762411013386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4400 , loss value = 2.6644912889238883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4800 , loss value = 2.6145288972361405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5200 , loss value = 2.5470986640337303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5600 , loss value = 2.460951291588692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6000 , loss value = 2.358547548152943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6400 , loss value = 2.2456247222985573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6800 , loss value = 2.127871832523778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7200 , loss value = 2.007800434630348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7600 , loss value = 1.8839207937411317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8000 , loss value = 1.7518375989798356 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8400 , loss value = 1.6071395629609737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8800 , loss value = 1.44991085325998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9200 , loss value = 1.2871190506030352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9600 , loss value = 1.1292858728978399</a:t>
            </a:r>
          </a:p>
          <a:p>
            <a:r>
              <a:rPr lang="en-US" altLang="ko-KR" sz="800" dirty="0">
                <a:solidFill>
                  <a:schemeClr val="tx1"/>
                </a:solidFill>
              </a:rPr>
              <a:t>step = 10000 , loss value = 0.9849821204749392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56B38ED-ECD9-46A8-BA9D-9F3153B31401}"/>
              </a:ext>
            </a:extLst>
          </p:cNvPr>
          <p:cNvSpPr/>
          <p:nvPr/>
        </p:nvSpPr>
        <p:spPr>
          <a:xfrm>
            <a:off x="2027038" y="1252526"/>
            <a:ext cx="2643811" cy="1063553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i="1" dirty="0">
                <a:solidFill>
                  <a:srgbClr val="00B0F0"/>
                </a:solidFill>
              </a:rPr>
              <a:t># XOR Gate </a:t>
            </a:r>
            <a:r>
              <a:rPr lang="ko-KR" altLang="en-US" sz="800" i="1" dirty="0">
                <a:solidFill>
                  <a:srgbClr val="00B0F0"/>
                </a:solidFill>
              </a:rPr>
              <a:t>객체 생성 및 </a:t>
            </a:r>
            <a:r>
              <a:rPr lang="en-US" altLang="ko-KR" sz="800" i="1" dirty="0">
                <a:solidFill>
                  <a:srgbClr val="00B0F0"/>
                </a:solidFill>
              </a:rPr>
              <a:t>training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x_data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 err="1">
                <a:solidFill>
                  <a:schemeClr val="tx1"/>
                </a:solidFill>
              </a:rPr>
              <a:t>np.array</a:t>
            </a:r>
            <a:r>
              <a:rPr lang="en-US" altLang="ko-KR" sz="800" dirty="0">
                <a:solidFill>
                  <a:schemeClr val="tx1"/>
                </a:solidFill>
              </a:rPr>
              <a:t>( [ [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], [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] ] )</a:t>
            </a:r>
          </a:p>
          <a:p>
            <a:r>
              <a:rPr lang="en-US" altLang="ko-KR" sz="800" dirty="0" err="1">
                <a:solidFill>
                  <a:schemeClr val="tx1"/>
                </a:solidFill>
              </a:rPr>
              <a:t>t_data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 err="1">
                <a:solidFill>
                  <a:schemeClr val="tx1"/>
                </a:solidFill>
              </a:rPr>
              <a:t>np.array</a:t>
            </a:r>
            <a:r>
              <a:rPr lang="en-US" altLang="ko-KR" sz="800" dirty="0">
                <a:solidFill>
                  <a:schemeClr val="tx1"/>
                </a:solidFill>
              </a:rPr>
              <a:t>( [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1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>
                <a:solidFill>
                  <a:srgbClr val="00B050"/>
                </a:solidFill>
              </a:rPr>
              <a:t>0</a:t>
            </a:r>
            <a:r>
              <a:rPr lang="en-US" altLang="ko-KR" sz="800" dirty="0">
                <a:solidFill>
                  <a:schemeClr val="tx1"/>
                </a:solidFill>
              </a:rPr>
              <a:t>] )	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xor_obj</a:t>
            </a:r>
            <a:r>
              <a:rPr lang="en-US" altLang="ko-KR" sz="800" dirty="0">
                <a:solidFill>
                  <a:schemeClr val="tx1"/>
                </a:solidFill>
              </a:rPr>
              <a:t> = </a:t>
            </a:r>
            <a:r>
              <a:rPr lang="en-US" altLang="ko-KR" sz="800" dirty="0" err="1">
                <a:solidFill>
                  <a:schemeClr val="tx1"/>
                </a:solidFill>
              </a:rPr>
              <a:t>LogicGate</a:t>
            </a:r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en-US" altLang="ko-KR" sz="800" dirty="0">
                <a:solidFill>
                  <a:schemeClr val="accent2">
                    <a:lumMod val="75000"/>
                  </a:schemeClr>
                </a:solidFill>
              </a:rPr>
              <a:t>“XOR”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</a:rPr>
              <a:t>xdata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en-US" altLang="ko-KR" sz="800" dirty="0" err="1">
                <a:solidFill>
                  <a:schemeClr val="tx1"/>
                </a:solidFill>
              </a:rPr>
              <a:t>tdata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</a:p>
          <a:p>
            <a:endParaRPr lang="en-US" altLang="ko-KR" sz="800" dirty="0">
              <a:solidFill>
                <a:schemeClr val="tx1"/>
              </a:solidFill>
            </a:endParaRPr>
          </a:p>
          <a:p>
            <a:r>
              <a:rPr lang="en-US" altLang="ko-KR" sz="800" dirty="0" err="1">
                <a:solidFill>
                  <a:schemeClr val="tx1"/>
                </a:solidFill>
              </a:rPr>
              <a:t>xor_obj.train</a:t>
            </a:r>
            <a:r>
              <a:rPr lang="en-US" altLang="ko-KR" sz="8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274F77F-BA23-4CF1-90B4-CE506927A994}"/>
              </a:ext>
            </a:extLst>
          </p:cNvPr>
          <p:cNvSpPr/>
          <p:nvPr/>
        </p:nvSpPr>
        <p:spPr>
          <a:xfrm rot="16200000">
            <a:off x="5379392" y="2882394"/>
            <a:ext cx="316523" cy="934279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0D73AC-9368-4190-A854-77EC42D07D19}"/>
              </a:ext>
            </a:extLst>
          </p:cNvPr>
          <p:cNvGrpSpPr/>
          <p:nvPr/>
        </p:nvGrpSpPr>
        <p:grpSpPr>
          <a:xfrm>
            <a:off x="6404459" y="2287226"/>
            <a:ext cx="3759416" cy="1800972"/>
            <a:chOff x="5417714" y="1798379"/>
            <a:chExt cx="4837042" cy="180097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3FE22DC-6213-409A-AA9C-03398E4ED5AA}"/>
                </a:ext>
              </a:extLst>
            </p:cNvPr>
            <p:cNvSpPr/>
            <p:nvPr/>
          </p:nvSpPr>
          <p:spPr>
            <a:xfrm>
              <a:off x="5417714" y="1798379"/>
              <a:ext cx="4837042" cy="106355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 err="1">
                  <a:solidFill>
                    <a:schemeClr val="tx1"/>
                  </a:solidFill>
                </a:rPr>
                <a:t>test_data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 =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050" dirty="0">
                  <a:solidFill>
                    <a:schemeClr val="tx1"/>
                  </a:solidFill>
                </a:rPr>
                <a:t>( [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0</a:t>
              </a:r>
              <a:r>
                <a:rPr lang="en-US" altLang="ko-KR" sz="105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, </a:t>
              </a:r>
              <a:r>
                <a:rPr lang="en-US" altLang="ko-KR" sz="1050" dirty="0">
                  <a:solidFill>
                    <a:srgbClr val="00B050"/>
                  </a:solidFill>
                </a:rPr>
                <a:t>1</a:t>
              </a:r>
              <a:r>
                <a:rPr lang="en-US" altLang="ko-KR" sz="1050" dirty="0">
                  <a:solidFill>
                    <a:schemeClr val="tx1"/>
                  </a:solidFill>
                </a:rPr>
                <a:t>] )</a:t>
              </a:r>
            </a:p>
            <a:p>
              <a:endParaRPr lang="en-US" altLang="ko-KR" sz="1050" dirty="0">
                <a:solidFill>
                  <a:schemeClr val="tx1"/>
                </a:solidFill>
              </a:endParaRPr>
            </a:p>
            <a:p>
              <a:r>
                <a:rPr lang="en-US" altLang="ko-KR" sz="1050" dirty="0">
                  <a:solidFill>
                    <a:srgbClr val="00B050"/>
                  </a:solidFill>
                </a:rPr>
                <a:t>for</a:t>
              </a:r>
              <a:r>
                <a:rPr lang="en-US" altLang="ko-KR" sz="1050" dirty="0">
                  <a:solidFill>
                    <a:schemeClr val="tx1"/>
                  </a:solidFill>
                </a:rPr>
                <a:t> data </a:t>
              </a:r>
              <a:r>
                <a:rPr lang="en-US" altLang="ko-KR" sz="1050" dirty="0">
                  <a:solidFill>
                    <a:srgbClr val="00B050"/>
                  </a:solidFill>
                </a:rPr>
                <a:t>in</a:t>
              </a:r>
              <a:r>
                <a:rPr lang="en-US" altLang="ko-KR" sz="1050" dirty="0">
                  <a:solidFill>
                    <a:schemeClr val="tx1"/>
                  </a:solidFill>
                </a:rPr>
                <a:t>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test_data</a:t>
              </a:r>
              <a:r>
                <a:rPr lang="en-US" altLang="ko-KR" sz="105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050" dirty="0">
                  <a:solidFill>
                    <a:schemeClr val="tx1"/>
                  </a:solidFill>
                </a:rPr>
                <a:t>    </a:t>
              </a:r>
              <a:r>
                <a:rPr lang="en-US" altLang="ko-KR" sz="105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50" dirty="0">
                  <a:solidFill>
                    <a:schemeClr val="tx1"/>
                  </a:solidFill>
                </a:rPr>
                <a:t>(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xor_obj.predict</a:t>
              </a:r>
              <a:r>
                <a:rPr lang="en-US" altLang="ko-KR" sz="1050" dirty="0">
                  <a:solidFill>
                    <a:schemeClr val="tx1"/>
                  </a:solidFill>
                </a:rPr>
                <a:t>(data))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F8A807-FB38-4485-BB32-F0E615A97612}"/>
                </a:ext>
              </a:extLst>
            </p:cNvPr>
            <p:cNvSpPr txBox="1"/>
            <p:nvPr/>
          </p:nvSpPr>
          <p:spPr>
            <a:xfrm>
              <a:off x="5417714" y="2860687"/>
              <a:ext cx="4837042" cy="73866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(array([0.0833791]), 0 )</a:t>
              </a:r>
            </a:p>
            <a:p>
              <a:r>
                <a:rPr lang="en-US" altLang="ko-KR" sz="1050" dirty="0"/>
                <a:t>(array([0.81125073]), 1 )</a:t>
              </a:r>
            </a:p>
            <a:p>
              <a:r>
                <a:rPr lang="en-US" altLang="ko-KR" sz="1050" dirty="0"/>
                <a:t>(array([0.7467601]), 1 )</a:t>
              </a:r>
            </a:p>
            <a:p>
              <a:r>
                <a:rPr lang="en-US" altLang="ko-KR" sz="1050" dirty="0"/>
                <a:t>(array([0.32748571]), 0 )</a:t>
              </a:r>
              <a:endParaRPr lang="ko-KR" altLang="en-US" sz="1050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081672A-EBAB-40C9-AA84-20F958D940A0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XOR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Gate</a:t>
            </a:r>
            <a:r>
              <a:rPr lang="ko-KR" altLang="en-US" sz="2400" dirty="0">
                <a:solidFill>
                  <a:srgbClr val="7030A0"/>
                </a:solidFill>
              </a:rPr>
              <a:t> 검증</a:t>
            </a:r>
            <a:r>
              <a:rPr lang="en-US" altLang="ko-KR" sz="2400" dirty="0">
                <a:solidFill>
                  <a:srgbClr val="7030A0"/>
                </a:solidFill>
              </a:rPr>
              <a:t> – </a:t>
            </a:r>
            <a:r>
              <a:rPr lang="ko-KR" altLang="en-US" sz="2400" dirty="0">
                <a:solidFill>
                  <a:srgbClr val="7030A0"/>
                </a:solidFill>
              </a:rPr>
              <a:t>딥러닝 버전</a:t>
            </a:r>
            <a:endParaRPr lang="en-US" altLang="ko-KR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07919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AE000-3735-4806-99DB-4BBE1EAD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2357E-0547-4A7D-AF5B-7D8B4267DA6B}"/>
              </a:ext>
            </a:extLst>
          </p:cNvPr>
          <p:cNvSpPr txBox="1"/>
          <p:nvPr/>
        </p:nvSpPr>
        <p:spPr>
          <a:xfrm>
            <a:off x="120159" y="142074"/>
            <a:ext cx="9235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XOR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Gate</a:t>
            </a:r>
            <a:r>
              <a:rPr lang="ko-KR" altLang="en-US" sz="2400" dirty="0">
                <a:solidFill>
                  <a:srgbClr val="7030A0"/>
                </a:solidFill>
              </a:rPr>
              <a:t> 검증</a:t>
            </a:r>
            <a:r>
              <a:rPr lang="en-US" altLang="ko-KR" sz="2400" dirty="0">
                <a:solidFill>
                  <a:srgbClr val="7030A0"/>
                </a:solidFill>
              </a:rPr>
              <a:t> – </a:t>
            </a:r>
            <a:r>
              <a:rPr lang="ko-KR" altLang="en-US" sz="2400" dirty="0">
                <a:solidFill>
                  <a:srgbClr val="7030A0"/>
                </a:solidFill>
              </a:rPr>
              <a:t>딥러닝 버전</a:t>
            </a:r>
            <a:endParaRPr lang="en-US" altLang="ko-KR" sz="2400" dirty="0">
              <a:solidFill>
                <a:srgbClr val="7030A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6E6B5BB-FB8E-4764-9830-9F8F7B6566D1}"/>
              </a:ext>
            </a:extLst>
          </p:cNvPr>
          <p:cNvGrpSpPr/>
          <p:nvPr/>
        </p:nvGrpSpPr>
        <p:grpSpPr>
          <a:xfrm>
            <a:off x="3667653" y="829099"/>
            <a:ext cx="4869050" cy="2125265"/>
            <a:chOff x="2665930" y="1508272"/>
            <a:chExt cx="4869050" cy="2534891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7BA7EC-1341-429A-B6AC-ECB506AB382A}"/>
                </a:ext>
              </a:extLst>
            </p:cNvPr>
            <p:cNvSpPr/>
            <p:nvPr/>
          </p:nvSpPr>
          <p:spPr>
            <a:xfrm>
              <a:off x="2665930" y="1508272"/>
              <a:ext cx="4869050" cy="2534891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5FCE0F1-CC93-4502-9711-7E7A374FBD3B}"/>
                </a:ext>
              </a:extLst>
            </p:cNvPr>
            <p:cNvSpPr/>
            <p:nvPr/>
          </p:nvSpPr>
          <p:spPr>
            <a:xfrm>
              <a:off x="2868216" y="2090836"/>
              <a:ext cx="1057825" cy="140934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BA8775A-6D46-4251-90BB-8B68AE2F7BAF}"/>
                </a:ext>
              </a:extLst>
            </p:cNvPr>
            <p:cNvSpPr/>
            <p:nvPr/>
          </p:nvSpPr>
          <p:spPr>
            <a:xfrm>
              <a:off x="3034349" y="2279986"/>
              <a:ext cx="725557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7030A0"/>
                  </a:solidFill>
                </a:rPr>
                <a:t>1</a:t>
              </a:r>
              <a:endParaRPr lang="ko-KR" altLang="en-US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02277BD-8689-4ED6-A9EE-E425F0C80F32}"/>
                </a:ext>
              </a:extLst>
            </p:cNvPr>
            <p:cNvSpPr/>
            <p:nvPr/>
          </p:nvSpPr>
          <p:spPr>
            <a:xfrm>
              <a:off x="3039199" y="3039445"/>
              <a:ext cx="725557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7030A0"/>
                  </a:solidFill>
                </a:rPr>
                <a:t>2</a:t>
              </a:r>
              <a:endParaRPr lang="ko-KR" altLang="en-US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D9D89A-99AF-4CC1-97C3-E8A3B7CCD62D}"/>
                </a:ext>
              </a:extLst>
            </p:cNvPr>
            <p:cNvSpPr txBox="1"/>
            <p:nvPr/>
          </p:nvSpPr>
          <p:spPr>
            <a:xfrm>
              <a:off x="3109659" y="1819248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7030A0"/>
                  </a:solidFill>
                </a:rPr>
                <a:t>입력층</a:t>
              </a:r>
              <a:endParaRPr lang="ko-KR" altLang="en-US" sz="1200" dirty="0">
                <a:solidFill>
                  <a:srgbClr val="7030A0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78B24D6E-C36B-4B1D-ABEB-6F0E660E7FEB}"/>
                </a:ext>
              </a:extLst>
            </p:cNvPr>
            <p:cNvSpPr/>
            <p:nvPr/>
          </p:nvSpPr>
          <p:spPr>
            <a:xfrm>
              <a:off x="4595860" y="1800767"/>
              <a:ext cx="1057825" cy="212940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24EC69D-779E-46D6-9520-8C7D1487EEFC}"/>
                </a:ext>
              </a:extLst>
            </p:cNvPr>
            <p:cNvSpPr/>
            <p:nvPr/>
          </p:nvSpPr>
          <p:spPr>
            <a:xfrm>
              <a:off x="4761993" y="1896660"/>
              <a:ext cx="725557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7030A0"/>
                  </a:solidFill>
                </a:rPr>
                <a:t>1</a:t>
              </a:r>
              <a:endParaRPr lang="ko-KR" altLang="en-US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8E29474-BD88-45AE-9A19-67A6CCDE8DC4}"/>
                </a:ext>
              </a:extLst>
            </p:cNvPr>
            <p:cNvSpPr/>
            <p:nvPr/>
          </p:nvSpPr>
          <p:spPr>
            <a:xfrm>
              <a:off x="4761993" y="2569303"/>
              <a:ext cx="725557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7030A0"/>
                  </a:solidFill>
                </a:rPr>
                <a:t>3</a:t>
              </a:r>
              <a:endParaRPr lang="ko-KR" altLang="en-US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BCE90CFB-55E4-4E74-A717-6A333008627E}"/>
                </a:ext>
              </a:extLst>
            </p:cNvPr>
            <p:cNvSpPr/>
            <p:nvPr/>
          </p:nvSpPr>
          <p:spPr>
            <a:xfrm>
              <a:off x="4761993" y="3227027"/>
              <a:ext cx="725557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7030A0"/>
                  </a:solidFill>
                </a:rPr>
                <a:t>5</a:t>
              </a:r>
              <a:endParaRPr lang="ko-KR" altLang="en-US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45D6905-4662-43F2-8874-92A4DAB3636C}"/>
                </a:ext>
              </a:extLst>
            </p:cNvPr>
            <p:cNvSpPr/>
            <p:nvPr/>
          </p:nvSpPr>
          <p:spPr>
            <a:xfrm>
              <a:off x="6283751" y="2463230"/>
              <a:ext cx="1057825" cy="636501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90784DF-FD46-46D8-A6A3-E7D0691F6EDA}"/>
                </a:ext>
              </a:extLst>
            </p:cNvPr>
            <p:cNvSpPr/>
            <p:nvPr/>
          </p:nvSpPr>
          <p:spPr>
            <a:xfrm>
              <a:off x="6449884" y="2652380"/>
              <a:ext cx="725557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7030A0"/>
                  </a:solidFill>
                </a:rPr>
                <a:t>1</a:t>
              </a:r>
              <a:endParaRPr lang="ko-KR" altLang="en-US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CE4178-CB63-472A-8C52-1B3FAA71AF8A}"/>
                </a:ext>
              </a:extLst>
            </p:cNvPr>
            <p:cNvSpPr txBox="1"/>
            <p:nvPr/>
          </p:nvSpPr>
          <p:spPr>
            <a:xfrm>
              <a:off x="4817425" y="1516020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7030A0"/>
                  </a:solidFill>
                </a:rPr>
                <a:t>은닉층</a:t>
              </a:r>
              <a:endParaRPr lang="ko-KR" altLang="en-US" sz="1200" dirty="0">
                <a:solidFill>
                  <a:srgbClr val="7030A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EB7362-9C98-48E0-969B-AAD9B883A7F2}"/>
                </a:ext>
              </a:extLst>
            </p:cNvPr>
            <p:cNvSpPr txBox="1"/>
            <p:nvPr/>
          </p:nvSpPr>
          <p:spPr>
            <a:xfrm>
              <a:off x="6515873" y="2126530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>
                  <a:solidFill>
                    <a:srgbClr val="7030A0"/>
                  </a:solidFill>
                </a:rPr>
                <a:t>출력층</a:t>
              </a:r>
              <a:endParaRPr lang="ko-KR" altLang="en-US" sz="1200" dirty="0">
                <a:solidFill>
                  <a:srgbClr val="7030A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16CCA78-70DC-43B6-B41C-46FCFCC8A1A8}"/>
                    </a:ext>
                  </a:extLst>
                </p:cNvPr>
                <p:cNvSpPr txBox="1"/>
                <p:nvPr/>
              </p:nvSpPr>
              <p:spPr>
                <a:xfrm>
                  <a:off x="5796125" y="1919889"/>
                  <a:ext cx="426399" cy="2243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altLang="ko-KR" sz="14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(3)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916CCA78-70DC-43B6-B41C-46FCFCC8A1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6125" y="1919889"/>
                  <a:ext cx="426399" cy="224357"/>
                </a:xfrm>
                <a:prstGeom prst="rect">
                  <a:avLst/>
                </a:prstGeom>
                <a:blipFill>
                  <a:blip r:embed="rId2"/>
                  <a:stretch>
                    <a:fillRect l="-7143" t="-6667" r="-5714" b="-3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51E087B-D117-4E1D-B570-BB4D915E2B93}"/>
                    </a:ext>
                  </a:extLst>
                </p:cNvPr>
                <p:cNvSpPr txBox="1"/>
                <p:nvPr/>
              </p:nvSpPr>
              <p:spPr>
                <a:xfrm>
                  <a:off x="4047007" y="1892762"/>
                  <a:ext cx="426399" cy="2243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40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sz="14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p>
                            <m:r>
                              <a:rPr lang="en-US" altLang="ko-KR" sz="1400" b="0" i="0" smtClean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oMath>
                    </m:oMathPara>
                  </a14:m>
                  <a:endParaRPr lang="ko-KR" altLang="en-US" sz="1400" dirty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51E087B-D117-4E1D-B570-BB4D915E2B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7007" y="1892762"/>
                  <a:ext cx="426399" cy="224357"/>
                </a:xfrm>
                <a:prstGeom prst="rect">
                  <a:avLst/>
                </a:prstGeom>
                <a:blipFill>
                  <a:blip r:embed="rId3"/>
                  <a:stretch>
                    <a:fillRect l="-7143" t="-6452" r="-5714" b="-2903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70F2F87-3717-466E-B5F9-349B04D3B119}"/>
                </a:ext>
              </a:extLst>
            </p:cNvPr>
            <p:cNvSpPr/>
            <p:nvPr/>
          </p:nvSpPr>
          <p:spPr>
            <a:xfrm>
              <a:off x="4761993" y="2894105"/>
              <a:ext cx="725557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7030A0"/>
                  </a:solidFill>
                </a:rPr>
                <a:t>4</a:t>
              </a:r>
              <a:endParaRPr lang="ko-KR" altLang="en-US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AB0DA17-1BFC-450A-A832-3580E010C59F}"/>
                </a:ext>
              </a:extLst>
            </p:cNvPr>
            <p:cNvSpPr/>
            <p:nvPr/>
          </p:nvSpPr>
          <p:spPr>
            <a:xfrm>
              <a:off x="4761993" y="2234095"/>
              <a:ext cx="725557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7030A0"/>
                  </a:solidFill>
                </a:rPr>
                <a:t>2</a:t>
              </a:r>
              <a:endParaRPr lang="ko-KR" altLang="en-US" sz="1600" b="1" dirty="0">
                <a:solidFill>
                  <a:srgbClr val="7030A0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5A50ADE-48CB-4150-9B42-7CC9484ABC8C}"/>
                </a:ext>
              </a:extLst>
            </p:cNvPr>
            <p:cNvSpPr/>
            <p:nvPr/>
          </p:nvSpPr>
          <p:spPr>
            <a:xfrm>
              <a:off x="4744825" y="3564407"/>
              <a:ext cx="725557" cy="27829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7030A0"/>
                  </a:solidFill>
                </a:rPr>
                <a:t>6</a:t>
              </a:r>
              <a:endParaRPr lang="ko-KR" altLang="en-US" sz="16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41A191-8DE0-4037-938A-D7CEA10BC7CA}"/>
                </a:ext>
              </a:extLst>
            </p:cNvPr>
            <p:cNvCxnSpPr>
              <a:cxnSpLocks/>
            </p:cNvCxnSpPr>
            <p:nvPr/>
          </p:nvCxnSpPr>
          <p:spPr>
            <a:xfrm>
              <a:off x="3754016" y="3172401"/>
              <a:ext cx="990809" cy="518329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50C50522-1A13-4928-A237-E5767E72633D}"/>
                </a:ext>
              </a:extLst>
            </p:cNvPr>
            <p:cNvCxnSpPr>
              <a:cxnSpLocks/>
            </p:cNvCxnSpPr>
            <p:nvPr/>
          </p:nvCxnSpPr>
          <p:spPr>
            <a:xfrm>
              <a:off x="3760417" y="3158063"/>
              <a:ext cx="984408" cy="230377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C918E674-1F7A-45F0-AC89-7D7A12336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6818" y="3057826"/>
              <a:ext cx="968672" cy="114575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6B553731-0960-4095-897F-DC4C5A7E0CE5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3805985" y="2708451"/>
              <a:ext cx="956008" cy="461857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2404DFE-C8A3-4F2F-874F-1080CE98E184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3773105" y="2373243"/>
              <a:ext cx="988888" cy="779816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B3FFA984-B55F-48F3-BC64-7F08F66038DE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773105" y="2035808"/>
              <a:ext cx="988888" cy="1150496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62C6EFA-74AF-4E0D-8FBE-EFFCAC6005CC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754391" y="2035808"/>
              <a:ext cx="1007602" cy="380990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EB6444BD-A7A7-4B2F-BDAA-A50FF427D452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3766818" y="2373243"/>
              <a:ext cx="995175" cy="60572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D897007B-6CD1-4627-BA04-455C00011226}"/>
                </a:ext>
              </a:extLst>
            </p:cNvPr>
            <p:cNvCxnSpPr>
              <a:cxnSpLocks/>
              <a:stCxn id="7" idx="6"/>
              <a:endCxn id="12" idx="2"/>
            </p:cNvCxnSpPr>
            <p:nvPr/>
          </p:nvCxnSpPr>
          <p:spPr>
            <a:xfrm>
              <a:off x="3759906" y="2419134"/>
              <a:ext cx="1002087" cy="289317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6E514FF7-2F70-40E8-92F9-6945EEC7C0D7}"/>
                </a:ext>
              </a:extLst>
            </p:cNvPr>
            <p:cNvCxnSpPr>
              <a:cxnSpLocks/>
              <a:stCxn id="7" idx="6"/>
              <a:endCxn id="20" idx="2"/>
            </p:cNvCxnSpPr>
            <p:nvPr/>
          </p:nvCxnSpPr>
          <p:spPr>
            <a:xfrm>
              <a:off x="3759906" y="2419134"/>
              <a:ext cx="1002087" cy="614119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FBD9DE71-0537-4BBA-8912-FF0DC9181469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>
              <a:off x="3766818" y="2433813"/>
              <a:ext cx="995175" cy="932362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DAF48789-D497-41CC-A31F-E97724CAAA12}"/>
                </a:ext>
              </a:extLst>
            </p:cNvPr>
            <p:cNvCxnSpPr>
              <a:cxnSpLocks/>
              <a:stCxn id="7" idx="6"/>
              <a:endCxn id="22" idx="2"/>
            </p:cNvCxnSpPr>
            <p:nvPr/>
          </p:nvCxnSpPr>
          <p:spPr>
            <a:xfrm>
              <a:off x="3759906" y="2419134"/>
              <a:ext cx="984919" cy="1284421"/>
            </a:xfrm>
            <a:prstGeom prst="straightConnector1">
              <a:avLst/>
            </a:prstGeom>
            <a:ln w="31750">
              <a:solidFill>
                <a:srgbClr val="C0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D27B3130-3B35-430E-8430-C1A217426F96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 flipV="1">
              <a:off x="5470382" y="2802181"/>
              <a:ext cx="962317" cy="901374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808E8AC4-D743-4EEF-A8C1-19C5746CD888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 flipV="1">
              <a:off x="5487550" y="2802181"/>
              <a:ext cx="920343" cy="563994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39AF4E89-E082-4C15-A2B7-2F72AE7A09DB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5504718" y="2791528"/>
              <a:ext cx="945166" cy="222110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511373BB-02FE-4E21-8E25-CD30DB69FD08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>
              <a:off x="5487550" y="2708451"/>
              <a:ext cx="962334" cy="83077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981121D2-D45D-43CB-8D32-AE65602B0D0A}"/>
                </a:ext>
              </a:extLst>
            </p:cNvPr>
            <p:cNvCxnSpPr>
              <a:cxnSpLocks/>
              <a:stCxn id="21" idx="6"/>
              <a:endCxn id="15" idx="2"/>
            </p:cNvCxnSpPr>
            <p:nvPr/>
          </p:nvCxnSpPr>
          <p:spPr>
            <a:xfrm>
              <a:off x="5487550" y="2373243"/>
              <a:ext cx="962334" cy="418285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4BD87202-314F-4A2A-B691-5E0785BBD2A5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5487550" y="2035808"/>
              <a:ext cx="952955" cy="766373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1" name="표 40">
                <a:extLst>
                  <a:ext uri="{FF2B5EF4-FFF2-40B4-BE49-F238E27FC236}">
                    <a16:creationId xmlns:a16="http://schemas.microsoft.com/office/drawing/2014/main" id="{2584F5B0-C206-4619-BF38-CACF3491FD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5241732"/>
                  </p:ext>
                </p:extLst>
              </p:nvPr>
            </p:nvGraphicFramePr>
            <p:xfrm>
              <a:off x="1555261" y="1423903"/>
              <a:ext cx="1530012" cy="10983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sz="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t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1" name="표 40">
                <a:extLst>
                  <a:ext uri="{FF2B5EF4-FFF2-40B4-BE49-F238E27FC236}">
                    <a16:creationId xmlns:a16="http://schemas.microsoft.com/office/drawing/2014/main" id="{2584F5B0-C206-4619-BF38-CACF3491FD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5241732"/>
                  </p:ext>
                </p:extLst>
              </p:nvPr>
            </p:nvGraphicFramePr>
            <p:xfrm>
              <a:off x="1555261" y="1423903"/>
              <a:ext cx="1530012" cy="10983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10004">
                      <a:extLst>
                        <a:ext uri="{9D8B030D-6E8A-4147-A177-3AD203B41FA5}">
                          <a16:colId xmlns:a16="http://schemas.microsoft.com/office/drawing/2014/main" val="1271290787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3897522852"/>
                        </a:ext>
                      </a:extLst>
                    </a:gridCol>
                    <a:gridCol w="510004">
                      <a:extLst>
                        <a:ext uri="{9D8B030D-6E8A-4147-A177-3AD203B41FA5}">
                          <a16:colId xmlns:a16="http://schemas.microsoft.com/office/drawing/2014/main" val="747967553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190" t="-2857" r="-202381" b="-42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190" t="-2857" r="-102381" b="-42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t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41802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13879705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3009491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28574131"/>
                      </a:ext>
                    </a:extLst>
                  </a:tr>
                  <a:tr h="2212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1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800" dirty="0"/>
                            <a:t>0</a:t>
                          </a:r>
                          <a:endParaRPr lang="ko-KR" alt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0117718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23C0075-5F2C-4EE5-8977-477DFAF57281}"/>
              </a:ext>
            </a:extLst>
          </p:cNvPr>
          <p:cNvSpPr txBox="1"/>
          <p:nvPr/>
        </p:nvSpPr>
        <p:spPr>
          <a:xfrm>
            <a:off x="2057539" y="1142630"/>
            <a:ext cx="53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XOR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B8ECFE-0FBA-4B39-AD95-5355CCF6D2F0}"/>
              </a:ext>
            </a:extLst>
          </p:cNvPr>
          <p:cNvSpPr txBox="1"/>
          <p:nvPr/>
        </p:nvSpPr>
        <p:spPr>
          <a:xfrm>
            <a:off x="9147941" y="1436388"/>
            <a:ext cx="909530" cy="9007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900"/>
              </a:lnSpc>
            </a:pPr>
            <a:r>
              <a:rPr lang="en-US" altLang="ko-KR" sz="1050" dirty="0"/>
              <a:t>[0 0]  =  0</a:t>
            </a:r>
          </a:p>
          <a:p>
            <a:pPr>
              <a:lnSpc>
                <a:spcPts val="900"/>
              </a:lnSpc>
            </a:pPr>
            <a:endParaRPr lang="en-US" altLang="ko-KR" sz="1050" dirty="0"/>
          </a:p>
          <a:p>
            <a:pPr>
              <a:lnSpc>
                <a:spcPts val="900"/>
              </a:lnSpc>
            </a:pPr>
            <a:r>
              <a:rPr lang="en-US" altLang="ko-KR" sz="1050" dirty="0"/>
              <a:t>[0 1]  =  1</a:t>
            </a:r>
          </a:p>
          <a:p>
            <a:pPr>
              <a:lnSpc>
                <a:spcPts val="900"/>
              </a:lnSpc>
            </a:pPr>
            <a:endParaRPr lang="en-US" altLang="ko-KR" sz="1050" dirty="0"/>
          </a:p>
          <a:p>
            <a:pPr>
              <a:lnSpc>
                <a:spcPts val="900"/>
              </a:lnSpc>
            </a:pPr>
            <a:r>
              <a:rPr lang="en-US" altLang="ko-KR" sz="1050" dirty="0"/>
              <a:t>[1 0]  =  1</a:t>
            </a:r>
          </a:p>
          <a:p>
            <a:pPr>
              <a:lnSpc>
                <a:spcPts val="900"/>
              </a:lnSpc>
            </a:pPr>
            <a:endParaRPr lang="en-US" altLang="ko-KR" sz="1050" dirty="0"/>
          </a:p>
          <a:p>
            <a:pPr>
              <a:lnSpc>
                <a:spcPts val="900"/>
              </a:lnSpc>
            </a:pPr>
            <a:r>
              <a:rPr lang="en-US" altLang="ko-KR" sz="1050" dirty="0"/>
              <a:t>[1 1]  =  0</a:t>
            </a:r>
            <a:endParaRPr lang="ko-KR" altLang="en-US" sz="1050" dirty="0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49BCC762-2B6E-4641-A6B5-6E5652359179}"/>
              </a:ext>
            </a:extLst>
          </p:cNvPr>
          <p:cNvSpPr/>
          <p:nvPr/>
        </p:nvSpPr>
        <p:spPr>
          <a:xfrm>
            <a:off x="8407884" y="1836561"/>
            <a:ext cx="679959" cy="193507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5D52EE5A-0E4F-49AF-BD02-E786D99A25B3}"/>
              </a:ext>
            </a:extLst>
          </p:cNvPr>
          <p:cNvSpPr/>
          <p:nvPr/>
        </p:nvSpPr>
        <p:spPr>
          <a:xfrm>
            <a:off x="3180119" y="1836560"/>
            <a:ext cx="679959" cy="193507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BA45D4-9AC5-4E13-A16B-538FA4B90841}"/>
              </a:ext>
            </a:extLst>
          </p:cNvPr>
          <p:cNvSpPr txBox="1"/>
          <p:nvPr/>
        </p:nvSpPr>
        <p:spPr>
          <a:xfrm>
            <a:off x="2291578" y="3273076"/>
            <a:ext cx="7608844" cy="307039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7030A0"/>
                </a:solidFill>
              </a:rPr>
              <a:t> 신경망 기반의 </a:t>
            </a:r>
            <a:r>
              <a:rPr lang="ko-KR" altLang="en-US" dirty="0" err="1">
                <a:solidFill>
                  <a:srgbClr val="7030A0"/>
                </a:solidFill>
              </a:rPr>
              <a:t>딥러닝을</a:t>
            </a:r>
            <a:r>
              <a:rPr lang="ko-KR" altLang="en-US" dirty="0">
                <a:solidFill>
                  <a:srgbClr val="7030A0"/>
                </a:solidFill>
              </a:rPr>
              <a:t> 구현하여 </a:t>
            </a:r>
            <a:r>
              <a:rPr lang="en-US" altLang="ko-KR" dirty="0">
                <a:solidFill>
                  <a:srgbClr val="7030A0"/>
                </a:solidFill>
              </a:rPr>
              <a:t>XOR </a:t>
            </a:r>
            <a:r>
              <a:rPr lang="ko-KR" altLang="en-US" dirty="0">
                <a:solidFill>
                  <a:srgbClr val="7030A0"/>
                </a:solidFill>
              </a:rPr>
              <a:t>문제 해결 </a:t>
            </a:r>
            <a:r>
              <a:rPr lang="en-US" altLang="ko-KR" dirty="0">
                <a:solidFill>
                  <a:srgbClr val="7030A0"/>
                </a:solidFill>
              </a:rPr>
              <a:t>!!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dirty="0">
              <a:solidFill>
                <a:srgbClr val="7030A0"/>
              </a:solidFill>
            </a:endParaRPr>
          </a:p>
          <a:p>
            <a:r>
              <a:rPr lang="ko-KR" altLang="en-US" sz="1600" dirty="0">
                <a:solidFill>
                  <a:srgbClr val="7030A0"/>
                </a:solidFill>
              </a:rPr>
              <a:t> ① </a:t>
            </a:r>
            <a:r>
              <a:rPr lang="en-US" altLang="ko-KR" sz="1600" dirty="0">
                <a:solidFill>
                  <a:srgbClr val="7030A0"/>
                </a:solidFill>
              </a:rPr>
              <a:t>NAND / OR / AND </a:t>
            </a:r>
            <a:r>
              <a:rPr lang="ko-KR" altLang="en-US" sz="1600" dirty="0">
                <a:solidFill>
                  <a:srgbClr val="7030A0"/>
                </a:solidFill>
              </a:rPr>
              <a:t>조합을 이용하지 않고</a:t>
            </a:r>
            <a:r>
              <a:rPr lang="en-US" altLang="ko-KR" sz="1600" dirty="0">
                <a:solidFill>
                  <a:srgbClr val="7030A0"/>
                </a:solidFill>
              </a:rPr>
              <a:t>,</a:t>
            </a:r>
          </a:p>
          <a:p>
            <a:endParaRPr lang="en-US" altLang="ko-KR" sz="1600" dirty="0">
              <a:solidFill>
                <a:srgbClr val="7030A0"/>
              </a:solidFill>
            </a:endParaRPr>
          </a:p>
          <a:p>
            <a:r>
              <a:rPr lang="ko-KR" altLang="en-US" sz="1600" dirty="0">
                <a:solidFill>
                  <a:srgbClr val="7030A0"/>
                </a:solidFill>
              </a:rPr>
              <a:t> ② </a:t>
            </a:r>
            <a:r>
              <a:rPr lang="ko-KR" altLang="en-US" sz="1600" dirty="0" err="1">
                <a:solidFill>
                  <a:srgbClr val="7030A0"/>
                </a:solidFill>
              </a:rPr>
              <a:t>입력층</a:t>
            </a:r>
            <a:r>
              <a:rPr lang="ko-KR" altLang="en-US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>
                <a:solidFill>
                  <a:srgbClr val="7030A0"/>
                </a:solidFill>
              </a:rPr>
              <a:t>/ </a:t>
            </a:r>
            <a:r>
              <a:rPr lang="ko-KR" altLang="en-US" sz="1600" dirty="0" err="1">
                <a:solidFill>
                  <a:srgbClr val="7030A0"/>
                </a:solidFill>
              </a:rPr>
              <a:t>은닉층</a:t>
            </a:r>
            <a:r>
              <a:rPr lang="en-US" altLang="ko-KR" sz="1600" dirty="0">
                <a:solidFill>
                  <a:srgbClr val="7030A0"/>
                </a:solidFill>
              </a:rPr>
              <a:t> / </a:t>
            </a:r>
            <a:r>
              <a:rPr lang="ko-KR" altLang="en-US" sz="1600" dirty="0">
                <a:solidFill>
                  <a:srgbClr val="7030A0"/>
                </a:solidFill>
              </a:rPr>
              <a:t>출력층으로 구성된 딥러닝 아키텍처 </a:t>
            </a:r>
            <a:r>
              <a:rPr lang="en-US" altLang="ko-KR" sz="1600" dirty="0">
                <a:solidFill>
                  <a:srgbClr val="7030A0"/>
                </a:solidFill>
              </a:rPr>
              <a:t>(Neural Network) </a:t>
            </a:r>
            <a:r>
              <a:rPr lang="ko-KR" altLang="en-US" sz="1600" dirty="0">
                <a:solidFill>
                  <a:srgbClr val="7030A0"/>
                </a:solidFill>
              </a:rPr>
              <a:t>이용</a:t>
            </a:r>
            <a:endParaRPr lang="en-US" altLang="ko-KR" sz="1600" dirty="0">
              <a:solidFill>
                <a:srgbClr val="7030A0"/>
              </a:solidFill>
            </a:endParaRPr>
          </a:p>
          <a:p>
            <a:endParaRPr lang="en-US" altLang="ko-KR" sz="1600" dirty="0">
              <a:solidFill>
                <a:srgbClr val="7030A0"/>
              </a:solidFill>
            </a:endParaRPr>
          </a:p>
          <a:p>
            <a:endParaRPr lang="en-US" altLang="ko-KR" sz="1600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solidFill>
                  <a:srgbClr val="FF0000"/>
                </a:solidFill>
              </a:rPr>
              <a:t>입력층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개 이상의 </a:t>
            </a:r>
            <a:r>
              <a:rPr lang="ko-KR" altLang="en-US" dirty="0" err="1">
                <a:solidFill>
                  <a:srgbClr val="FF0000"/>
                </a:solidFill>
              </a:rPr>
              <a:t>은닉층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출력층을 가지는 </a:t>
            </a:r>
            <a:r>
              <a:rPr lang="ko-KR" altLang="en-US" dirty="0" err="1">
                <a:solidFill>
                  <a:srgbClr val="FF0000"/>
                </a:solidFill>
              </a:rPr>
              <a:t>딥러닝을</a:t>
            </a:r>
            <a:r>
              <a:rPr lang="ko-KR" altLang="en-US" dirty="0">
                <a:solidFill>
                  <a:srgbClr val="FF0000"/>
                </a:solidFill>
              </a:rPr>
              <a:t> 설계한다면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이런 </a:t>
            </a:r>
            <a:r>
              <a:rPr lang="ko-KR" altLang="en-US" dirty="0" err="1">
                <a:solidFill>
                  <a:srgbClr val="FF0000"/>
                </a:solidFill>
              </a:rPr>
              <a:t>딥러닝을</a:t>
            </a:r>
            <a:r>
              <a:rPr lang="ko-KR" altLang="en-US" dirty="0">
                <a:solidFill>
                  <a:srgbClr val="FF0000"/>
                </a:solidFill>
              </a:rPr>
              <a:t> 이용해서 </a:t>
            </a:r>
            <a:r>
              <a:rPr lang="en-US" altLang="ko-KR" dirty="0">
                <a:solidFill>
                  <a:srgbClr val="FF0000"/>
                </a:solidFill>
              </a:rPr>
              <a:t>XOR </a:t>
            </a:r>
            <a:r>
              <a:rPr lang="ko-KR" altLang="en-US" dirty="0">
                <a:solidFill>
                  <a:srgbClr val="FF0000"/>
                </a:solidFill>
              </a:rPr>
              <a:t>보다는 더 복잡한 필기체 손 글씨 인식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</a:rPr>
              <a:t>이미지 인식 등의 문제도 해결 할 수 있다는 </a:t>
            </a:r>
            <a:r>
              <a:rPr lang="en-US" altLang="ko-KR" dirty="0">
                <a:solidFill>
                  <a:srgbClr val="FF0000"/>
                </a:solidFill>
              </a:rPr>
              <a:t>insight </a:t>
            </a:r>
            <a:r>
              <a:rPr lang="ko-KR" altLang="en-US" dirty="0">
                <a:solidFill>
                  <a:srgbClr val="FF0000"/>
                </a:solidFill>
              </a:rPr>
              <a:t>를 얻을 수 있음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77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9967D-B45E-4A49-82AB-C89AE0FFA278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데이터타입 </a:t>
            </a:r>
            <a:r>
              <a:rPr lang="en-US" altLang="ko-KR" sz="2400" dirty="0">
                <a:solidFill>
                  <a:srgbClr val="7030A0"/>
                </a:solidFill>
              </a:rPr>
              <a:t>– list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3FA80-7195-4A69-9489-041CC96E87B4}"/>
              </a:ext>
            </a:extLst>
          </p:cNvPr>
          <p:cNvSpPr txBox="1"/>
          <p:nvPr/>
        </p:nvSpPr>
        <p:spPr>
          <a:xfrm>
            <a:off x="422031" y="730655"/>
            <a:ext cx="6082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빈 리스트</a:t>
            </a:r>
            <a:r>
              <a:rPr lang="en-US" altLang="ko-KR" dirty="0"/>
              <a:t>(list)</a:t>
            </a:r>
            <a:r>
              <a:rPr lang="ko-KR" altLang="en-US" dirty="0"/>
              <a:t> 생성 후 </a:t>
            </a:r>
            <a:r>
              <a:rPr lang="en-US" altLang="ko-KR" dirty="0"/>
              <a:t>append method</a:t>
            </a:r>
            <a:r>
              <a:rPr lang="ko-KR" altLang="en-US" dirty="0"/>
              <a:t>를 이용하여</a:t>
            </a:r>
            <a:br>
              <a:rPr lang="en-US" altLang="ko-KR" dirty="0"/>
            </a:br>
            <a:r>
              <a:rPr lang="ko-KR" altLang="en-US" dirty="0"/>
              <a:t>데이터 추가</a:t>
            </a:r>
            <a:r>
              <a:rPr lang="en-US" altLang="ko-KR" dirty="0"/>
              <a:t>(</a:t>
            </a:r>
            <a:r>
              <a:rPr lang="ko-KR" altLang="en-US" dirty="0" err="1"/>
              <a:t>머신러닝</a:t>
            </a:r>
            <a:r>
              <a:rPr lang="ko-KR" altLang="en-US" dirty="0"/>
              <a:t> 코드에서 정확도 계산</a:t>
            </a:r>
            <a:r>
              <a:rPr lang="en-US" altLang="ko-KR" dirty="0"/>
              <a:t>, </a:t>
            </a:r>
            <a:r>
              <a:rPr lang="ko-KR" altLang="en-US" dirty="0"/>
              <a:t>손실함수</a:t>
            </a:r>
            <a:br>
              <a:rPr lang="en-US" altLang="ko-KR" dirty="0"/>
            </a:br>
            <a:r>
              <a:rPr lang="ko-KR" altLang="en-US" dirty="0"/>
              <a:t>값 저장하기 위해 사용</a:t>
            </a:r>
            <a:r>
              <a:rPr lang="en-US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1D0E2-3CEF-4712-9274-6666E86780DA}"/>
              </a:ext>
            </a:extLst>
          </p:cNvPr>
          <p:cNvSpPr txBox="1"/>
          <p:nvPr/>
        </p:nvSpPr>
        <p:spPr>
          <a:xfrm>
            <a:off x="422031" y="1966429"/>
            <a:ext cx="82910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파이썬 리스트</a:t>
            </a:r>
            <a:r>
              <a:rPr lang="en-US" altLang="ko-KR" dirty="0"/>
              <a:t>(list)</a:t>
            </a:r>
            <a:r>
              <a:rPr lang="ko-KR" altLang="en-US" dirty="0"/>
              <a:t>에서 콜론</a:t>
            </a:r>
            <a:r>
              <a:rPr lang="en-US" altLang="ko-KR" dirty="0"/>
              <a:t>(:)</a:t>
            </a:r>
            <a:r>
              <a:rPr lang="ko-KR" altLang="en-US" dirty="0"/>
              <a:t>을 이용한 </a:t>
            </a:r>
            <a:r>
              <a:rPr lang="en-US" altLang="ko-KR" dirty="0"/>
              <a:t>‘</a:t>
            </a:r>
            <a:r>
              <a:rPr lang="ko-KR" altLang="en-US" dirty="0" err="1"/>
              <a:t>슬라이싱</a:t>
            </a:r>
            <a:r>
              <a:rPr lang="en-US" altLang="ko-KR" dirty="0"/>
              <a:t>‘ </a:t>
            </a:r>
            <a:r>
              <a:rPr lang="ko-KR" altLang="en-US" dirty="0"/>
              <a:t>기능이 있음</a:t>
            </a:r>
            <a:r>
              <a:rPr lang="en-US" altLang="ko-KR" dirty="0"/>
              <a:t>. </a:t>
            </a:r>
            <a:r>
              <a:rPr lang="ko-KR" altLang="en-US" dirty="0" err="1"/>
              <a:t>슬라이싱을</a:t>
            </a:r>
            <a:br>
              <a:rPr lang="en-US" altLang="ko-KR" dirty="0"/>
            </a:br>
            <a:r>
              <a:rPr lang="ko-KR" altLang="en-US" dirty="0"/>
              <a:t>이용하면 범위를 지정해 부분 리스트를 얻을 수 있음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 err="1"/>
              <a:t>머신러닝을</a:t>
            </a:r>
            <a:r>
              <a:rPr lang="ko-KR" altLang="en-US" dirty="0"/>
              <a:t> 위해서는 반드시 알아야 하는 기능임</a:t>
            </a:r>
            <a:r>
              <a:rPr lang="en-US" altLang="ko-KR" dirty="0"/>
              <a:t>)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BC9DCD5-3670-446D-B962-4BDDE712ABB0}"/>
              </a:ext>
            </a:extLst>
          </p:cNvPr>
          <p:cNvGrpSpPr/>
          <p:nvPr/>
        </p:nvGrpSpPr>
        <p:grpSpPr>
          <a:xfrm>
            <a:off x="1742658" y="2896786"/>
            <a:ext cx="8613912" cy="788108"/>
            <a:chOff x="1477617" y="1083588"/>
            <a:chExt cx="7825409" cy="96387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37D1DEC-5B1A-4C74-8451-7CA4F6646B2C}"/>
                </a:ext>
              </a:extLst>
            </p:cNvPr>
            <p:cNvSpPr/>
            <p:nvPr/>
          </p:nvSpPr>
          <p:spPr>
            <a:xfrm>
              <a:off x="6619466" y="1398108"/>
              <a:ext cx="1205948" cy="3578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40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49D5951-DE74-481B-892D-4A6C481BEFC4}"/>
                </a:ext>
              </a:extLst>
            </p:cNvPr>
            <p:cNvGrpSpPr/>
            <p:nvPr/>
          </p:nvGrpSpPr>
          <p:grpSpPr>
            <a:xfrm>
              <a:off x="1477617" y="1083588"/>
              <a:ext cx="7825409" cy="963872"/>
              <a:chOff x="1477617" y="1348632"/>
              <a:chExt cx="7825409" cy="963872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BA39384-4667-4AF8-A31B-DE8366527B25}"/>
                  </a:ext>
                </a:extLst>
              </p:cNvPr>
              <p:cNvSpPr/>
              <p:nvPr/>
            </p:nvSpPr>
            <p:spPr>
              <a:xfrm>
                <a:off x="1477617" y="1404730"/>
                <a:ext cx="7825409" cy="907774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  index</a:t>
                </a:r>
              </a:p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  value</a:t>
                </a:r>
              </a:p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  index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FE56C156-8EDB-4E82-B142-CCAF958E699D}"/>
                  </a:ext>
                </a:extLst>
              </p:cNvPr>
              <p:cNvSpPr/>
              <p:nvPr/>
            </p:nvSpPr>
            <p:spPr>
              <a:xfrm>
                <a:off x="3001613" y="1666462"/>
                <a:ext cx="1205948" cy="35780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</a:rPr>
                  <a:t>10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469B888E-88CD-42CD-94DC-53AFECAB5BC3}"/>
                  </a:ext>
                </a:extLst>
              </p:cNvPr>
              <p:cNvSpPr/>
              <p:nvPr/>
            </p:nvSpPr>
            <p:spPr>
              <a:xfrm>
                <a:off x="4207565" y="1663152"/>
                <a:ext cx="1205948" cy="35780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</a:rPr>
                  <a:t>20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48E11629-C3A8-4670-85D1-9F134452C483}"/>
                  </a:ext>
                </a:extLst>
              </p:cNvPr>
              <p:cNvSpPr/>
              <p:nvPr/>
            </p:nvSpPr>
            <p:spPr>
              <a:xfrm>
                <a:off x="5413514" y="1663152"/>
                <a:ext cx="1205948" cy="35780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</a:rPr>
                  <a:t>30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5C0F963-5E05-41CB-B99D-1A07FBF269A3}"/>
                  </a:ext>
                </a:extLst>
              </p:cNvPr>
              <p:cNvSpPr/>
              <p:nvPr/>
            </p:nvSpPr>
            <p:spPr>
              <a:xfrm>
                <a:off x="7825418" y="1663151"/>
                <a:ext cx="1205948" cy="35780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</a:rPr>
                  <a:t>50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B8439F-B408-4045-9737-49C581F955A0}"/>
                  </a:ext>
                </a:extLst>
              </p:cNvPr>
              <p:cNvSpPr txBox="1"/>
              <p:nvPr/>
            </p:nvSpPr>
            <p:spPr>
              <a:xfrm>
                <a:off x="3472067" y="1350497"/>
                <a:ext cx="258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0</a:t>
                </a:r>
                <a:endParaRPr lang="ko-KR" altLang="en-US" sz="14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61C11A5-5C18-46CC-9A57-90CA3E4F8EAB}"/>
                  </a:ext>
                </a:extLst>
              </p:cNvPr>
              <p:cNvSpPr txBox="1"/>
              <p:nvPr/>
            </p:nvSpPr>
            <p:spPr>
              <a:xfrm>
                <a:off x="3405807" y="1973321"/>
                <a:ext cx="390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-5</a:t>
                </a:r>
                <a:endParaRPr lang="ko-KR" altLang="en-US" sz="14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FE3DEE8-07D6-414E-AB57-679584C880D8}"/>
                  </a:ext>
                </a:extLst>
              </p:cNvPr>
              <p:cNvSpPr txBox="1"/>
              <p:nvPr/>
            </p:nvSpPr>
            <p:spPr>
              <a:xfrm>
                <a:off x="4606911" y="1981425"/>
                <a:ext cx="390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-4</a:t>
                </a:r>
                <a:endParaRPr lang="ko-KR" altLang="en-US" sz="14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A81719-4A34-4C16-B026-D9DA2C38013F}"/>
                  </a:ext>
                </a:extLst>
              </p:cNvPr>
              <p:cNvSpPr txBox="1"/>
              <p:nvPr/>
            </p:nvSpPr>
            <p:spPr>
              <a:xfrm>
                <a:off x="5797211" y="1989529"/>
                <a:ext cx="390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-3</a:t>
                </a:r>
                <a:endParaRPr lang="ko-KR" altLang="en-US" sz="14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195CAD3-1411-47AA-8A65-587510F9E351}"/>
                  </a:ext>
                </a:extLst>
              </p:cNvPr>
              <p:cNvSpPr txBox="1"/>
              <p:nvPr/>
            </p:nvSpPr>
            <p:spPr>
              <a:xfrm>
                <a:off x="7028318" y="1981425"/>
                <a:ext cx="390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-2</a:t>
                </a:r>
                <a:endParaRPr lang="ko-KR" altLang="en-US" sz="14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9FE3F6C-92AE-4729-873E-C9C443C9C50F}"/>
                  </a:ext>
                </a:extLst>
              </p:cNvPr>
              <p:cNvSpPr txBox="1"/>
              <p:nvPr/>
            </p:nvSpPr>
            <p:spPr>
              <a:xfrm>
                <a:off x="8241369" y="1981425"/>
                <a:ext cx="390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-1</a:t>
                </a:r>
                <a:endParaRPr lang="ko-KR" altLang="en-US" sz="14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D4CB5F-3707-4BD4-BA80-CA20F996A411}"/>
                  </a:ext>
                </a:extLst>
              </p:cNvPr>
              <p:cNvSpPr txBox="1"/>
              <p:nvPr/>
            </p:nvSpPr>
            <p:spPr>
              <a:xfrm>
                <a:off x="4664755" y="1350497"/>
                <a:ext cx="258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1</a:t>
                </a:r>
                <a:endParaRPr lang="ko-KR" altLang="en-US" sz="1400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56D3715-DE6D-48EA-A49A-5FCCB8BF01B5}"/>
                  </a:ext>
                </a:extLst>
              </p:cNvPr>
              <p:cNvSpPr txBox="1"/>
              <p:nvPr/>
            </p:nvSpPr>
            <p:spPr>
              <a:xfrm>
                <a:off x="5854141" y="1348632"/>
                <a:ext cx="258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2</a:t>
                </a:r>
                <a:endParaRPr lang="ko-KR" altLang="en-US" sz="14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AE238A7-1B49-47B4-8E54-5FF18C819B57}"/>
                  </a:ext>
                </a:extLst>
              </p:cNvPr>
              <p:cNvSpPr txBox="1"/>
              <p:nvPr/>
            </p:nvSpPr>
            <p:spPr>
              <a:xfrm>
                <a:off x="7079985" y="1348632"/>
                <a:ext cx="258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3</a:t>
                </a:r>
                <a:endParaRPr lang="ko-KR" altLang="en-US" sz="140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562895-DAF6-4B66-B926-479D59CAAE51}"/>
                  </a:ext>
                </a:extLst>
              </p:cNvPr>
              <p:cNvSpPr txBox="1"/>
              <p:nvPr/>
            </p:nvSpPr>
            <p:spPr>
              <a:xfrm>
                <a:off x="8294663" y="1349021"/>
                <a:ext cx="258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4</a:t>
                </a:r>
                <a:endParaRPr lang="ko-KR" altLang="en-US" sz="1400" dirty="0"/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28A9484-7E99-4CB0-B7C6-7435FA685EA6}"/>
              </a:ext>
            </a:extLst>
          </p:cNvPr>
          <p:cNvGrpSpPr/>
          <p:nvPr/>
        </p:nvGrpSpPr>
        <p:grpSpPr>
          <a:xfrm>
            <a:off x="1749285" y="3800068"/>
            <a:ext cx="8613913" cy="2573106"/>
            <a:chOff x="1583635" y="3408788"/>
            <a:chExt cx="8613913" cy="2684940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73A8C30-DAB4-467B-9FE1-0ACED1ADD6B8}"/>
                </a:ext>
              </a:extLst>
            </p:cNvPr>
            <p:cNvSpPr/>
            <p:nvPr/>
          </p:nvSpPr>
          <p:spPr>
            <a:xfrm>
              <a:off x="1669774" y="3879174"/>
              <a:ext cx="8527774" cy="144836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i="1" dirty="0">
                  <a:solidFill>
                    <a:srgbClr val="00B0F0"/>
                  </a:solidFill>
                </a:rPr>
                <a:t># a[ 0 : 2 ] =&gt;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인덱스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0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부터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2-1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까지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, a[1:] =&gt;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인덱스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1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부터 끝까지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a[ : 3 ]   =&gt;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인덱스 처음부터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3-1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까지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, a[:-2] =&gt;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인덱스 처음부터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-2-1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까지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a[ : ]     =&gt;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인덱스 처음부터 끝까지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endParaRPr lang="en-US" altLang="ko-KR" sz="1200" dirty="0">
                <a:solidFill>
                  <a:srgbClr val="0070C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“a[ 0 : 2 ] 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a[</a:t>
              </a:r>
              <a:r>
                <a:rPr lang="en-US" altLang="ko-KR" sz="1200" dirty="0">
                  <a:solidFill>
                    <a:srgbClr val="00B050"/>
                  </a:solidFill>
                </a:rPr>
                <a:t>0:2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 a[ 1 : ]  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 a[</a:t>
              </a:r>
              <a:r>
                <a:rPr lang="en-US" altLang="ko-KR" sz="1200" dirty="0">
                  <a:solidFill>
                    <a:srgbClr val="00B050"/>
                  </a:solidFill>
                </a:rPr>
                <a:t> 1 : </a:t>
              </a:r>
              <a:r>
                <a:rPr lang="en-US" altLang="ko-KR" sz="1200" dirty="0">
                  <a:solidFill>
                    <a:schemeClr val="tx1"/>
                  </a:solidFill>
                </a:rPr>
                <a:t>] 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“a[ : 3 ] 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a[:3],	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 a[ : -2 ]  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 a[ : -</a:t>
              </a:r>
              <a:r>
                <a:rPr lang="en-US" altLang="ko-KR" sz="1200" dirty="0">
                  <a:solidFill>
                    <a:srgbClr val="00B050"/>
                  </a:solidFill>
                </a:rPr>
                <a:t>2 </a:t>
              </a:r>
              <a:r>
                <a:rPr lang="en-US" altLang="ko-KR" sz="1200" dirty="0">
                  <a:solidFill>
                    <a:schemeClr val="tx1"/>
                  </a:solidFill>
                </a:rPr>
                <a:t>] 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 </a:t>
              </a:r>
              <a:r>
                <a:rPr lang="en-US" altLang="ko-KR" sz="1200" dirty="0">
                  <a:solidFill>
                    <a:srgbClr val="C00000"/>
                  </a:solidFill>
                </a:rPr>
                <a:t>“a[ : ] 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a[:])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56F9BD43-628E-43A7-AF38-79213A10B3FA}"/>
                </a:ext>
              </a:extLst>
            </p:cNvPr>
            <p:cNvSpPr/>
            <p:nvPr/>
          </p:nvSpPr>
          <p:spPr>
            <a:xfrm>
              <a:off x="1669774" y="3457042"/>
              <a:ext cx="8527774" cy="32467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a = [ </a:t>
              </a:r>
              <a:r>
                <a:rPr lang="en-US" altLang="ko-KR" sz="1400" dirty="0">
                  <a:solidFill>
                    <a:srgbClr val="00B050"/>
                  </a:solidFill>
                </a:rPr>
                <a:t>10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en-US" altLang="ko-KR" sz="1400" dirty="0">
                  <a:solidFill>
                    <a:srgbClr val="00B050"/>
                  </a:solidFill>
                </a:rPr>
                <a:t>20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en-US" altLang="ko-KR" sz="1400" dirty="0">
                  <a:solidFill>
                    <a:srgbClr val="00B050"/>
                  </a:solidFill>
                </a:rPr>
                <a:t>30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en-US" altLang="ko-KR" sz="1400" dirty="0">
                  <a:solidFill>
                    <a:srgbClr val="00B050"/>
                  </a:solidFill>
                </a:rPr>
                <a:t>40</a:t>
              </a:r>
              <a:r>
                <a:rPr lang="en-US" altLang="ko-KR" sz="1400" dirty="0">
                  <a:solidFill>
                    <a:schemeClr val="tx1"/>
                  </a:solidFill>
                </a:rPr>
                <a:t>, </a:t>
              </a:r>
              <a:r>
                <a:rPr lang="en-US" altLang="ko-KR" sz="1400" dirty="0">
                  <a:solidFill>
                    <a:srgbClr val="00B050"/>
                  </a:solidFill>
                </a:rPr>
                <a:t>50</a:t>
              </a:r>
              <a:r>
                <a:rPr lang="en-US" altLang="ko-KR" sz="1400" dirty="0">
                  <a:solidFill>
                    <a:schemeClr val="tx1"/>
                  </a:solidFill>
                </a:rPr>
                <a:t> ]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5B04295-A645-49C1-A031-C10B3AF5D454}"/>
                </a:ext>
              </a:extLst>
            </p:cNvPr>
            <p:cNvSpPr/>
            <p:nvPr/>
          </p:nvSpPr>
          <p:spPr>
            <a:xfrm>
              <a:off x="1583635" y="3408788"/>
              <a:ext cx="8613913" cy="268494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7A021D57-B0FB-44E5-B858-66EE99B33BD6}"/>
                </a:ext>
              </a:extLst>
            </p:cNvPr>
            <p:cNvSpPr/>
            <p:nvPr/>
          </p:nvSpPr>
          <p:spPr>
            <a:xfrm>
              <a:off x="1583635" y="5335491"/>
              <a:ext cx="8613913" cy="75823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a[ 0 : 2 ] == [ 10, 20 ] , a[ 1 : ] == [ 20, 30 , 40, 50 ]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a[ : 3 ] == [ 10, 20, 30 ] , a[ : -2 ] == [ 10, 20, 30 ]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a[ : ] == [ 10, 20, 30, 40, 50 ]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55C2EB7-0754-4508-A8E4-578B21DC2764}"/>
              </a:ext>
            </a:extLst>
          </p:cNvPr>
          <p:cNvGrpSpPr/>
          <p:nvPr/>
        </p:nvGrpSpPr>
        <p:grpSpPr>
          <a:xfrm>
            <a:off x="6752125" y="392416"/>
            <a:ext cx="5082208" cy="1527315"/>
            <a:chOff x="2842591" y="1474302"/>
            <a:chExt cx="5082208" cy="1527315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F2A9F4C-AA7D-4E19-BE16-708BD04AAE26}"/>
                </a:ext>
              </a:extLst>
            </p:cNvPr>
            <p:cNvSpPr/>
            <p:nvPr/>
          </p:nvSpPr>
          <p:spPr>
            <a:xfrm>
              <a:off x="2955233" y="1563757"/>
              <a:ext cx="4969566" cy="1129746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c = [ ]</a:t>
              </a: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c.append</a:t>
              </a:r>
              <a:r>
                <a:rPr lang="en-US" altLang="ko-KR" sz="1400" dirty="0">
                  <a:solidFill>
                    <a:schemeClr val="tx1"/>
                  </a:solidFill>
                </a:rPr>
                <a:t>(</a:t>
              </a:r>
              <a:r>
                <a:rPr lang="en-US" altLang="ko-KR" sz="1400" dirty="0">
                  <a:solidFill>
                    <a:srgbClr val="00B050"/>
                  </a:solidFill>
                </a:rPr>
                <a:t>100</a:t>
              </a:r>
              <a:r>
                <a:rPr lang="en-US" altLang="ko-KR" sz="1400" dirty="0">
                  <a:solidFill>
                    <a:schemeClr val="tx1"/>
                  </a:solidFill>
                </a:rPr>
                <a:t>),	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c.append</a:t>
              </a:r>
              <a:r>
                <a:rPr lang="en-US" altLang="ko-KR" sz="1400" dirty="0">
                  <a:solidFill>
                    <a:schemeClr val="tx1"/>
                  </a:solidFill>
                </a:rPr>
                <a:t>(</a:t>
              </a:r>
              <a:r>
                <a:rPr lang="en-US" altLang="ko-KR" sz="1400" dirty="0">
                  <a:solidFill>
                    <a:srgbClr val="00B050"/>
                  </a:solidFill>
                </a:rPr>
                <a:t>200</a:t>
              </a:r>
              <a:r>
                <a:rPr lang="en-US" altLang="ko-KR" sz="1400" dirty="0">
                  <a:solidFill>
                    <a:schemeClr val="tx1"/>
                  </a:solidFill>
                </a:rPr>
                <a:t>),	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c.append</a:t>
              </a:r>
              <a:r>
                <a:rPr lang="en-US" altLang="ko-KR" sz="1400" dirty="0">
                  <a:solidFill>
                    <a:schemeClr val="tx1"/>
                  </a:solidFill>
                </a:rPr>
                <a:t>(</a:t>
              </a:r>
              <a:r>
                <a:rPr lang="en-US" altLang="ko-KR" sz="1400" dirty="0">
                  <a:solidFill>
                    <a:srgbClr val="00B050"/>
                  </a:solidFill>
                </a:rPr>
                <a:t>300</a:t>
              </a:r>
              <a:r>
                <a:rPr lang="en-US" altLang="ko-KR" sz="14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print(c)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E6447291-3420-49DD-B560-B6203E497D2C}"/>
                </a:ext>
              </a:extLst>
            </p:cNvPr>
            <p:cNvSpPr/>
            <p:nvPr/>
          </p:nvSpPr>
          <p:spPr>
            <a:xfrm>
              <a:off x="2842591" y="1474302"/>
              <a:ext cx="5082208" cy="152731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  [100, 200, 300]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325768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8C064-C905-43A9-9A51-931C1A508B8D}"/>
              </a:ext>
            </a:extLst>
          </p:cNvPr>
          <p:cNvSpPr txBox="1"/>
          <p:nvPr/>
        </p:nvSpPr>
        <p:spPr>
          <a:xfrm>
            <a:off x="820614" y="709246"/>
            <a:ext cx="948957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000" dirty="0">
              <a:solidFill>
                <a:srgbClr val="7030A0"/>
              </a:solidFill>
            </a:endParaRPr>
          </a:p>
          <a:p>
            <a:r>
              <a:rPr lang="en-US" altLang="ko-KR" sz="4000" dirty="0">
                <a:solidFill>
                  <a:srgbClr val="7030A0"/>
                </a:solidFill>
              </a:rPr>
              <a:t>Next Time</a:t>
            </a: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800" dirty="0">
                <a:solidFill>
                  <a:srgbClr val="7030A0"/>
                </a:solidFill>
              </a:rPr>
              <a:t> Deep Learning (IV)</a:t>
            </a:r>
          </a:p>
          <a:p>
            <a:pPr lvl="1"/>
            <a:endParaRPr lang="en-US" altLang="ko-KR" sz="24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2000" dirty="0">
                <a:solidFill>
                  <a:srgbClr val="7030A0"/>
                </a:solidFill>
              </a:rPr>
              <a:t>MNIST(</a:t>
            </a:r>
            <a:r>
              <a:rPr lang="ko-KR" altLang="en-US" sz="2000" dirty="0">
                <a:solidFill>
                  <a:srgbClr val="7030A0"/>
                </a:solidFill>
              </a:rPr>
              <a:t>필기체 숫자</a:t>
            </a:r>
            <a:r>
              <a:rPr lang="en-US" altLang="ko-KR" sz="2000" dirty="0">
                <a:solidFill>
                  <a:srgbClr val="7030A0"/>
                </a:solidFill>
              </a:rPr>
              <a:t>)</a:t>
            </a:r>
            <a:endParaRPr lang="en-US" altLang="ko-KR" sz="24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7030A0"/>
                </a:solidFill>
              </a:rPr>
              <a:t>딥러닝 </a:t>
            </a:r>
            <a:r>
              <a:rPr lang="en-US" altLang="ko-KR" sz="2000" dirty="0">
                <a:solidFill>
                  <a:srgbClr val="7030A0"/>
                </a:solidFill>
              </a:rPr>
              <a:t>/ </a:t>
            </a:r>
            <a:r>
              <a:rPr lang="en-US" altLang="ko-KR" sz="2000" dirty="0" err="1">
                <a:solidFill>
                  <a:srgbClr val="7030A0"/>
                </a:solidFill>
              </a:rPr>
              <a:t>Softmax</a:t>
            </a:r>
            <a:r>
              <a:rPr lang="en-US" altLang="ko-KR" sz="2000" dirty="0">
                <a:solidFill>
                  <a:srgbClr val="7030A0"/>
                </a:solidFill>
              </a:rPr>
              <a:t> </a:t>
            </a:r>
            <a:r>
              <a:rPr lang="ko-KR" altLang="en-US" sz="2000" dirty="0">
                <a:solidFill>
                  <a:srgbClr val="7030A0"/>
                </a:solidFill>
              </a:rPr>
              <a:t>이용하여 </a:t>
            </a:r>
            <a:r>
              <a:rPr lang="en-US" altLang="ko-KR" sz="2000" dirty="0">
                <a:solidFill>
                  <a:srgbClr val="7030A0"/>
                </a:solidFill>
              </a:rPr>
              <a:t>MNIST(</a:t>
            </a:r>
            <a:r>
              <a:rPr lang="ko-KR" altLang="en-US" sz="2000" dirty="0">
                <a:solidFill>
                  <a:srgbClr val="7030A0"/>
                </a:solidFill>
              </a:rPr>
              <a:t>필기체 숫자</a:t>
            </a:r>
            <a:r>
              <a:rPr lang="en-US" altLang="ko-KR" sz="2000" dirty="0">
                <a:solidFill>
                  <a:srgbClr val="7030A0"/>
                </a:solidFill>
              </a:rPr>
              <a:t>) </a:t>
            </a:r>
            <a:r>
              <a:rPr lang="ko-KR" altLang="en-US" sz="2000" dirty="0">
                <a:solidFill>
                  <a:srgbClr val="7030A0"/>
                </a:solidFill>
              </a:rPr>
              <a:t>인식 코드</a:t>
            </a:r>
            <a:endParaRPr lang="en-US" altLang="ko-KR" sz="2400" dirty="0">
              <a:solidFill>
                <a:srgbClr val="7030A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FB9F99-2F7C-4382-885F-1E5D3A124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263" y="3803317"/>
            <a:ext cx="4682074" cy="195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0612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AE000-3735-4806-99DB-4BBE1EAD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6243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3AE000-3735-4806-99DB-4BBE1EAD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39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6AA1C3-85B9-47BB-A9C0-4836CBEE8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862"/>
            <a:ext cx="12192000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3BBB0E-39A0-48EF-83C5-BA2E9B0D1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91" y="8313"/>
            <a:ext cx="8466994" cy="3845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FE1E9C-EAF4-47F1-BE57-3BF3C19D1F33}"/>
              </a:ext>
            </a:extLst>
          </p:cNvPr>
          <p:cNvSpPr txBox="1"/>
          <p:nvPr/>
        </p:nvSpPr>
        <p:spPr>
          <a:xfrm>
            <a:off x="120159" y="142074"/>
            <a:ext cx="2643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4</a:t>
            </a:r>
            <a:r>
              <a:rPr lang="ko-KR" altLang="en-US" sz="2400" dirty="0">
                <a:solidFill>
                  <a:srgbClr val="7030A0"/>
                </a:solidFill>
              </a:rPr>
              <a:t>차 산업혁명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3ECE2-3700-4F6C-8E57-07291561FD81}"/>
              </a:ext>
            </a:extLst>
          </p:cNvPr>
          <p:cNvSpPr txBox="1"/>
          <p:nvPr/>
        </p:nvSpPr>
        <p:spPr>
          <a:xfrm>
            <a:off x="1837591" y="4161684"/>
            <a:ext cx="88597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2016</a:t>
            </a:r>
            <a:r>
              <a:rPr lang="ko-KR" altLang="en-US" sz="2000" dirty="0"/>
              <a:t>년 스위스 다보스에서 개최된 세계경제 포럼에서 처음 언급됨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학자에 따라 정의는 조금씩 다르지만</a:t>
            </a:r>
            <a:r>
              <a:rPr lang="en-US" altLang="ko-KR" sz="2000" dirty="0"/>
              <a:t>, </a:t>
            </a:r>
            <a:r>
              <a:rPr lang="ko-KR" altLang="en-US" sz="2000" dirty="0"/>
              <a:t>대체로 </a:t>
            </a:r>
            <a:r>
              <a:rPr lang="en-US" altLang="ko-KR" sz="2000" dirty="0">
                <a:solidFill>
                  <a:srgbClr val="FF0000"/>
                </a:solidFill>
              </a:rPr>
              <a:t>4</a:t>
            </a:r>
            <a:r>
              <a:rPr lang="ko-KR" altLang="en-US" sz="2000" dirty="0">
                <a:solidFill>
                  <a:srgbClr val="FF0000"/>
                </a:solidFill>
              </a:rPr>
              <a:t>차 산업혁명</a:t>
            </a:r>
            <a:r>
              <a:rPr lang="ko-KR" altLang="en-US" sz="2000" dirty="0"/>
              <a:t>은 </a:t>
            </a:r>
            <a:r>
              <a:rPr lang="ko-KR" altLang="en-US" sz="2000" dirty="0">
                <a:solidFill>
                  <a:srgbClr val="FF0000"/>
                </a:solidFill>
              </a:rPr>
              <a:t>모든 것이 연결</a:t>
            </a:r>
            <a:r>
              <a:rPr lang="en-US" altLang="ko-KR" sz="2000" dirty="0">
                <a:solidFill>
                  <a:srgbClr val="FF0000"/>
                </a:solidFill>
              </a:rPr>
              <a:t>(Connectivity)</a:t>
            </a:r>
            <a:r>
              <a:rPr lang="ko-KR" altLang="en-US" sz="2000" dirty="0">
                <a:solidFill>
                  <a:srgbClr val="FF0000"/>
                </a:solidFill>
              </a:rPr>
              <a:t>되어 있는 환경에서 인공지능</a:t>
            </a:r>
            <a:r>
              <a:rPr lang="en-US" altLang="ko-KR" sz="2000" dirty="0">
                <a:solidFill>
                  <a:srgbClr val="FF0000"/>
                </a:solidFill>
              </a:rPr>
              <a:t>(Artificial Intelligence)</a:t>
            </a:r>
            <a:r>
              <a:rPr lang="ko-KR" altLang="en-US" sz="2000" dirty="0">
                <a:solidFill>
                  <a:srgbClr val="FF0000"/>
                </a:solidFill>
              </a:rPr>
              <a:t>에 의해 더욱 편리하고 지능적인 사회로의 혁신적 변화</a:t>
            </a:r>
            <a:r>
              <a:rPr lang="ko-KR" altLang="en-US" sz="2000" dirty="0"/>
              <a:t>를 지칭함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D127B-6E6A-4326-976F-95C867C398EA}"/>
              </a:ext>
            </a:extLst>
          </p:cNvPr>
          <p:cNvSpPr txBox="1"/>
          <p:nvPr/>
        </p:nvSpPr>
        <p:spPr>
          <a:xfrm>
            <a:off x="120160" y="5955318"/>
            <a:ext cx="11901856" cy="36933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이미지출처</a:t>
            </a:r>
            <a:r>
              <a:rPr lang="en-US" altLang="ko-KR" dirty="0"/>
              <a:t>: KBS </a:t>
            </a:r>
            <a:r>
              <a:rPr lang="ko-KR" altLang="en-US" dirty="0"/>
              <a:t>미래제안</a:t>
            </a:r>
            <a:r>
              <a:rPr lang="en-US" altLang="ko-KR" dirty="0"/>
              <a:t>, </a:t>
            </a:r>
            <a:r>
              <a:rPr lang="ko-KR" altLang="en-US" dirty="0"/>
              <a:t>이제는 </a:t>
            </a:r>
            <a:r>
              <a:rPr lang="en-US" altLang="ko-KR" dirty="0"/>
              <a:t>4</a:t>
            </a:r>
            <a:r>
              <a:rPr lang="ko-KR" altLang="en-US" dirty="0"/>
              <a:t>차 산업혁명이다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94D311-7EE3-4F31-B8AB-26AACD9D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7119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>
            <a:extLst>
              <a:ext uri="{FF2B5EF4-FFF2-40B4-BE49-F238E27FC236}">
                <a16:creationId xmlns:a16="http://schemas.microsoft.com/office/drawing/2014/main" id="{8BFB6F3A-5D21-49C5-89ED-429EB5216298}"/>
              </a:ext>
            </a:extLst>
          </p:cNvPr>
          <p:cNvSpPr/>
          <p:nvPr/>
        </p:nvSpPr>
        <p:spPr>
          <a:xfrm>
            <a:off x="1928186" y="4638231"/>
            <a:ext cx="8527774" cy="384034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a[ 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  <a:r>
              <a:rPr lang="en-US" altLang="ko-KR" sz="1200" dirty="0">
                <a:solidFill>
                  <a:schemeClr val="tx1"/>
                </a:solidFill>
              </a:rPr>
              <a:t> ] = </a:t>
            </a:r>
            <a:r>
              <a:rPr lang="en-US" altLang="ko-KR" sz="1200" dirty="0">
                <a:solidFill>
                  <a:srgbClr val="00B050"/>
                </a:solidFill>
              </a:rPr>
              <a:t>100</a:t>
            </a:r>
            <a:r>
              <a:rPr lang="en-US" altLang="ko-KR" sz="1200" dirty="0">
                <a:solidFill>
                  <a:schemeClr val="tx1"/>
                </a:solidFill>
              </a:rPr>
              <a:t>	</a:t>
            </a:r>
            <a:r>
              <a:rPr lang="en-US" altLang="ko-KR" sz="1200" i="1" dirty="0">
                <a:solidFill>
                  <a:srgbClr val="00B0F0"/>
                </a:solidFill>
              </a:rPr>
              <a:t># a[ 0 ] </a:t>
            </a:r>
            <a:r>
              <a:rPr lang="ko-KR" altLang="en-US" sz="1200" i="1" dirty="0">
                <a:solidFill>
                  <a:srgbClr val="00B0F0"/>
                </a:solidFill>
              </a:rPr>
              <a:t>값을 </a:t>
            </a:r>
            <a:r>
              <a:rPr lang="en-US" altLang="ko-KR" sz="1200" i="1" dirty="0">
                <a:solidFill>
                  <a:srgbClr val="00B0F0"/>
                </a:solidFill>
              </a:rPr>
              <a:t>100 </a:t>
            </a:r>
            <a:r>
              <a:rPr lang="ko-KR" altLang="en-US" sz="1200" i="1" dirty="0">
                <a:solidFill>
                  <a:srgbClr val="00B0F0"/>
                </a:solidFill>
              </a:rPr>
              <a:t>으로 </a:t>
            </a:r>
            <a:r>
              <a:rPr lang="ko-KR" altLang="en-US" sz="1200" i="1" dirty="0" err="1">
                <a:solidFill>
                  <a:srgbClr val="00B0F0"/>
                </a:solidFill>
              </a:rPr>
              <a:t>변경하려하기</a:t>
            </a:r>
            <a:r>
              <a:rPr lang="ko-KR" altLang="en-US" sz="1200" i="1" dirty="0">
                <a:solidFill>
                  <a:srgbClr val="00B0F0"/>
                </a:solidFill>
              </a:rPr>
              <a:t> 때문에 에러발생</a:t>
            </a:r>
            <a:endParaRPr lang="en-US" altLang="ko-KR" sz="1200" i="1" dirty="0">
              <a:solidFill>
                <a:srgbClr val="00B0F0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882404D-9C9B-4AE2-9AC7-9B3158FD9D72}"/>
              </a:ext>
            </a:extLst>
          </p:cNvPr>
          <p:cNvSpPr/>
          <p:nvPr/>
        </p:nvSpPr>
        <p:spPr>
          <a:xfrm>
            <a:off x="1842047" y="4073443"/>
            <a:ext cx="8613913" cy="65448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a[ 0 ] == 10 , a[ -2 ] == 40 , a[ : ] == ( 10, 20, 30, 40, 50 )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a[ 0 : 2 ] == [ 10, 20 ] , a[ 1 : ] == ( 20, 30, 40, 50 )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589E395-2EF8-4615-8F13-AB084CFE8731}"/>
              </a:ext>
            </a:extLst>
          </p:cNvPr>
          <p:cNvSpPr/>
          <p:nvPr/>
        </p:nvSpPr>
        <p:spPr>
          <a:xfrm>
            <a:off x="1842049" y="2809514"/>
            <a:ext cx="8613913" cy="56717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0BE84A2-C280-4DF0-BE47-1582D9F30E5D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데이터타입 </a:t>
            </a:r>
            <a:r>
              <a:rPr lang="en-US" altLang="ko-KR" sz="2400" dirty="0">
                <a:solidFill>
                  <a:srgbClr val="7030A0"/>
                </a:solidFill>
              </a:rPr>
              <a:t>– tuple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33C71A-DDC1-4CEE-978A-4DAF9566C4A8}"/>
              </a:ext>
            </a:extLst>
          </p:cNvPr>
          <p:cNvSpPr txBox="1"/>
          <p:nvPr/>
        </p:nvSpPr>
        <p:spPr>
          <a:xfrm>
            <a:off x="422031" y="730655"/>
            <a:ext cx="72282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튜플</a:t>
            </a:r>
            <a:r>
              <a:rPr lang="en-US" altLang="ko-KR" dirty="0"/>
              <a:t>(tuple)</a:t>
            </a:r>
            <a:r>
              <a:rPr lang="ko-KR" altLang="en-US" dirty="0"/>
              <a:t>은 리스트</a:t>
            </a:r>
            <a:r>
              <a:rPr lang="en-US" altLang="ko-KR" dirty="0"/>
              <a:t>(list)</a:t>
            </a:r>
            <a:r>
              <a:rPr lang="ko-KR" altLang="en-US" dirty="0"/>
              <a:t>와 거의 비슷하며 다른 점은 다음과 같음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리스트는 </a:t>
            </a:r>
            <a:r>
              <a:rPr lang="en-US" altLang="ko-KR" dirty="0"/>
              <a:t>[ ]</a:t>
            </a:r>
            <a:r>
              <a:rPr lang="ko-KR" altLang="en-US" dirty="0"/>
              <a:t>으로 둘러싸지만 </a:t>
            </a:r>
            <a:r>
              <a:rPr lang="ko-KR" altLang="en-US" dirty="0" err="1"/>
              <a:t>튜플은</a:t>
            </a:r>
            <a:r>
              <a:rPr lang="ko-KR" altLang="en-US" dirty="0"/>
              <a:t> </a:t>
            </a:r>
            <a:r>
              <a:rPr lang="en-US" altLang="ko-KR" dirty="0"/>
              <a:t>( )</a:t>
            </a:r>
            <a:r>
              <a:rPr lang="ko-KR" altLang="en-US" dirty="0"/>
              <a:t>으로 둘러싼다</a:t>
            </a:r>
            <a:r>
              <a:rPr lang="en-US" altLang="ko-KR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리스트 내의 원소를 변경할 수 있지만 </a:t>
            </a:r>
            <a:r>
              <a:rPr lang="ko-KR" altLang="en-US" dirty="0" err="1"/>
              <a:t>튜플은</a:t>
            </a:r>
            <a:r>
              <a:rPr lang="ko-KR" altLang="en-US" dirty="0"/>
              <a:t> 변경할 수 없다</a:t>
            </a:r>
            <a:r>
              <a:rPr lang="en-US" altLang="ko-KR" dirty="0"/>
              <a:t>.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90116B4-684F-47E1-893F-AEDD086F4A0F}"/>
              </a:ext>
            </a:extLst>
          </p:cNvPr>
          <p:cNvGrpSpPr/>
          <p:nvPr/>
        </p:nvGrpSpPr>
        <p:grpSpPr>
          <a:xfrm>
            <a:off x="1842050" y="1916124"/>
            <a:ext cx="8613912" cy="788108"/>
            <a:chOff x="1477617" y="1083588"/>
            <a:chExt cx="7825409" cy="963872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A32AB4FE-ABD4-4D80-A49D-61EAACE14E6E}"/>
                </a:ext>
              </a:extLst>
            </p:cNvPr>
            <p:cNvSpPr/>
            <p:nvPr/>
          </p:nvSpPr>
          <p:spPr>
            <a:xfrm>
              <a:off x="6619466" y="1398108"/>
              <a:ext cx="1205948" cy="3578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40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CBA2249-4BFA-4BC0-B99D-ADDF67A60CAA}"/>
                </a:ext>
              </a:extLst>
            </p:cNvPr>
            <p:cNvGrpSpPr/>
            <p:nvPr/>
          </p:nvGrpSpPr>
          <p:grpSpPr>
            <a:xfrm>
              <a:off x="1477617" y="1083588"/>
              <a:ext cx="7825409" cy="963872"/>
              <a:chOff x="1477617" y="1348632"/>
              <a:chExt cx="7825409" cy="963872"/>
            </a:xfrm>
          </p:grpSpPr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8875B861-F474-473E-B363-E7F169153368}"/>
                  </a:ext>
                </a:extLst>
              </p:cNvPr>
              <p:cNvSpPr/>
              <p:nvPr/>
            </p:nvSpPr>
            <p:spPr>
              <a:xfrm>
                <a:off x="1477617" y="1404730"/>
                <a:ext cx="7825409" cy="907774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  index</a:t>
                </a:r>
              </a:p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  value</a:t>
                </a:r>
              </a:p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  index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BE7C5C7A-8820-460C-8EFD-2F7EA2233D95}"/>
                  </a:ext>
                </a:extLst>
              </p:cNvPr>
              <p:cNvSpPr/>
              <p:nvPr/>
            </p:nvSpPr>
            <p:spPr>
              <a:xfrm>
                <a:off x="3001613" y="1666462"/>
                <a:ext cx="1205948" cy="35780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</a:rPr>
                  <a:t>10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8701026-AD2D-43FF-AB88-AB70E169F9C9}"/>
                  </a:ext>
                </a:extLst>
              </p:cNvPr>
              <p:cNvSpPr/>
              <p:nvPr/>
            </p:nvSpPr>
            <p:spPr>
              <a:xfrm>
                <a:off x="4207565" y="1663152"/>
                <a:ext cx="1205948" cy="35780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</a:rPr>
                  <a:t>20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E5376978-3F25-4A48-B183-655D2A7D652A}"/>
                  </a:ext>
                </a:extLst>
              </p:cNvPr>
              <p:cNvSpPr/>
              <p:nvPr/>
            </p:nvSpPr>
            <p:spPr>
              <a:xfrm>
                <a:off x="5413514" y="1663152"/>
                <a:ext cx="1205948" cy="35780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</a:rPr>
                  <a:t>30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65B0F6D9-D4C7-474E-AFF3-BE17AF450945}"/>
                  </a:ext>
                </a:extLst>
              </p:cNvPr>
              <p:cNvSpPr/>
              <p:nvPr/>
            </p:nvSpPr>
            <p:spPr>
              <a:xfrm>
                <a:off x="7825418" y="1663151"/>
                <a:ext cx="1205948" cy="35780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</a:rPr>
                  <a:t>50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2C8CE33-62EE-442F-895A-DC2730FA8419}"/>
                  </a:ext>
                </a:extLst>
              </p:cNvPr>
              <p:cNvSpPr txBox="1"/>
              <p:nvPr/>
            </p:nvSpPr>
            <p:spPr>
              <a:xfrm>
                <a:off x="3472067" y="1350497"/>
                <a:ext cx="258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0</a:t>
                </a:r>
                <a:endParaRPr lang="ko-KR" altLang="en-US" sz="1400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61E37D6-21CD-4386-9B06-EE075683C694}"/>
                  </a:ext>
                </a:extLst>
              </p:cNvPr>
              <p:cNvSpPr txBox="1"/>
              <p:nvPr/>
            </p:nvSpPr>
            <p:spPr>
              <a:xfrm>
                <a:off x="3405807" y="1973321"/>
                <a:ext cx="390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-5</a:t>
                </a:r>
                <a:endParaRPr lang="ko-KR" altLang="en-US" sz="1400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B3CAF13-B04B-4140-9554-350FC00704E2}"/>
                  </a:ext>
                </a:extLst>
              </p:cNvPr>
              <p:cNvSpPr txBox="1"/>
              <p:nvPr/>
            </p:nvSpPr>
            <p:spPr>
              <a:xfrm>
                <a:off x="4606911" y="1981425"/>
                <a:ext cx="390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-4</a:t>
                </a:r>
                <a:endParaRPr lang="ko-KR" altLang="en-US" sz="1400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843EA24-C1C4-4614-AA9C-1AC6D1129080}"/>
                  </a:ext>
                </a:extLst>
              </p:cNvPr>
              <p:cNvSpPr txBox="1"/>
              <p:nvPr/>
            </p:nvSpPr>
            <p:spPr>
              <a:xfrm>
                <a:off x="5797211" y="1989529"/>
                <a:ext cx="390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-3</a:t>
                </a:r>
                <a:endParaRPr lang="ko-KR" altLang="en-US" sz="1400" dirty="0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7C5E072-7857-43F3-AA65-E378A9B45CE8}"/>
                  </a:ext>
                </a:extLst>
              </p:cNvPr>
              <p:cNvSpPr txBox="1"/>
              <p:nvPr/>
            </p:nvSpPr>
            <p:spPr>
              <a:xfrm>
                <a:off x="7028318" y="1981425"/>
                <a:ext cx="390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-2</a:t>
                </a:r>
                <a:endParaRPr lang="ko-KR" altLang="en-US" sz="14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5FA409-C4F0-428D-852C-E96FFF853230}"/>
                  </a:ext>
                </a:extLst>
              </p:cNvPr>
              <p:cNvSpPr txBox="1"/>
              <p:nvPr/>
            </p:nvSpPr>
            <p:spPr>
              <a:xfrm>
                <a:off x="8241369" y="1981425"/>
                <a:ext cx="3909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-1</a:t>
                </a:r>
                <a:endParaRPr lang="ko-KR" altLang="en-US" sz="1400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5C46867-90D9-42C9-86F4-C5841E2A2C01}"/>
                  </a:ext>
                </a:extLst>
              </p:cNvPr>
              <p:cNvSpPr txBox="1"/>
              <p:nvPr/>
            </p:nvSpPr>
            <p:spPr>
              <a:xfrm>
                <a:off x="4664755" y="1350497"/>
                <a:ext cx="258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1</a:t>
                </a:r>
                <a:endParaRPr lang="ko-KR" altLang="en-US" sz="1400" dirty="0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986F93F-D0A4-4837-A998-F06AAF4A05AC}"/>
                  </a:ext>
                </a:extLst>
              </p:cNvPr>
              <p:cNvSpPr txBox="1"/>
              <p:nvPr/>
            </p:nvSpPr>
            <p:spPr>
              <a:xfrm>
                <a:off x="5854141" y="1348632"/>
                <a:ext cx="258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2</a:t>
                </a:r>
                <a:endParaRPr lang="ko-KR" altLang="en-US" sz="1400" dirty="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14F05B8-188D-41AB-AFAB-832274FB8ED8}"/>
                  </a:ext>
                </a:extLst>
              </p:cNvPr>
              <p:cNvSpPr txBox="1"/>
              <p:nvPr/>
            </p:nvSpPr>
            <p:spPr>
              <a:xfrm>
                <a:off x="7079985" y="1348632"/>
                <a:ext cx="258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3</a:t>
                </a:r>
                <a:endParaRPr lang="ko-KR" altLang="en-US" sz="1400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5CDE732-B7E1-438C-A776-46C275513EA5}"/>
                  </a:ext>
                </a:extLst>
              </p:cNvPr>
              <p:cNvSpPr txBox="1"/>
              <p:nvPr/>
            </p:nvSpPr>
            <p:spPr>
              <a:xfrm>
                <a:off x="8294663" y="1349021"/>
                <a:ext cx="2584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4</a:t>
                </a:r>
                <a:endParaRPr lang="ko-KR" altLang="en-US" sz="1400" dirty="0"/>
              </a:p>
            </p:txBody>
          </p:sp>
        </p:grpSp>
      </p:grp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0801"/>
            <a:ext cx="4114800" cy="365125"/>
          </a:xfrm>
        </p:spPr>
        <p:txBody>
          <a:bodyPr/>
          <a:lstStyle/>
          <a:p>
            <a:r>
              <a:rPr lang="en-US" altLang="ko-KR" sz="1400" dirty="0"/>
              <a:t>1</a:t>
            </a:r>
            <a:endParaRPr lang="ko-KR" altLang="en-US" sz="1400" dirty="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7B1A9659-BB3E-4E9D-8C97-D48B0D042385}"/>
              </a:ext>
            </a:extLst>
          </p:cNvPr>
          <p:cNvGrpSpPr/>
          <p:nvPr/>
        </p:nvGrpSpPr>
        <p:grpSpPr>
          <a:xfrm>
            <a:off x="1842047" y="2810900"/>
            <a:ext cx="8613913" cy="3528375"/>
            <a:chOff x="1842047" y="2810900"/>
            <a:chExt cx="8613913" cy="3528375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284C04F-1AE3-49B8-B3E7-89ED4AD70B4B}"/>
                </a:ext>
              </a:extLst>
            </p:cNvPr>
            <p:cNvSpPr/>
            <p:nvPr/>
          </p:nvSpPr>
          <p:spPr>
            <a:xfrm>
              <a:off x="1928186" y="3477322"/>
              <a:ext cx="8527774" cy="65342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“a[ 0 ] 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a[ </a:t>
              </a:r>
              <a:r>
                <a:rPr lang="en-US" altLang="ko-KR" sz="1200" dirty="0">
                  <a:solidFill>
                    <a:srgbClr val="00B050"/>
                  </a:solidFill>
                </a:rPr>
                <a:t>0 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 a[ -2 ]  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 a[ </a:t>
              </a:r>
              <a:r>
                <a:rPr lang="en-US" altLang="ko-KR" sz="1200" dirty="0">
                  <a:solidFill>
                    <a:srgbClr val="FF0000"/>
                  </a:solidFill>
                </a:rPr>
                <a:t>-</a:t>
              </a:r>
              <a:r>
                <a:rPr lang="en-US" altLang="ko-KR" sz="1200" dirty="0">
                  <a:solidFill>
                    <a:srgbClr val="00B050"/>
                  </a:solidFill>
                </a:rPr>
                <a:t>2 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 a[ : ]  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 a[ </a:t>
              </a:r>
              <a:r>
                <a:rPr lang="en-US" altLang="ko-KR" sz="1200" dirty="0">
                  <a:solidFill>
                    <a:srgbClr val="00B050"/>
                  </a:solidFill>
                </a:rPr>
                <a:t>: </a:t>
              </a:r>
              <a:r>
                <a:rPr lang="en-US" altLang="ko-KR" sz="1200" dirty="0">
                  <a:solidFill>
                    <a:schemeClr val="tx1"/>
                  </a:solidFill>
                </a:rPr>
                <a:t>] )</a:t>
              </a: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“a[ 0 : 2 ] 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a[ 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 :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 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 a[ 1 : ]  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 a[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 : </a:t>
              </a:r>
              <a:r>
                <a:rPr lang="en-US" altLang="ko-KR" sz="1200" dirty="0">
                  <a:solidFill>
                    <a:schemeClr val="tx1"/>
                  </a:solidFill>
                </a:rPr>
                <a:t>] 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EE92895-C215-484A-9F57-12DF99E5B366}"/>
                </a:ext>
              </a:extLst>
            </p:cNvPr>
            <p:cNvSpPr/>
            <p:nvPr/>
          </p:nvSpPr>
          <p:spPr>
            <a:xfrm>
              <a:off x="1928186" y="2954960"/>
              <a:ext cx="8527774" cy="338790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a = [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10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20</a:t>
              </a:r>
              <a:r>
                <a:rPr lang="en-US" altLang="ko-KR" sz="1200" dirty="0">
                  <a:solidFill>
                    <a:schemeClr val="tx1"/>
                  </a:solidFill>
                </a:rPr>
                <a:t>,</a:t>
              </a:r>
              <a:r>
                <a:rPr lang="en-US" altLang="ko-KR" sz="1200" dirty="0">
                  <a:solidFill>
                    <a:srgbClr val="00B050"/>
                  </a:solidFill>
                </a:rPr>
                <a:t> 30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40, 50</a:t>
              </a:r>
              <a:r>
                <a:rPr lang="en-US" altLang="ko-KR" sz="1200" dirty="0">
                  <a:solidFill>
                    <a:schemeClr val="tx1"/>
                  </a:solidFill>
                </a:rPr>
                <a:t>]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AD667519-0367-425F-B539-A5402E83CCB2}"/>
                </a:ext>
              </a:extLst>
            </p:cNvPr>
            <p:cNvSpPr/>
            <p:nvPr/>
          </p:nvSpPr>
          <p:spPr>
            <a:xfrm>
              <a:off x="1842047" y="2810900"/>
              <a:ext cx="8613913" cy="352837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CAB7891C-55F0-40FB-A80E-BE32E570E095}"/>
                </a:ext>
              </a:extLst>
            </p:cNvPr>
            <p:cNvSpPr/>
            <p:nvPr/>
          </p:nvSpPr>
          <p:spPr>
            <a:xfrm>
              <a:off x="1842047" y="5090727"/>
              <a:ext cx="8613913" cy="1248548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rgbClr val="C00000"/>
                  </a:solidFill>
                </a:rPr>
                <a:t>----------------------------------------------------------------------------------------------------------------------------------------</a:t>
              </a:r>
            </a:p>
            <a:p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TypeError</a:t>
              </a:r>
              <a:r>
                <a:rPr lang="en-US" altLang="ko-KR" sz="1200" dirty="0">
                  <a:solidFill>
                    <a:schemeClr val="tx1"/>
                  </a:solidFill>
                </a:rPr>
                <a:t>					     	             Traceback (most recent call last)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&lt;ipython-input-6-f5f926370770&gt; </a:t>
              </a:r>
              <a:r>
                <a:rPr lang="en-US" altLang="ko-KR" sz="1200" dirty="0">
                  <a:solidFill>
                    <a:schemeClr val="tx1"/>
                  </a:solidFill>
                </a:rPr>
                <a:t>in </a:t>
              </a:r>
              <a:r>
                <a:rPr lang="en-US" altLang="ko-KR" sz="1200" dirty="0">
                  <a:solidFill>
                    <a:srgbClr val="0070C0"/>
                  </a:solidFill>
                </a:rPr>
                <a:t>&lt;module&gt;</a:t>
              </a:r>
              <a:r>
                <a:rPr lang="en-US" altLang="ko-KR" sz="1200" dirty="0">
                  <a:solidFill>
                    <a:schemeClr val="tx1"/>
                  </a:solidFill>
                </a:rPr>
                <a:t>()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----&gt;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 a</a:t>
              </a:r>
              <a:r>
                <a:rPr lang="en-US" altLang="ko-KR" sz="1200" dirty="0">
                  <a:solidFill>
                    <a:srgbClr val="FFC000"/>
                  </a:solidFill>
                </a:rPr>
                <a:t>[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0070C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FFC000"/>
                  </a:solidFill>
                </a:rPr>
                <a:t>] =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0070C0"/>
                  </a:solidFill>
                </a:rPr>
                <a:t>100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TypeError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00B050"/>
                  </a:solidFill>
                </a:rPr>
                <a:t>: ‘tuple’ object does not support item assignment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554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E4AF3A-DCD1-42A7-8A19-76FE30AC35C0}"/>
              </a:ext>
            </a:extLst>
          </p:cNvPr>
          <p:cNvSpPr/>
          <p:nvPr/>
        </p:nvSpPr>
        <p:spPr>
          <a:xfrm>
            <a:off x="1928187" y="4729845"/>
            <a:ext cx="8527774" cy="1013837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i="1" dirty="0">
                <a:solidFill>
                  <a:srgbClr val="00B0F0"/>
                </a:solidFill>
              </a:rPr>
              <a:t># </a:t>
            </a:r>
            <a:r>
              <a:rPr lang="ko-KR" altLang="en-US" sz="1200" i="1" dirty="0" err="1">
                <a:solidFill>
                  <a:srgbClr val="00B0F0"/>
                </a:solidFill>
              </a:rPr>
              <a:t>딕셔너리</a:t>
            </a:r>
            <a:r>
              <a:rPr lang="ko-KR" altLang="en-US" sz="1200" i="1" dirty="0">
                <a:solidFill>
                  <a:srgbClr val="00B0F0"/>
                </a:solidFill>
              </a:rPr>
              <a:t> </a:t>
            </a:r>
            <a:r>
              <a:rPr lang="en-US" altLang="ko-KR" sz="1200" i="1" dirty="0">
                <a:solidFill>
                  <a:srgbClr val="00B0F0"/>
                </a:solidFill>
              </a:rPr>
              <a:t>key, value, ( key, value)</a:t>
            </a:r>
          </a:p>
          <a:p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en-US" altLang="ko-KR" sz="1200" dirty="0">
                <a:solidFill>
                  <a:srgbClr val="00B050"/>
                </a:solidFill>
              </a:rPr>
              <a:t>print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>
                <a:solidFill>
                  <a:srgbClr val="00B050"/>
                </a:solidFill>
              </a:rPr>
              <a:t>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“score key ==“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</a:rPr>
              <a:t>score.keys</a:t>
            </a:r>
            <a:r>
              <a:rPr lang="en-US" altLang="ko-KR" sz="1200" dirty="0">
                <a:solidFill>
                  <a:schemeClr val="tx1"/>
                </a:solidFill>
              </a:rPr>
              <a:t>( ) )</a:t>
            </a:r>
          </a:p>
          <a:p>
            <a:r>
              <a:rPr lang="en-US" altLang="ko-KR" sz="1200" dirty="0">
                <a:solidFill>
                  <a:srgbClr val="00B050"/>
                </a:solidFill>
              </a:rPr>
              <a:t>print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>
                <a:solidFill>
                  <a:srgbClr val="00B050"/>
                </a:solidFill>
              </a:rPr>
              <a:t>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“score value ==“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</a:rPr>
              <a:t>score.value</a:t>
            </a:r>
            <a:r>
              <a:rPr lang="en-US" altLang="ko-KR" sz="1200" dirty="0">
                <a:solidFill>
                  <a:schemeClr val="tx1"/>
                </a:solidFill>
              </a:rPr>
              <a:t>( ) )</a:t>
            </a:r>
            <a:endParaRPr lang="ko-KR" altLang="en-US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rgbClr val="00B050"/>
                </a:solidFill>
              </a:rPr>
              <a:t>print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>
                <a:solidFill>
                  <a:srgbClr val="00B050"/>
                </a:solidFill>
              </a:rPr>
              <a:t>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“score items ==“</a:t>
            </a:r>
            <a:r>
              <a:rPr lang="en-US" altLang="ko-KR" sz="1200" dirty="0">
                <a:solidFill>
                  <a:schemeClr val="tx1"/>
                </a:solidFill>
              </a:rPr>
              <a:t>, score. </a:t>
            </a:r>
            <a:r>
              <a:rPr lang="en-US" altLang="ko-KR" sz="1200" dirty="0" err="1">
                <a:solidFill>
                  <a:schemeClr val="tx1"/>
                </a:solidFill>
              </a:rPr>
              <a:t>tems</a:t>
            </a:r>
            <a:r>
              <a:rPr lang="en-US" altLang="ko-KR" sz="1200" dirty="0">
                <a:solidFill>
                  <a:schemeClr val="tx1"/>
                </a:solidFill>
              </a:rPr>
              <a:t>( ) )</a:t>
            </a:r>
            <a:endParaRPr lang="ko-KR" altLang="en-US" sz="1200" dirty="0">
              <a:solidFill>
                <a:schemeClr val="tx1"/>
              </a:solidFill>
            </a:endParaRPr>
          </a:p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EB63F8-9D25-4A81-BE8A-4F92BF9C1069}"/>
              </a:ext>
            </a:extLst>
          </p:cNvPr>
          <p:cNvSpPr/>
          <p:nvPr/>
        </p:nvSpPr>
        <p:spPr>
          <a:xfrm>
            <a:off x="1921562" y="2908554"/>
            <a:ext cx="8527774" cy="301889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00B050"/>
                </a:solidFill>
              </a:rPr>
              <a:t>print</a:t>
            </a:r>
            <a:r>
              <a:rPr lang="en-US" altLang="ko-KR" sz="1200" dirty="0">
                <a:solidFill>
                  <a:schemeClr val="tx1"/>
                </a:solidFill>
              </a:rPr>
              <a:t>(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“score[ ‘KIM’ ] ==“</a:t>
            </a:r>
            <a:r>
              <a:rPr lang="en-US" altLang="ko-KR" sz="1200" dirty="0">
                <a:solidFill>
                  <a:schemeClr val="tx1"/>
                </a:solidFill>
              </a:rPr>
              <a:t>, score[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‘KIM’</a:t>
            </a:r>
            <a:r>
              <a:rPr lang="en-US" altLang="ko-KR" sz="1200" dirty="0">
                <a:solidFill>
                  <a:schemeClr val="tx1"/>
                </a:solidFill>
              </a:rPr>
              <a:t> ] )	</a:t>
            </a:r>
            <a:r>
              <a:rPr lang="en-US" altLang="ko-KR" sz="1200" i="1" dirty="0">
                <a:solidFill>
                  <a:srgbClr val="00B0F0"/>
                </a:solidFill>
              </a:rPr>
              <a:t># </a:t>
            </a:r>
            <a:r>
              <a:rPr lang="ko-KR" altLang="en-US" sz="1200" i="1" dirty="0">
                <a:solidFill>
                  <a:srgbClr val="00B0F0"/>
                </a:solidFill>
              </a:rPr>
              <a:t>원소 접근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0CB82-822A-4364-BCFE-AEDDD1BF4499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데이터타입 </a:t>
            </a:r>
            <a:r>
              <a:rPr lang="en-US" altLang="ko-KR" sz="2400" dirty="0">
                <a:solidFill>
                  <a:srgbClr val="7030A0"/>
                </a:solidFill>
              </a:rPr>
              <a:t>– dictionary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2C140D-CB41-42B0-AB08-2537812DE2C1}"/>
              </a:ext>
            </a:extLst>
          </p:cNvPr>
          <p:cNvSpPr txBox="1"/>
          <p:nvPr/>
        </p:nvSpPr>
        <p:spPr>
          <a:xfrm>
            <a:off x="422031" y="823419"/>
            <a:ext cx="59558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딕셔너리</a:t>
            </a:r>
            <a:r>
              <a:rPr lang="en-US" altLang="ko-KR" dirty="0"/>
              <a:t>(dictionary)</a:t>
            </a:r>
            <a:r>
              <a:rPr lang="ko-KR" altLang="en-US" dirty="0"/>
              <a:t>는 다른 프로그래밍 언어의 </a:t>
            </a:r>
            <a:r>
              <a:rPr lang="en-US" altLang="ko-KR" dirty="0"/>
              <a:t>‘</a:t>
            </a:r>
            <a:r>
              <a:rPr lang="ko-KR" altLang="en-US" dirty="0"/>
              <a:t>해시</a:t>
            </a:r>
            <a:br>
              <a:rPr lang="en-US" altLang="ko-KR" dirty="0"/>
            </a:br>
            <a:r>
              <a:rPr lang="en-US" altLang="ko-KR" dirty="0"/>
              <a:t>(hash)’ </a:t>
            </a:r>
            <a:r>
              <a:rPr lang="ko-KR" altLang="en-US" dirty="0"/>
              <a:t>또는 </a:t>
            </a:r>
            <a:r>
              <a:rPr lang="en-US" altLang="ko-KR" dirty="0"/>
              <a:t>‘</a:t>
            </a:r>
            <a:r>
              <a:rPr lang="ko-KR" altLang="en-US" dirty="0"/>
              <a:t>맵</a:t>
            </a:r>
            <a:r>
              <a:rPr lang="en-US" altLang="ko-KR" dirty="0"/>
              <a:t>(map)’</a:t>
            </a:r>
            <a:r>
              <a:rPr lang="ko-KR" altLang="en-US" dirty="0"/>
              <a:t>과 구조가 </a:t>
            </a:r>
            <a:r>
              <a:rPr lang="ko-KR" altLang="en-US" dirty="0" err="1"/>
              <a:t>비슷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딕셔너리는</a:t>
            </a:r>
            <a:r>
              <a:rPr lang="ko-KR" altLang="en-US" dirty="0"/>
              <a:t> 키</a:t>
            </a:r>
            <a:r>
              <a:rPr lang="en-US" altLang="ko-KR" dirty="0"/>
              <a:t>(key)</a:t>
            </a:r>
            <a:r>
              <a:rPr lang="ko-KR" altLang="en-US" dirty="0"/>
              <a:t>와 값</a:t>
            </a:r>
            <a:r>
              <a:rPr lang="en-US" altLang="ko-KR" dirty="0"/>
              <a:t>(value)</a:t>
            </a:r>
            <a:r>
              <a:rPr lang="ko-KR" altLang="en-US" dirty="0"/>
              <a:t>을 한 쌍으로 해서</a:t>
            </a:r>
            <a:br>
              <a:rPr lang="en-US" altLang="ko-KR" dirty="0"/>
            </a:br>
            <a:r>
              <a:rPr lang="ko-KR" altLang="en-US" dirty="0"/>
              <a:t>데이터를 저장함</a:t>
            </a:r>
            <a:br>
              <a:rPr lang="en-US" altLang="ko-KR" dirty="0"/>
            </a:br>
            <a:endParaRPr lang="en-US" alt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B1BF671-56A3-481A-A48F-FF8B1C787E23}"/>
              </a:ext>
            </a:extLst>
          </p:cNvPr>
          <p:cNvGrpSpPr/>
          <p:nvPr/>
        </p:nvGrpSpPr>
        <p:grpSpPr>
          <a:xfrm>
            <a:off x="9203634" y="603739"/>
            <a:ext cx="1967948" cy="1754326"/>
            <a:chOff x="2975113" y="2716387"/>
            <a:chExt cx="1967948" cy="175432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C34FBD1-FE7A-4123-974B-5D60428AD98C}"/>
                </a:ext>
              </a:extLst>
            </p:cNvPr>
            <p:cNvSpPr/>
            <p:nvPr/>
          </p:nvSpPr>
          <p:spPr>
            <a:xfrm>
              <a:off x="2975113" y="2716387"/>
              <a:ext cx="1967948" cy="175432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t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Key</a:t>
              </a: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value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23A9F89-F76A-4F51-B45C-264E755F96FE}"/>
                </a:ext>
              </a:extLst>
            </p:cNvPr>
            <p:cNvSpPr/>
            <p:nvPr/>
          </p:nvSpPr>
          <p:spPr>
            <a:xfrm>
              <a:off x="3009397" y="3048297"/>
              <a:ext cx="946379" cy="4540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“KIM”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5B0FEC-E2AB-4B9C-87C5-A69F37555ACD}"/>
                </a:ext>
              </a:extLst>
            </p:cNvPr>
            <p:cNvSpPr/>
            <p:nvPr/>
          </p:nvSpPr>
          <p:spPr>
            <a:xfrm>
              <a:off x="3956922" y="3048304"/>
              <a:ext cx="946379" cy="4540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90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6B5133C-9231-483F-AA40-91C4585946B5}"/>
                </a:ext>
              </a:extLst>
            </p:cNvPr>
            <p:cNvSpPr/>
            <p:nvPr/>
          </p:nvSpPr>
          <p:spPr>
            <a:xfrm>
              <a:off x="3009398" y="3505496"/>
              <a:ext cx="946379" cy="4540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“LEE”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3BA398-8A6A-4A78-B363-B92BE47D58FE}"/>
                </a:ext>
              </a:extLst>
            </p:cNvPr>
            <p:cNvSpPr/>
            <p:nvPr/>
          </p:nvSpPr>
          <p:spPr>
            <a:xfrm>
              <a:off x="3956923" y="3505503"/>
              <a:ext cx="946379" cy="4540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85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72DEE2-A9C9-47B4-9AFB-CF2100FA1F56}"/>
                </a:ext>
              </a:extLst>
            </p:cNvPr>
            <p:cNvSpPr/>
            <p:nvPr/>
          </p:nvSpPr>
          <p:spPr>
            <a:xfrm>
              <a:off x="3009398" y="3962698"/>
              <a:ext cx="946379" cy="4540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“JUN”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6C81CA9-8395-468C-B6D8-9A2AC3653CF7}"/>
                </a:ext>
              </a:extLst>
            </p:cNvPr>
            <p:cNvSpPr/>
            <p:nvPr/>
          </p:nvSpPr>
          <p:spPr>
            <a:xfrm>
              <a:off x="3956923" y="3962705"/>
              <a:ext cx="946379" cy="45403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95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3C2812D-F7D4-40C9-A94D-4BD5BB47D22C}"/>
              </a:ext>
            </a:extLst>
          </p:cNvPr>
          <p:cNvGrpSpPr/>
          <p:nvPr/>
        </p:nvGrpSpPr>
        <p:grpSpPr>
          <a:xfrm>
            <a:off x="1842047" y="2451652"/>
            <a:ext cx="8613913" cy="3962400"/>
            <a:chOff x="1842047" y="2916916"/>
            <a:chExt cx="8613913" cy="352837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333BB0C-E2DB-487A-AF64-ACB8A18243CC}"/>
                </a:ext>
              </a:extLst>
            </p:cNvPr>
            <p:cNvSpPr/>
            <p:nvPr/>
          </p:nvSpPr>
          <p:spPr>
            <a:xfrm>
              <a:off x="1928186" y="3865988"/>
              <a:ext cx="8527774" cy="85924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score[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‘HAN’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] =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100</a:t>
              </a:r>
              <a:r>
                <a:rPr lang="en-US" altLang="ko-KR" sz="1200" dirty="0">
                  <a:solidFill>
                    <a:schemeClr val="tx1"/>
                  </a:solidFill>
                </a:rPr>
                <a:t>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새 원소 추가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200" i="1" dirty="0" err="1">
                  <a:solidFill>
                    <a:srgbClr val="00B0F0"/>
                  </a:solidFill>
                </a:rPr>
                <a:t>딕셔너리는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입력한 순서대로 데이터가 들어가는 것이 아니므로 주의해야함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endParaRPr lang="en-US" altLang="ko-KR" sz="1200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 score 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6789602-6644-433A-B42C-84615CCE00B9}"/>
                </a:ext>
              </a:extLst>
            </p:cNvPr>
            <p:cNvSpPr/>
            <p:nvPr/>
          </p:nvSpPr>
          <p:spPr>
            <a:xfrm>
              <a:off x="1928186" y="2970773"/>
              <a:ext cx="8527774" cy="273992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score = {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“KIM”</a:t>
              </a:r>
              <a:r>
                <a:rPr lang="en-US" altLang="ko-KR" sz="1200" dirty="0">
                  <a:solidFill>
                    <a:schemeClr val="tx1"/>
                  </a:solidFill>
                </a:rPr>
                <a:t> : </a:t>
              </a:r>
              <a:r>
                <a:rPr lang="en-US" altLang="ko-KR" sz="1200" dirty="0">
                  <a:solidFill>
                    <a:srgbClr val="00B050"/>
                  </a:solidFill>
                </a:rPr>
                <a:t>90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“LEE”</a:t>
              </a:r>
              <a:r>
                <a:rPr lang="en-US" altLang="ko-KR" sz="1200" dirty="0">
                  <a:solidFill>
                    <a:schemeClr val="tx1"/>
                  </a:solidFill>
                </a:rPr>
                <a:t> : </a:t>
              </a:r>
              <a:r>
                <a:rPr lang="en-US" altLang="ko-KR" sz="1200" dirty="0">
                  <a:solidFill>
                    <a:srgbClr val="00B050"/>
                  </a:solidFill>
                </a:rPr>
                <a:t>85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“JUN”</a:t>
              </a:r>
              <a:r>
                <a:rPr lang="en-US" altLang="ko-KR" sz="1200" dirty="0">
                  <a:solidFill>
                    <a:schemeClr val="tx1"/>
                  </a:solidFill>
                </a:rPr>
                <a:t> : </a:t>
              </a:r>
              <a:r>
                <a:rPr lang="en-US" altLang="ko-KR" sz="1200" dirty="0">
                  <a:solidFill>
                    <a:srgbClr val="00B050"/>
                  </a:solidFill>
                </a:rPr>
                <a:t>95</a:t>
              </a:r>
              <a:r>
                <a:rPr lang="en-US" altLang="ko-KR" sz="1200" dirty="0">
                  <a:solidFill>
                    <a:schemeClr val="tx1"/>
                  </a:solidFill>
                </a:rPr>
                <a:t> }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dictionary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생성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E75F977-F0FA-4CE7-BEE8-08015FAD2383}"/>
                </a:ext>
              </a:extLst>
            </p:cNvPr>
            <p:cNvSpPr/>
            <p:nvPr/>
          </p:nvSpPr>
          <p:spPr>
            <a:xfrm>
              <a:off x="1842047" y="2916916"/>
              <a:ext cx="8613913" cy="352837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B8679FA-8E4A-450E-A5D5-FCAA8C7F5EA6}"/>
                </a:ext>
              </a:extLst>
            </p:cNvPr>
            <p:cNvSpPr/>
            <p:nvPr/>
          </p:nvSpPr>
          <p:spPr>
            <a:xfrm>
              <a:off x="1842047" y="5857656"/>
              <a:ext cx="8613913" cy="58763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score key ==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dict_keys</a:t>
              </a:r>
              <a:r>
                <a:rPr lang="en-US" altLang="ko-KR" sz="1200" dirty="0">
                  <a:solidFill>
                    <a:schemeClr val="tx1"/>
                  </a:solidFill>
                </a:rPr>
                <a:t>( [ ‘KIM’, ‘LEE’, ‘HAN’, ‘JUN’ ] )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score value ==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dict_value</a:t>
              </a:r>
              <a:r>
                <a:rPr lang="en-US" altLang="ko-KR" sz="1200" dirty="0">
                  <a:solidFill>
                    <a:schemeClr val="tx1"/>
                  </a:solidFill>
                </a:rPr>
                <a:t>( [ 90, 85, 100, 95 ] )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score items ==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dict_items</a:t>
              </a:r>
              <a:r>
                <a:rPr lang="en-US" altLang="ko-KR" sz="1200" dirty="0">
                  <a:solidFill>
                    <a:schemeClr val="tx1"/>
                  </a:solidFill>
                </a:rPr>
                <a:t>( [ ( ‘KIM’, 90 ), ( ‘LEE’, 85 ), ( ‘HAN’, 100 ), ( ‘JUN’, 95 ) ] )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2FED8B-3F33-4BAE-BB7D-3AC348D310DD}"/>
              </a:ext>
            </a:extLst>
          </p:cNvPr>
          <p:cNvSpPr/>
          <p:nvPr/>
        </p:nvSpPr>
        <p:spPr>
          <a:xfrm>
            <a:off x="1861925" y="3178923"/>
            <a:ext cx="8613913" cy="29858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score[ ‘KIM’ ] == 90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1063FC5-008E-4791-84B6-32D4C6B37B39}"/>
              </a:ext>
            </a:extLst>
          </p:cNvPr>
          <p:cNvSpPr/>
          <p:nvPr/>
        </p:nvSpPr>
        <p:spPr>
          <a:xfrm>
            <a:off x="1868552" y="4424631"/>
            <a:ext cx="8613913" cy="29858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{ ‘KIM’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: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90,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tx1"/>
                </a:solidFill>
              </a:rPr>
              <a:t>‘LEE’ : 85, ‘HAN’ : 100, ‘JUN’ : 95 }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4E9177-17E7-48A9-AE96-0D3C8EF2C1E8}"/>
              </a:ext>
            </a:extLst>
          </p:cNvPr>
          <p:cNvSpPr/>
          <p:nvPr/>
        </p:nvSpPr>
        <p:spPr>
          <a:xfrm>
            <a:off x="1842048" y="3446942"/>
            <a:ext cx="8607288" cy="125920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4BA4427-6546-4E4D-AF36-5CC57FF6FE64}"/>
              </a:ext>
            </a:extLst>
          </p:cNvPr>
          <p:cNvSpPr/>
          <p:nvPr/>
        </p:nvSpPr>
        <p:spPr>
          <a:xfrm>
            <a:off x="1842046" y="4492859"/>
            <a:ext cx="8607287" cy="21328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482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E7142E-C283-47E5-87B0-65B12F7FED91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데이터타입 </a:t>
            </a:r>
            <a:r>
              <a:rPr lang="en-US" altLang="ko-KR" sz="2400" dirty="0">
                <a:solidFill>
                  <a:srgbClr val="7030A0"/>
                </a:solidFill>
              </a:rPr>
              <a:t>– string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5856D-C514-412E-A5E0-73327CFCBFEB}"/>
              </a:ext>
            </a:extLst>
          </p:cNvPr>
          <p:cNvSpPr txBox="1"/>
          <p:nvPr/>
        </p:nvSpPr>
        <p:spPr>
          <a:xfrm>
            <a:off x="422031" y="823419"/>
            <a:ext cx="80153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파이썬 문자열</a:t>
            </a:r>
            <a:r>
              <a:rPr lang="en-US" altLang="ko-KR" dirty="0"/>
              <a:t>(string)</a:t>
            </a:r>
            <a:r>
              <a:rPr lang="ko-KR" altLang="en-US" dirty="0"/>
              <a:t>은 </a:t>
            </a:r>
            <a:r>
              <a:rPr lang="ko-KR" altLang="en-US" dirty="0" err="1"/>
              <a:t>홑따옴표</a:t>
            </a:r>
            <a:r>
              <a:rPr lang="en-US" altLang="ko-KR" dirty="0"/>
              <a:t>(‘’) </a:t>
            </a:r>
            <a:r>
              <a:rPr lang="ko-KR" altLang="en-US" dirty="0"/>
              <a:t>또는 </a:t>
            </a:r>
            <a:r>
              <a:rPr lang="ko-KR" altLang="en-US" dirty="0" err="1"/>
              <a:t>쌍따옴표</a:t>
            </a:r>
            <a:r>
              <a:rPr lang="en-US" altLang="ko-KR" dirty="0"/>
              <a:t>(“”)</a:t>
            </a:r>
            <a:r>
              <a:rPr lang="ko-KR" altLang="en-US" dirty="0"/>
              <a:t>를 사용해서 생성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문자열 내의 각각의 값 또한 문자열로 인식되며</a:t>
            </a:r>
            <a:r>
              <a:rPr lang="en-US" altLang="ko-KR" dirty="0"/>
              <a:t>, </a:t>
            </a:r>
            <a:r>
              <a:rPr lang="ko-KR" altLang="en-US" dirty="0"/>
              <a:t>문자열을 분리하여 </a:t>
            </a:r>
            <a:r>
              <a:rPr lang="en-US" altLang="ko-KR" dirty="0"/>
              <a:t>list</a:t>
            </a:r>
            <a:r>
              <a:rPr lang="ko-KR" altLang="en-US" dirty="0"/>
              <a:t>로</a:t>
            </a:r>
            <a:br>
              <a:rPr lang="en-US" altLang="ko-KR" dirty="0"/>
            </a:br>
            <a:r>
              <a:rPr lang="ko-KR" altLang="en-US" dirty="0"/>
              <a:t>반환하는 </a:t>
            </a:r>
            <a:r>
              <a:rPr lang="en-US" altLang="ko-KR" dirty="0"/>
              <a:t>split() </a:t>
            </a:r>
            <a:r>
              <a:rPr lang="ko-KR" altLang="en-US" dirty="0"/>
              <a:t>함수는 </a:t>
            </a:r>
            <a:r>
              <a:rPr lang="ko-KR" altLang="en-US" dirty="0" err="1"/>
              <a:t>머신러닝</a:t>
            </a:r>
            <a:r>
              <a:rPr lang="ko-KR" altLang="en-US" dirty="0"/>
              <a:t> 코드에서 문자열 데이터 </a:t>
            </a:r>
            <a:r>
              <a:rPr lang="ko-KR" altLang="en-US" dirty="0" err="1"/>
              <a:t>전처리</a:t>
            </a:r>
            <a:br>
              <a:rPr lang="en-US" altLang="ko-KR" dirty="0"/>
            </a:br>
            <a:r>
              <a:rPr lang="en-US" altLang="ko-KR" dirty="0"/>
              <a:t>(pre-process) </a:t>
            </a:r>
            <a:r>
              <a:rPr lang="ko-KR" altLang="en-US" dirty="0"/>
              <a:t>하기 위해 자주 사용됨</a:t>
            </a:r>
            <a:br>
              <a:rPr lang="en-US" altLang="ko-KR" dirty="0"/>
            </a:br>
            <a:endParaRPr lang="en-US" altLang="ko-KR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3140B6-F23A-484C-B369-69F740C515C4}"/>
              </a:ext>
            </a:extLst>
          </p:cNvPr>
          <p:cNvGrpSpPr/>
          <p:nvPr/>
        </p:nvGrpSpPr>
        <p:grpSpPr>
          <a:xfrm>
            <a:off x="1774816" y="2281467"/>
            <a:ext cx="8807046" cy="831805"/>
            <a:chOff x="1211597" y="3719329"/>
            <a:chExt cx="8807046" cy="83180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1F4A03A-DF2A-45FB-8EEF-6C1818CC784C}"/>
                </a:ext>
              </a:extLst>
            </p:cNvPr>
            <p:cNvSpPr/>
            <p:nvPr/>
          </p:nvSpPr>
          <p:spPr>
            <a:xfrm>
              <a:off x="1211597" y="3764112"/>
              <a:ext cx="8807046" cy="74224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  index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value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index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BCC004A-4AEB-4AFE-BB38-038447016AF6}"/>
                </a:ext>
              </a:extLst>
            </p:cNvPr>
            <p:cNvGrpSpPr/>
            <p:nvPr/>
          </p:nvGrpSpPr>
          <p:grpSpPr>
            <a:xfrm>
              <a:off x="1955735" y="3719329"/>
              <a:ext cx="7962538" cy="831805"/>
              <a:chOff x="2863625" y="2479341"/>
              <a:chExt cx="7962538" cy="83180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A475202-84A0-47C3-92A1-E99BF289854B}"/>
                  </a:ext>
                </a:extLst>
              </p:cNvPr>
              <p:cNvSpPr/>
              <p:nvPr/>
            </p:nvSpPr>
            <p:spPr>
              <a:xfrm>
                <a:off x="6846019" y="2736508"/>
                <a:ext cx="1327462" cy="29256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</a:rPr>
                  <a:t>‘,’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DD6D7F4-728A-4A36-A4DD-A6340A5AEF92}"/>
                  </a:ext>
                </a:extLst>
              </p:cNvPr>
              <p:cNvSpPr/>
              <p:nvPr/>
            </p:nvSpPr>
            <p:spPr>
              <a:xfrm>
                <a:off x="2863625" y="2739214"/>
                <a:ext cx="1327462" cy="29256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</a:rPr>
                  <a:t>‘A’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4156936-DB76-407F-8F98-0366856BA3E8}"/>
                  </a:ext>
                </a:extLst>
              </p:cNvPr>
              <p:cNvSpPr/>
              <p:nvPr/>
            </p:nvSpPr>
            <p:spPr>
              <a:xfrm>
                <a:off x="4191091" y="2736508"/>
                <a:ext cx="1327462" cy="29256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</a:rPr>
                  <a:t>‘7’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406A4D92-9AD6-4A9F-9EC0-951E32B2E96A}"/>
                  </a:ext>
                </a:extLst>
              </p:cNvPr>
              <p:cNvSpPr/>
              <p:nvPr/>
            </p:nvSpPr>
            <p:spPr>
              <a:xfrm>
                <a:off x="5518553" y="2736508"/>
                <a:ext cx="1327462" cy="29256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</a:rPr>
                  <a:t>‘3’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286A85B2-AD85-4745-BB45-2BC7997C7D36}"/>
                  </a:ext>
                </a:extLst>
              </p:cNvPr>
              <p:cNvSpPr/>
              <p:nvPr/>
            </p:nvSpPr>
            <p:spPr>
              <a:xfrm>
                <a:off x="8173485" y="2736507"/>
                <a:ext cx="1327462" cy="29256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</a:rPr>
                  <a:t>‘C’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148EE3-CB62-4B93-B886-F6896A1F20A0}"/>
                  </a:ext>
                </a:extLst>
              </p:cNvPr>
              <p:cNvSpPr txBox="1"/>
              <p:nvPr/>
            </p:nvSpPr>
            <p:spPr>
              <a:xfrm>
                <a:off x="3381483" y="2480866"/>
                <a:ext cx="284461" cy="251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0</a:t>
                </a:r>
                <a:endParaRPr lang="ko-KR" altLang="en-US" sz="1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C521211-B9FA-468E-858C-488F740BF053}"/>
                  </a:ext>
                </a:extLst>
              </p:cNvPr>
              <p:cNvSpPr txBox="1"/>
              <p:nvPr/>
            </p:nvSpPr>
            <p:spPr>
              <a:xfrm>
                <a:off x="3308546" y="2990117"/>
                <a:ext cx="4303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-6</a:t>
                </a:r>
                <a:endParaRPr lang="ko-KR" altLang="en-US" sz="1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521A59-7F5A-4214-91E3-CB72A1C066F7}"/>
                  </a:ext>
                </a:extLst>
              </p:cNvPr>
              <p:cNvSpPr txBox="1"/>
              <p:nvPr/>
            </p:nvSpPr>
            <p:spPr>
              <a:xfrm>
                <a:off x="4630676" y="2996743"/>
                <a:ext cx="4303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-5</a:t>
                </a:r>
                <a:endParaRPr lang="ko-KR" altLang="en-US" sz="14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862CDB-592A-42B1-B5D4-E4E29A3E32CD}"/>
                  </a:ext>
                </a:extLst>
              </p:cNvPr>
              <p:cNvSpPr txBox="1"/>
              <p:nvPr/>
            </p:nvSpPr>
            <p:spPr>
              <a:xfrm>
                <a:off x="5940912" y="3003369"/>
                <a:ext cx="4303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-4</a:t>
                </a:r>
                <a:endParaRPr lang="ko-KR" altLang="en-US" sz="14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5978A8E-8C6A-481B-8078-A2E61FE77944}"/>
                  </a:ext>
                </a:extLst>
              </p:cNvPr>
              <p:cNvSpPr txBox="1"/>
              <p:nvPr/>
            </p:nvSpPr>
            <p:spPr>
              <a:xfrm>
                <a:off x="7296068" y="2996743"/>
                <a:ext cx="4303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-3</a:t>
                </a:r>
                <a:endParaRPr lang="ko-KR" altLang="en-US" sz="1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33D1E13-CCCE-4491-964F-4B281676B31E}"/>
                  </a:ext>
                </a:extLst>
              </p:cNvPr>
              <p:cNvSpPr txBox="1"/>
              <p:nvPr/>
            </p:nvSpPr>
            <p:spPr>
              <a:xfrm>
                <a:off x="8631348" y="2996743"/>
                <a:ext cx="4303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-2</a:t>
                </a:r>
                <a:endParaRPr lang="ko-KR" altLang="en-US" sz="14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D33032-D7E6-407E-A473-8A1A71EC58F6}"/>
                  </a:ext>
                </a:extLst>
              </p:cNvPr>
              <p:cNvSpPr txBox="1"/>
              <p:nvPr/>
            </p:nvSpPr>
            <p:spPr>
              <a:xfrm>
                <a:off x="4694348" y="2480866"/>
                <a:ext cx="284461" cy="251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1</a:t>
                </a:r>
                <a:endParaRPr lang="ko-KR" altLang="en-US" sz="14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DCFE60-450F-4829-B553-7559EA392312}"/>
                  </a:ext>
                </a:extLst>
              </p:cNvPr>
              <p:cNvSpPr txBox="1"/>
              <p:nvPr/>
            </p:nvSpPr>
            <p:spPr>
              <a:xfrm>
                <a:off x="6003579" y="2479341"/>
                <a:ext cx="284461" cy="251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2</a:t>
                </a:r>
                <a:endParaRPr lang="ko-KR" altLang="en-US" sz="1400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0C32AB7-0986-48BC-A434-7678461C2706}"/>
                  </a:ext>
                </a:extLst>
              </p:cNvPr>
              <p:cNvSpPr txBox="1"/>
              <p:nvPr/>
            </p:nvSpPr>
            <p:spPr>
              <a:xfrm>
                <a:off x="7352941" y="2479341"/>
                <a:ext cx="284461" cy="251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3</a:t>
                </a:r>
                <a:endParaRPr lang="ko-KR" altLang="en-US" sz="14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5CF188-42A4-451B-8EDF-9883BE816DD8}"/>
                  </a:ext>
                </a:extLst>
              </p:cNvPr>
              <p:cNvSpPr txBox="1"/>
              <p:nvPr/>
            </p:nvSpPr>
            <p:spPr>
              <a:xfrm>
                <a:off x="8690012" y="2479659"/>
                <a:ext cx="284461" cy="251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4</a:t>
                </a:r>
                <a:endParaRPr lang="ko-KR" altLang="en-US" sz="1400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523F89A7-8DCD-42AE-8F18-4AC46F141B25}"/>
                  </a:ext>
                </a:extLst>
              </p:cNvPr>
              <p:cNvSpPr/>
              <p:nvPr/>
            </p:nvSpPr>
            <p:spPr>
              <a:xfrm>
                <a:off x="9498701" y="2736508"/>
                <a:ext cx="1327462" cy="29256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>
                    <a:solidFill>
                      <a:schemeClr val="tx1"/>
                    </a:solidFill>
                  </a:rPr>
                  <a:t>‘D’</a:t>
                </a:r>
                <a:endParaRPr lang="ko-KR" altLang="en-US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9A9BB00-716C-42EC-A687-A1D8B06EBE68}"/>
                  </a:ext>
                </a:extLst>
              </p:cNvPr>
              <p:cNvSpPr txBox="1"/>
              <p:nvPr/>
            </p:nvSpPr>
            <p:spPr>
              <a:xfrm>
                <a:off x="9956564" y="2996744"/>
                <a:ext cx="430334" cy="251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-1</a:t>
                </a:r>
                <a:endParaRPr lang="ko-KR" altLang="en-US" sz="14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B1E591D-F2B2-4C02-BEDE-68DF8726DE09}"/>
                  </a:ext>
                </a:extLst>
              </p:cNvPr>
              <p:cNvSpPr txBox="1"/>
              <p:nvPr/>
            </p:nvSpPr>
            <p:spPr>
              <a:xfrm>
                <a:off x="10015228" y="2479660"/>
                <a:ext cx="28446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5</a:t>
                </a:r>
                <a:endParaRPr lang="ko-KR" altLang="en-US" sz="1400" dirty="0"/>
              </a:p>
            </p:txBody>
          </p:sp>
        </p:grpSp>
      </p:grp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43F5F5A-D3FD-442F-8979-50701BE46B65}"/>
              </a:ext>
            </a:extLst>
          </p:cNvPr>
          <p:cNvGrpSpPr/>
          <p:nvPr/>
        </p:nvGrpSpPr>
        <p:grpSpPr>
          <a:xfrm>
            <a:off x="1769168" y="3187150"/>
            <a:ext cx="8807046" cy="3207026"/>
            <a:chOff x="1159567" y="3326296"/>
            <a:chExt cx="8627165" cy="320702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8D7F821F-8E74-4F0B-9950-213960430372}"/>
                </a:ext>
              </a:extLst>
            </p:cNvPr>
            <p:cNvSpPr/>
            <p:nvPr/>
          </p:nvSpPr>
          <p:spPr>
            <a:xfrm>
              <a:off x="1258958" y="5205210"/>
              <a:ext cx="8527774" cy="964940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en-US" altLang="ko-KR" sz="1200" i="1" dirty="0" err="1">
                  <a:solidFill>
                    <a:srgbClr val="00B0F0"/>
                  </a:solidFill>
                </a:rPr>
                <a:t>spliet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( )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메서드는 특정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separator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를 기준으로 문자열을 분리하여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list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리턴</a:t>
              </a:r>
              <a:endParaRPr lang="en-US" altLang="ko-KR" sz="1200" dirty="0">
                <a:solidFill>
                  <a:srgbClr val="00B0F0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b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a.split</a:t>
              </a:r>
              <a:r>
                <a:rPr lang="en-US" altLang="ko-KR" sz="1200" dirty="0">
                  <a:solidFill>
                    <a:schemeClr val="tx1"/>
                  </a:solidFill>
                </a:rPr>
                <a:t>(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 , ’ 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 b 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FABCDA0-81A3-4D9C-ABE7-CA09AAFD7687}"/>
                </a:ext>
              </a:extLst>
            </p:cNvPr>
            <p:cNvSpPr/>
            <p:nvPr/>
          </p:nvSpPr>
          <p:spPr>
            <a:xfrm>
              <a:off x="1258954" y="3670718"/>
              <a:ext cx="8527774" cy="235296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a[ 1 ] 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a[ 1 ]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은 숫자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7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이 아닌 문자열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7</a:t>
              </a:r>
              <a:endParaRPr lang="ko-KR" altLang="en-US" sz="1200" i="1" dirty="0">
                <a:solidFill>
                  <a:srgbClr val="00B0F0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200312B-45F2-45F8-B053-EE70D8264196}"/>
                </a:ext>
              </a:extLst>
            </p:cNvPr>
            <p:cNvSpPr/>
            <p:nvPr/>
          </p:nvSpPr>
          <p:spPr>
            <a:xfrm>
              <a:off x="1258952" y="4167832"/>
              <a:ext cx="8527774" cy="73789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a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= a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+ ‘, EFG ‘</a:t>
              </a:r>
              <a:r>
                <a:rPr lang="en-US" altLang="ko-KR" sz="1200" dirty="0">
                  <a:solidFill>
                    <a:schemeClr val="tx1"/>
                  </a:solidFill>
                </a:rPr>
                <a:t>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+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연산자 사용</a:t>
              </a:r>
              <a:r>
                <a:rPr lang="en-US" altLang="ko-KR" sz="1200" dirty="0">
                  <a:solidFill>
                    <a:srgbClr val="00B0F0"/>
                  </a:solidFill>
                </a:rPr>
                <a:t> 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a</a:t>
              </a:r>
              <a:endParaRPr lang="en-US" altLang="ko-KR" sz="1200" dirty="0">
                <a:solidFill>
                  <a:srgbClr val="00B050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F2D6618-A1D4-4DFD-8698-A3EDD7D52E72}"/>
                </a:ext>
              </a:extLst>
            </p:cNvPr>
            <p:cNvSpPr/>
            <p:nvPr/>
          </p:nvSpPr>
          <p:spPr>
            <a:xfrm>
              <a:off x="1258952" y="3372546"/>
              <a:ext cx="8527774" cy="235296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a = ‘ A73, CD ‘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B8659E2F-5751-4563-9768-CA031CF050B9}"/>
                </a:ext>
              </a:extLst>
            </p:cNvPr>
            <p:cNvGrpSpPr/>
            <p:nvPr/>
          </p:nvGrpSpPr>
          <p:grpSpPr>
            <a:xfrm>
              <a:off x="1172813" y="3326296"/>
              <a:ext cx="8613913" cy="3207026"/>
              <a:chOff x="1172813" y="3326296"/>
              <a:chExt cx="8613913" cy="3207026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0B4B218D-9B7D-4390-8E3E-23C2D20F946B}"/>
                  </a:ext>
                </a:extLst>
              </p:cNvPr>
              <p:cNvSpPr/>
              <p:nvPr/>
            </p:nvSpPr>
            <p:spPr>
              <a:xfrm>
                <a:off x="1172813" y="3326296"/>
                <a:ext cx="8613913" cy="320702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A154869C-CD27-4442-BFB7-60A08152F8CE}"/>
                  </a:ext>
                </a:extLst>
              </p:cNvPr>
              <p:cNvSpPr/>
              <p:nvPr/>
            </p:nvSpPr>
            <p:spPr>
              <a:xfrm>
                <a:off x="1172813" y="6225625"/>
                <a:ext cx="8613913" cy="30769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200" dirty="0">
                    <a:solidFill>
                      <a:schemeClr val="tx1"/>
                    </a:solidFill>
                  </a:rPr>
                  <a:t> [ ‘A73’, ‘CD’, ‘ EFG’ ]</a:t>
                </a:r>
              </a:p>
            </p:txBody>
          </p:sp>
        </p:grp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9763DDC-0885-4D0C-B4D5-1BA0C196A4B3}"/>
                </a:ext>
              </a:extLst>
            </p:cNvPr>
            <p:cNvSpPr/>
            <p:nvPr/>
          </p:nvSpPr>
          <p:spPr>
            <a:xfrm>
              <a:off x="1166194" y="3901176"/>
              <a:ext cx="8613913" cy="29858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 ‘ 7 ‘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E67B3C4-D0B8-46E1-89B1-5A27221831F6}"/>
                </a:ext>
              </a:extLst>
            </p:cNvPr>
            <p:cNvSpPr/>
            <p:nvPr/>
          </p:nvSpPr>
          <p:spPr>
            <a:xfrm>
              <a:off x="1159567" y="4928217"/>
              <a:ext cx="8613913" cy="29858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 ‘A73,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CD,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EFG’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130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DF904-2B85-4FCF-B3DB-E3462DD10DF2}"/>
              </a:ext>
            </a:extLst>
          </p:cNvPr>
          <p:cNvSpPr txBox="1"/>
          <p:nvPr/>
        </p:nvSpPr>
        <p:spPr>
          <a:xfrm>
            <a:off x="1358349" y="1331840"/>
            <a:ext cx="3397084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800" dirty="0"/>
              <a:t> useful function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type(), </a:t>
            </a:r>
            <a:r>
              <a:rPr lang="en-US" altLang="ko-KR" sz="2400" dirty="0" err="1"/>
              <a:t>len</a:t>
            </a:r>
            <a:r>
              <a:rPr lang="en-US" altLang="ko-KR" sz="2400" dirty="0"/>
              <a:t>(), size()</a:t>
            </a:r>
          </a:p>
          <a:p>
            <a:pPr lvl="1"/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List(), str(), int()</a:t>
            </a:r>
          </a:p>
        </p:txBody>
      </p:sp>
    </p:spTree>
    <p:extLst>
      <p:ext uri="{BB962C8B-B14F-4D97-AF65-F5344CB8AC3E}">
        <p14:creationId xmlns:p14="http://schemas.microsoft.com/office/powerpoint/2010/main" val="3135627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2CD2FC7-373D-4916-AEA2-BB615DB2B63E}"/>
              </a:ext>
            </a:extLst>
          </p:cNvPr>
          <p:cNvSpPr/>
          <p:nvPr/>
        </p:nvSpPr>
        <p:spPr>
          <a:xfrm>
            <a:off x="1888433" y="2699143"/>
            <a:ext cx="8262730" cy="2484782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chemeClr val="tx1"/>
                </a:solidFill>
              </a:rPr>
              <a:t>a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=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[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rgbClr val="00B050"/>
                </a:solidFill>
              </a:rPr>
              <a:t>10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rgbClr val="00B050"/>
                </a:solidFill>
              </a:rPr>
              <a:t>20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rgbClr val="00B050"/>
                </a:solidFill>
              </a:rPr>
              <a:t>30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rgbClr val="00B050"/>
                </a:solidFill>
              </a:rPr>
              <a:t>40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rgbClr val="00B050"/>
                </a:solidFill>
              </a:rPr>
              <a:t>50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b = ( </a:t>
            </a:r>
            <a:r>
              <a:rPr lang="en-US" altLang="ko-KR" sz="1400" dirty="0">
                <a:solidFill>
                  <a:srgbClr val="00B050"/>
                </a:solidFill>
              </a:rPr>
              <a:t>10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</a:rPr>
              <a:t>20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</a:rPr>
              <a:t>30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</a:rPr>
              <a:t>40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</a:rPr>
              <a:t>50</a:t>
            </a:r>
            <a:r>
              <a:rPr lang="en-US" altLang="ko-KR" sz="1400" dirty="0">
                <a:solidFill>
                  <a:schemeClr val="tx1"/>
                </a:solidFill>
              </a:rPr>
              <a:t> 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c = { “KIM” : </a:t>
            </a:r>
            <a:r>
              <a:rPr lang="en-US" altLang="ko-KR" sz="1400" dirty="0">
                <a:solidFill>
                  <a:srgbClr val="00B050"/>
                </a:solidFill>
              </a:rPr>
              <a:t>90</a:t>
            </a:r>
            <a:r>
              <a:rPr lang="en-US" altLang="ko-KR" sz="1400" dirty="0">
                <a:solidFill>
                  <a:schemeClr val="tx1"/>
                </a:solidFill>
              </a:rPr>
              <a:t>, “LEE” : </a:t>
            </a:r>
            <a:r>
              <a:rPr lang="en-US" altLang="ko-KR" sz="1400" dirty="0">
                <a:solidFill>
                  <a:srgbClr val="00B050"/>
                </a:solidFill>
              </a:rPr>
              <a:t>80</a:t>
            </a:r>
            <a:r>
              <a:rPr lang="en-US" altLang="ko-KR" sz="1400" dirty="0">
                <a:solidFill>
                  <a:schemeClr val="tx1"/>
                </a:solidFill>
              </a:rPr>
              <a:t> }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d = ‘ Seoul, Korea’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e = [ [</a:t>
            </a:r>
            <a:r>
              <a:rPr lang="en-US" altLang="ko-KR" sz="1400" dirty="0">
                <a:solidFill>
                  <a:srgbClr val="00B050"/>
                </a:solidFill>
              </a:rPr>
              <a:t>100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</a:rPr>
              <a:t>200</a:t>
            </a:r>
            <a:r>
              <a:rPr lang="en-US" altLang="ko-KR" sz="1400" dirty="0">
                <a:solidFill>
                  <a:schemeClr val="tx1"/>
                </a:solidFill>
              </a:rPr>
              <a:t>], [</a:t>
            </a:r>
            <a:r>
              <a:rPr lang="en-US" altLang="ko-KR" sz="1400" dirty="0">
                <a:solidFill>
                  <a:srgbClr val="00B050"/>
                </a:solidFill>
              </a:rPr>
              <a:t>300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</a:rPr>
              <a:t>400</a:t>
            </a:r>
            <a:r>
              <a:rPr lang="en-US" altLang="ko-KR" sz="1400" dirty="0">
                <a:solidFill>
                  <a:schemeClr val="tx1"/>
                </a:solidFill>
              </a:rPr>
              <a:t>], [</a:t>
            </a:r>
            <a:r>
              <a:rPr lang="en-US" altLang="ko-KR" sz="1400" dirty="0">
                <a:solidFill>
                  <a:srgbClr val="00B050"/>
                </a:solidFill>
              </a:rPr>
              <a:t>500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en-US" altLang="ko-KR" sz="1400" dirty="0">
                <a:solidFill>
                  <a:srgbClr val="00B050"/>
                </a:solidFill>
              </a:rPr>
              <a:t>600</a:t>
            </a:r>
            <a:r>
              <a:rPr lang="en-US" altLang="ko-KR" sz="1400" dirty="0">
                <a:solidFill>
                  <a:schemeClr val="tx1"/>
                </a:solidFill>
              </a:rPr>
              <a:t>] ]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print</a:t>
            </a:r>
            <a:r>
              <a:rPr lang="en-US" altLang="ko-KR" sz="1400" dirty="0">
                <a:solidFill>
                  <a:schemeClr val="tx1"/>
                </a:solidFill>
              </a:rPr>
              <a:t>( </a:t>
            </a:r>
            <a:r>
              <a:rPr lang="en-US" altLang="ko-KR" sz="1400" dirty="0">
                <a:solidFill>
                  <a:srgbClr val="00B050"/>
                </a:solidFill>
              </a:rPr>
              <a:t>type</a:t>
            </a:r>
            <a:r>
              <a:rPr lang="en-US" altLang="ko-KR" sz="1400" dirty="0">
                <a:solidFill>
                  <a:schemeClr val="tx1"/>
                </a:solidFill>
              </a:rPr>
              <a:t>(a), </a:t>
            </a:r>
            <a:r>
              <a:rPr lang="en-US" altLang="ko-KR" sz="1400" dirty="0">
                <a:solidFill>
                  <a:srgbClr val="00B050"/>
                </a:solidFill>
              </a:rPr>
              <a:t>type</a:t>
            </a:r>
            <a:r>
              <a:rPr lang="en-US" altLang="ko-KR" sz="1400" dirty="0">
                <a:solidFill>
                  <a:schemeClr val="tx1"/>
                </a:solidFill>
              </a:rPr>
              <a:t>(b), </a:t>
            </a:r>
            <a:r>
              <a:rPr lang="en-US" altLang="ko-KR" sz="1400" dirty="0">
                <a:solidFill>
                  <a:srgbClr val="00B050"/>
                </a:solidFill>
              </a:rPr>
              <a:t>type</a:t>
            </a:r>
            <a:r>
              <a:rPr lang="en-US" altLang="ko-KR" sz="1400" dirty="0">
                <a:solidFill>
                  <a:schemeClr val="tx1"/>
                </a:solidFill>
              </a:rPr>
              <a:t>(c), </a:t>
            </a:r>
            <a:r>
              <a:rPr lang="en-US" altLang="ko-KR" sz="1400" dirty="0">
                <a:solidFill>
                  <a:srgbClr val="00B050"/>
                </a:solidFill>
              </a:rPr>
              <a:t>type</a:t>
            </a:r>
            <a:r>
              <a:rPr lang="en-US" altLang="ko-KR" sz="1400" dirty="0">
                <a:solidFill>
                  <a:schemeClr val="tx1"/>
                </a:solidFill>
              </a:rPr>
              <a:t>(d), </a:t>
            </a:r>
            <a:r>
              <a:rPr lang="en-US" altLang="ko-KR" sz="1400" dirty="0">
                <a:solidFill>
                  <a:srgbClr val="00B050"/>
                </a:solidFill>
              </a:rPr>
              <a:t>type</a:t>
            </a:r>
            <a:r>
              <a:rPr lang="en-US" altLang="ko-KR" sz="1400" dirty="0">
                <a:solidFill>
                  <a:schemeClr val="tx1"/>
                </a:solidFill>
              </a:rPr>
              <a:t>(e) )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print</a:t>
            </a:r>
            <a:r>
              <a:rPr lang="en-US" altLang="ko-KR" sz="1400" dirty="0">
                <a:solidFill>
                  <a:schemeClr val="tx1"/>
                </a:solidFill>
              </a:rPr>
              <a:t>( </a:t>
            </a:r>
            <a:r>
              <a:rPr lang="en-US" altLang="ko-KR" sz="1400" dirty="0" err="1">
                <a:solidFill>
                  <a:srgbClr val="00B050"/>
                </a:solidFill>
              </a:rPr>
              <a:t>len</a:t>
            </a:r>
            <a:r>
              <a:rPr lang="en-US" altLang="ko-KR" sz="1400" dirty="0">
                <a:solidFill>
                  <a:schemeClr val="tx1"/>
                </a:solidFill>
              </a:rPr>
              <a:t>(a), </a:t>
            </a:r>
            <a:r>
              <a:rPr lang="en-US" altLang="ko-KR" sz="1400" dirty="0" err="1">
                <a:solidFill>
                  <a:srgbClr val="00B050"/>
                </a:solidFill>
              </a:rPr>
              <a:t>len</a:t>
            </a:r>
            <a:r>
              <a:rPr lang="en-US" altLang="ko-KR" sz="1400" dirty="0">
                <a:solidFill>
                  <a:schemeClr val="tx1"/>
                </a:solidFill>
              </a:rPr>
              <a:t>(b), </a:t>
            </a:r>
            <a:r>
              <a:rPr lang="en-US" altLang="ko-KR" sz="1400" dirty="0" err="1">
                <a:solidFill>
                  <a:srgbClr val="00B050"/>
                </a:solidFill>
              </a:rPr>
              <a:t>len</a:t>
            </a:r>
            <a:r>
              <a:rPr lang="en-US" altLang="ko-KR" sz="1400" dirty="0">
                <a:solidFill>
                  <a:schemeClr val="tx1"/>
                </a:solidFill>
              </a:rPr>
              <a:t>(c), </a:t>
            </a:r>
            <a:r>
              <a:rPr lang="en-US" altLang="ko-KR" sz="1400" dirty="0" err="1">
                <a:solidFill>
                  <a:srgbClr val="00B050"/>
                </a:solidFill>
              </a:rPr>
              <a:t>len</a:t>
            </a:r>
            <a:r>
              <a:rPr lang="en-US" altLang="ko-KR" sz="1400" dirty="0">
                <a:solidFill>
                  <a:schemeClr val="tx1"/>
                </a:solidFill>
              </a:rPr>
              <a:t>(d), </a:t>
            </a:r>
            <a:r>
              <a:rPr lang="en-US" altLang="ko-KR" sz="1400" dirty="0" err="1">
                <a:solidFill>
                  <a:srgbClr val="00B050"/>
                </a:solidFill>
              </a:rPr>
              <a:t>len</a:t>
            </a:r>
            <a:r>
              <a:rPr lang="en-US" altLang="ko-KR" sz="1400" dirty="0">
                <a:solidFill>
                  <a:schemeClr val="tx1"/>
                </a:solidFill>
              </a:rPr>
              <a:t>(e) )</a:t>
            </a:r>
          </a:p>
          <a:p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rgbClr val="00B050"/>
                </a:solidFill>
              </a:rPr>
              <a:t>print</a:t>
            </a:r>
            <a:r>
              <a:rPr lang="en-US" altLang="ko-KR" sz="1400" dirty="0">
                <a:solidFill>
                  <a:schemeClr val="tx1"/>
                </a:solidFill>
              </a:rPr>
              <a:t>( size(e) )	</a:t>
            </a:r>
            <a:r>
              <a:rPr lang="en-US" altLang="ko-KR" sz="1400" i="1" dirty="0">
                <a:solidFill>
                  <a:srgbClr val="00B0F0"/>
                </a:solidFill>
              </a:rPr>
              <a:t># </a:t>
            </a:r>
            <a:r>
              <a:rPr lang="en-US" altLang="ko-KR" sz="1400" i="1" dirty="0" err="1">
                <a:solidFill>
                  <a:srgbClr val="00B0F0"/>
                </a:solidFill>
              </a:rPr>
              <a:t>len</a:t>
            </a:r>
            <a:r>
              <a:rPr lang="en-US" altLang="ko-KR" sz="1400" i="1" dirty="0">
                <a:solidFill>
                  <a:srgbClr val="00B0F0"/>
                </a:solidFill>
              </a:rPr>
              <a:t>() </a:t>
            </a:r>
            <a:r>
              <a:rPr lang="ko-KR" altLang="en-US" sz="1400" i="1" dirty="0">
                <a:solidFill>
                  <a:srgbClr val="00B0F0"/>
                </a:solidFill>
              </a:rPr>
              <a:t>과 </a:t>
            </a:r>
            <a:r>
              <a:rPr lang="en-US" altLang="ko-KR" sz="1400" i="1" dirty="0">
                <a:solidFill>
                  <a:srgbClr val="00B0F0"/>
                </a:solidFill>
              </a:rPr>
              <a:t>size( ) </a:t>
            </a:r>
            <a:r>
              <a:rPr lang="ko-KR" altLang="en-US" sz="1400" i="1" dirty="0">
                <a:solidFill>
                  <a:srgbClr val="00B0F0"/>
                </a:solidFill>
              </a:rPr>
              <a:t>비교</a:t>
            </a:r>
            <a:endParaRPr lang="en-US" altLang="ko-KR" sz="1400" i="1" dirty="0">
              <a:solidFill>
                <a:srgbClr val="00B0F0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408A4D-A4D7-4504-94A1-97E3661859E5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useful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function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– type(), </a:t>
            </a:r>
            <a:r>
              <a:rPr lang="en-US" altLang="ko-KR" sz="2400" dirty="0" err="1">
                <a:solidFill>
                  <a:srgbClr val="7030A0"/>
                </a:solidFill>
              </a:rPr>
              <a:t>len</a:t>
            </a:r>
            <a:r>
              <a:rPr lang="en-US" altLang="ko-KR" sz="2400" dirty="0">
                <a:solidFill>
                  <a:srgbClr val="7030A0"/>
                </a:solidFill>
              </a:rPr>
              <a:t>(), size()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D665C-1CCC-4639-B354-FB2CA6F90823}"/>
              </a:ext>
            </a:extLst>
          </p:cNvPr>
          <p:cNvSpPr txBox="1"/>
          <p:nvPr/>
        </p:nvSpPr>
        <p:spPr>
          <a:xfrm>
            <a:off x="422031" y="823419"/>
            <a:ext cx="69172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type(data)</a:t>
            </a:r>
            <a:r>
              <a:rPr lang="ko-KR" altLang="en-US" dirty="0"/>
              <a:t>는 입력 </a:t>
            </a:r>
            <a:r>
              <a:rPr lang="en-US" altLang="ko-KR" dirty="0"/>
              <a:t>data</a:t>
            </a:r>
            <a:r>
              <a:rPr lang="ko-KR" altLang="en-US" dirty="0"/>
              <a:t>의 데이터타입을 알려주는 함수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len</a:t>
            </a:r>
            <a:r>
              <a:rPr lang="en-US" altLang="ko-KR" dirty="0"/>
              <a:t>(data)</a:t>
            </a:r>
            <a:r>
              <a:rPr lang="ko-KR" altLang="en-US" dirty="0"/>
              <a:t>은 입력 데이터의 길이</a:t>
            </a:r>
            <a:r>
              <a:rPr lang="en-US" altLang="ko-KR" dirty="0"/>
              <a:t>(</a:t>
            </a:r>
            <a:r>
              <a:rPr lang="ko-KR" altLang="en-US" dirty="0"/>
              <a:t>요소의 개수</a:t>
            </a:r>
            <a:r>
              <a:rPr lang="en-US" altLang="ko-KR" dirty="0"/>
              <a:t>)</a:t>
            </a:r>
            <a:r>
              <a:rPr lang="ko-KR" altLang="en-US" dirty="0"/>
              <a:t>를 알려주는 함수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size(data) </a:t>
            </a:r>
            <a:r>
              <a:rPr lang="ko-KR" altLang="en-US" dirty="0"/>
              <a:t>함수는 모든 원소의 개수를 알려주는 함수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856BD9-D81F-4F4F-81FE-57E299EB227A}"/>
              </a:ext>
            </a:extLst>
          </p:cNvPr>
          <p:cNvSpPr/>
          <p:nvPr/>
        </p:nvSpPr>
        <p:spPr>
          <a:xfrm>
            <a:off x="1749288" y="2577745"/>
            <a:ext cx="8401875" cy="267891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2B2C5F5-BF94-41C4-8B9E-55FAD64A3A59}"/>
              </a:ext>
            </a:extLst>
          </p:cNvPr>
          <p:cNvSpPr/>
          <p:nvPr/>
        </p:nvSpPr>
        <p:spPr>
          <a:xfrm>
            <a:off x="1749289" y="5247853"/>
            <a:ext cx="8401875" cy="76417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400" dirty="0">
                <a:solidFill>
                  <a:schemeClr val="tx1"/>
                </a:solidFill>
              </a:rPr>
              <a:t>&lt;class ‘list’&gt; &lt;class ‘tuple’&gt; &lt;class ‘</a:t>
            </a:r>
            <a:r>
              <a:rPr lang="en-US" altLang="ko-KR" sz="1400" dirty="0" err="1">
                <a:solidFill>
                  <a:schemeClr val="tx1"/>
                </a:solidFill>
              </a:rPr>
              <a:t>dict</a:t>
            </a:r>
            <a:r>
              <a:rPr lang="en-US" altLang="ko-KR" sz="1400" dirty="0">
                <a:solidFill>
                  <a:schemeClr val="tx1"/>
                </a:solidFill>
              </a:rPr>
              <a:t>’&gt; &lt;class ‘str’&gt; &lt;class ‘list’&gt;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5 5 2 12 3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282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BBC83-378C-4BA1-8666-1621B17D7E78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useful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function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– list(), str(), int()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7A3D9-F9F2-4059-806C-F411007D80B6}"/>
              </a:ext>
            </a:extLst>
          </p:cNvPr>
          <p:cNvSpPr txBox="1"/>
          <p:nvPr/>
        </p:nvSpPr>
        <p:spPr>
          <a:xfrm>
            <a:off x="793093" y="823419"/>
            <a:ext cx="6322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list(data)</a:t>
            </a:r>
            <a:r>
              <a:rPr lang="ko-KR" altLang="en-US" dirty="0"/>
              <a:t>는 입력 </a:t>
            </a:r>
            <a:r>
              <a:rPr lang="en-US" altLang="ko-KR" dirty="0"/>
              <a:t>data</a:t>
            </a:r>
            <a:r>
              <a:rPr lang="ko-KR" altLang="en-US" dirty="0"/>
              <a:t>를 리스트로 만들어 리턴 하는 함수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1A13A-C5C8-4D9C-80B0-404E2BCD24E7}"/>
              </a:ext>
            </a:extLst>
          </p:cNvPr>
          <p:cNvSpPr txBox="1"/>
          <p:nvPr/>
        </p:nvSpPr>
        <p:spPr>
          <a:xfrm>
            <a:off x="793093" y="3508062"/>
            <a:ext cx="4431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str(data)</a:t>
            </a:r>
            <a:r>
              <a:rPr lang="ko-KR" altLang="en-US" dirty="0"/>
              <a:t>은 입력되는 </a:t>
            </a:r>
            <a:r>
              <a:rPr lang="en-US" altLang="ko-KR" dirty="0"/>
              <a:t>data</a:t>
            </a:r>
            <a:r>
              <a:rPr lang="ko-KR" altLang="en-US" dirty="0"/>
              <a:t>를 문자열로 </a:t>
            </a:r>
            <a:br>
              <a:rPr lang="en-US" altLang="ko-KR" dirty="0"/>
            </a:br>
            <a:r>
              <a:rPr lang="ko-KR" altLang="en-US" dirty="0"/>
              <a:t>변환하여 리턴 하는 함수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1FB7BF-FF31-442F-86D0-89C343A767D6}"/>
              </a:ext>
            </a:extLst>
          </p:cNvPr>
          <p:cNvSpPr txBox="1"/>
          <p:nvPr/>
        </p:nvSpPr>
        <p:spPr>
          <a:xfrm>
            <a:off x="793093" y="4885067"/>
            <a:ext cx="4902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int(data)</a:t>
            </a:r>
            <a:r>
              <a:rPr lang="ko-KR" altLang="en-US" dirty="0"/>
              <a:t>는 문자열 형태로 입력되는 숫자나</a:t>
            </a:r>
            <a:br>
              <a:rPr lang="en-US" altLang="ko-KR" dirty="0"/>
            </a:br>
            <a:r>
              <a:rPr lang="ko-KR" altLang="en-US" dirty="0"/>
              <a:t>소수점이 있는 수자 등을 정수 형태로 리턴</a:t>
            </a:r>
            <a:br>
              <a:rPr lang="en-US" altLang="ko-KR" dirty="0"/>
            </a:br>
            <a:r>
              <a:rPr lang="ko-KR" altLang="en-US" dirty="0"/>
              <a:t>하는 함수</a:t>
            </a:r>
            <a:br>
              <a:rPr lang="en-US" altLang="ko-KR" dirty="0"/>
            </a:br>
            <a:endParaRPr lang="en-US" alt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AC69C0-4A54-495B-A69F-70718DBC4FF8}"/>
              </a:ext>
            </a:extLst>
          </p:cNvPr>
          <p:cNvGrpSpPr/>
          <p:nvPr/>
        </p:nvGrpSpPr>
        <p:grpSpPr>
          <a:xfrm>
            <a:off x="1113185" y="1306108"/>
            <a:ext cx="5791202" cy="1527318"/>
            <a:chOff x="1861931" y="603739"/>
            <a:chExt cx="5791202" cy="1527318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E6E2500-B029-41DD-A1A4-B352B6DCC4CD}"/>
                </a:ext>
              </a:extLst>
            </p:cNvPr>
            <p:cNvSpPr/>
            <p:nvPr/>
          </p:nvSpPr>
          <p:spPr>
            <a:xfrm>
              <a:off x="1928186" y="667542"/>
              <a:ext cx="5724945" cy="106595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a = ‘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Hello</a:t>
              </a:r>
              <a:r>
                <a:rPr lang="en-US" altLang="ko-KR" sz="1200" dirty="0">
                  <a:solidFill>
                    <a:schemeClr val="tx1"/>
                  </a:solidFill>
                </a:rPr>
                <a:t>’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score = {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“KIM”</a:t>
              </a:r>
              <a:r>
                <a:rPr lang="en-US" altLang="ko-KR" sz="1200" dirty="0">
                  <a:solidFill>
                    <a:schemeClr val="tx1"/>
                  </a:solidFill>
                </a:rPr>
                <a:t> : </a:t>
              </a:r>
              <a:r>
                <a:rPr lang="en-US" altLang="ko-KR" sz="1200" dirty="0">
                  <a:solidFill>
                    <a:srgbClr val="00B050"/>
                  </a:solidFill>
                </a:rPr>
                <a:t>90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“LEE”</a:t>
              </a:r>
              <a:r>
                <a:rPr lang="en-US" altLang="ko-KR" sz="1200" dirty="0">
                  <a:solidFill>
                    <a:schemeClr val="tx1"/>
                  </a:solidFill>
                </a:rPr>
                <a:t> : </a:t>
              </a:r>
              <a:r>
                <a:rPr lang="en-US" altLang="ko-KR" sz="1200" dirty="0">
                  <a:solidFill>
                    <a:srgbClr val="00B050"/>
                  </a:solidFill>
                </a:rPr>
                <a:t>80</a:t>
              </a:r>
              <a:r>
                <a:rPr lang="en-US" altLang="ko-KR" sz="1200" dirty="0">
                  <a:solidFill>
                    <a:schemeClr val="tx1"/>
                  </a:solidFill>
                </a:rPr>
                <a:t> }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 </a:t>
              </a:r>
              <a:r>
                <a:rPr lang="en-US" altLang="ko-KR" sz="1200" dirty="0">
                  <a:solidFill>
                    <a:srgbClr val="00B050"/>
                  </a:solidFill>
                </a:rPr>
                <a:t>list</a:t>
              </a:r>
              <a:r>
                <a:rPr lang="en-US" altLang="ko-KR" sz="1200" dirty="0">
                  <a:solidFill>
                    <a:schemeClr val="tx1"/>
                  </a:solidFill>
                </a:rPr>
                <a:t>(a),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list</a:t>
              </a:r>
              <a:r>
                <a:rPr lang="en-US" altLang="ko-KR" sz="1200" dirty="0">
                  <a:solidFill>
                    <a:schemeClr val="tx1"/>
                  </a:solidFill>
                </a:rPr>
                <a:t>(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b.keys</a:t>
              </a:r>
              <a:r>
                <a:rPr lang="en-US" altLang="ko-KR" sz="1200" dirty="0">
                  <a:solidFill>
                    <a:schemeClr val="tx1"/>
                  </a:solidFill>
                </a:rPr>
                <a:t>() ),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list</a:t>
              </a:r>
              <a:r>
                <a:rPr lang="en-US" altLang="ko-KR" sz="1200" dirty="0">
                  <a:solidFill>
                    <a:schemeClr val="tx1"/>
                  </a:solidFill>
                </a:rPr>
                <a:t>(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b.values</a:t>
              </a:r>
              <a:r>
                <a:rPr lang="en-US" altLang="ko-KR" sz="1200" dirty="0">
                  <a:solidFill>
                    <a:schemeClr val="tx1"/>
                  </a:solidFill>
                </a:rPr>
                <a:t>() ),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list</a:t>
              </a:r>
              <a:r>
                <a:rPr lang="en-US" altLang="ko-KR" sz="1200" dirty="0">
                  <a:solidFill>
                    <a:schemeClr val="tx1"/>
                  </a:solidFill>
                </a:rPr>
                <a:t>(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b.items</a:t>
              </a:r>
              <a:r>
                <a:rPr lang="en-US" altLang="ko-KR" sz="1200" dirty="0">
                  <a:solidFill>
                    <a:schemeClr val="tx1"/>
                  </a:solidFill>
                </a:rPr>
                <a:t>() ) </a:t>
              </a:r>
              <a:r>
                <a:rPr lang="en-US" altLang="ko-KR" sz="1200" dirty="0">
                  <a:solidFill>
                    <a:srgbClr val="00B050"/>
                  </a:solidFill>
                </a:rPr>
                <a:t>)</a:t>
              </a:r>
              <a:r>
                <a:rPr lang="en-US" altLang="ko-KR" sz="1200" dirty="0">
                  <a:solidFill>
                    <a:schemeClr val="tx1"/>
                  </a:solidFill>
                </a:rPr>
                <a:t>	</a:t>
              </a:r>
              <a:endParaRPr lang="ko-KR" altLang="en-US" sz="1200" i="1" dirty="0">
                <a:solidFill>
                  <a:srgbClr val="0070C0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FA49C28-0857-4E10-A6E9-434416739C5F}"/>
                </a:ext>
              </a:extLst>
            </p:cNvPr>
            <p:cNvSpPr/>
            <p:nvPr/>
          </p:nvSpPr>
          <p:spPr>
            <a:xfrm>
              <a:off x="1861931" y="603739"/>
              <a:ext cx="5791200" cy="152731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[ ‘H’, ‘e’, ‘I’, ‘I’, ‘o’] [ ‘KIM’. ‘LEE’ ] [ 90, 80 ] [ ( ‘KIM’, 90 ), ( ‘LEE’ , 80 ) ]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50E02DF-310D-468A-804A-59FF3BEE8A18}"/>
                </a:ext>
              </a:extLst>
            </p:cNvPr>
            <p:cNvSpPr/>
            <p:nvPr/>
          </p:nvSpPr>
          <p:spPr>
            <a:xfrm>
              <a:off x="1861933" y="1807677"/>
              <a:ext cx="5791200" cy="32338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BF845BD-48B1-4644-91BA-FA15BABB9B2E}"/>
              </a:ext>
            </a:extLst>
          </p:cNvPr>
          <p:cNvGrpSpPr/>
          <p:nvPr/>
        </p:nvGrpSpPr>
        <p:grpSpPr>
          <a:xfrm>
            <a:off x="7129670" y="3056629"/>
            <a:ext cx="1802296" cy="1616786"/>
            <a:chOff x="7129670" y="3149393"/>
            <a:chExt cx="1802296" cy="161678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E3A090D-AA3F-49EC-BD01-05936D9D1277}"/>
                </a:ext>
              </a:extLst>
            </p:cNvPr>
            <p:cNvSpPr/>
            <p:nvPr/>
          </p:nvSpPr>
          <p:spPr>
            <a:xfrm>
              <a:off x="7137417" y="3158037"/>
              <a:ext cx="1794547" cy="235296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00B050"/>
                  </a:solidFill>
                </a:rPr>
                <a:t>str</a:t>
              </a:r>
              <a:r>
                <a:rPr lang="en-US" altLang="ko-KR" sz="1200" dirty="0">
                  <a:solidFill>
                    <a:schemeClr val="tx1"/>
                  </a:solidFill>
                </a:rPr>
                <a:t>( </a:t>
              </a:r>
              <a:r>
                <a:rPr lang="en-US" altLang="ko-KR" sz="1200" dirty="0">
                  <a:solidFill>
                    <a:srgbClr val="00B050"/>
                  </a:solidFill>
                </a:rPr>
                <a:t>3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  <a:r>
                <a:rPr lang="en-US" altLang="ko-KR" sz="1200" dirty="0">
                  <a:solidFill>
                    <a:srgbClr val="00B050"/>
                  </a:solidFill>
                </a:rPr>
                <a:t>14</a:t>
              </a:r>
              <a:r>
                <a:rPr lang="en-US" altLang="ko-KR" sz="1200" dirty="0">
                  <a:solidFill>
                    <a:schemeClr val="tx1"/>
                  </a:solidFill>
                </a:rPr>
                <a:t> 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F4F8C2D-8CC0-4F2B-9A27-F2D096B18D06}"/>
                </a:ext>
              </a:extLst>
            </p:cNvPr>
            <p:cNvSpPr/>
            <p:nvPr/>
          </p:nvSpPr>
          <p:spPr>
            <a:xfrm>
              <a:off x="7137418" y="3688124"/>
              <a:ext cx="1794547" cy="235296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00B050"/>
                  </a:solidFill>
                </a:rPr>
                <a:t>str</a:t>
              </a:r>
              <a:r>
                <a:rPr lang="en-US" altLang="ko-KR" sz="1200" dirty="0">
                  <a:solidFill>
                    <a:schemeClr val="tx1"/>
                  </a:solidFill>
                </a:rPr>
                <a:t>( </a:t>
              </a:r>
              <a:r>
                <a:rPr lang="en-US" altLang="ko-KR" sz="1200" dirty="0">
                  <a:solidFill>
                    <a:srgbClr val="00B050"/>
                  </a:solidFill>
                </a:rPr>
                <a:t>‘100’</a:t>
              </a:r>
              <a:r>
                <a:rPr lang="en-US" altLang="ko-KR" sz="1200" dirty="0">
                  <a:solidFill>
                    <a:schemeClr val="tx1"/>
                  </a:solidFill>
                </a:rPr>
                <a:t> 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5134AF7-E30D-4795-9363-BE6A7419526A}"/>
                </a:ext>
              </a:extLst>
            </p:cNvPr>
            <p:cNvSpPr/>
            <p:nvPr/>
          </p:nvSpPr>
          <p:spPr>
            <a:xfrm>
              <a:off x="7137419" y="4211580"/>
              <a:ext cx="1794547" cy="235296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00B050"/>
                  </a:solidFill>
                </a:rPr>
                <a:t>str</a:t>
              </a:r>
              <a:r>
                <a:rPr lang="en-US" altLang="ko-KR" sz="1200" dirty="0">
                  <a:solidFill>
                    <a:schemeClr val="tx1"/>
                  </a:solidFill>
                </a:rPr>
                <a:t>( [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 ,</a:t>
              </a:r>
              <a:r>
                <a:rPr lang="en-US" altLang="ko-KR" sz="1200" dirty="0">
                  <a:solidFill>
                    <a:srgbClr val="00B050"/>
                  </a:solidFill>
                </a:rPr>
                <a:t> 3 </a:t>
              </a:r>
              <a:r>
                <a:rPr lang="en-US" altLang="ko-KR" sz="1200" dirty="0">
                  <a:solidFill>
                    <a:schemeClr val="tx1"/>
                  </a:solidFill>
                </a:rPr>
                <a:t>] 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195CA74-8C18-41DD-8EAD-222755B8592B}"/>
                </a:ext>
              </a:extLst>
            </p:cNvPr>
            <p:cNvSpPr/>
            <p:nvPr/>
          </p:nvSpPr>
          <p:spPr>
            <a:xfrm>
              <a:off x="7137417" y="3149393"/>
              <a:ext cx="1794547" cy="161678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8477CE6-EF22-4FCC-9C96-EEA571993AAF}"/>
                </a:ext>
              </a:extLst>
            </p:cNvPr>
            <p:cNvSpPr/>
            <p:nvPr/>
          </p:nvSpPr>
          <p:spPr>
            <a:xfrm>
              <a:off x="7137417" y="4467590"/>
              <a:ext cx="1794548" cy="29858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‘ [ 1 , 2, 3 ] ‘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088F1D5-8722-4377-9F4C-E9FC05F29A11}"/>
                </a:ext>
              </a:extLst>
            </p:cNvPr>
            <p:cNvSpPr/>
            <p:nvPr/>
          </p:nvSpPr>
          <p:spPr>
            <a:xfrm>
              <a:off x="7137418" y="3387532"/>
              <a:ext cx="1794548" cy="29858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‘ 3. 14 ‘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99045226-DC90-4821-8166-87971AD56806}"/>
                </a:ext>
              </a:extLst>
            </p:cNvPr>
            <p:cNvSpPr/>
            <p:nvPr/>
          </p:nvSpPr>
          <p:spPr>
            <a:xfrm>
              <a:off x="7129670" y="3937495"/>
              <a:ext cx="1794548" cy="29858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‘ 100 ‘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8CE597C-CE73-44F8-9D1F-C76C49B084B4}"/>
              </a:ext>
            </a:extLst>
          </p:cNvPr>
          <p:cNvGrpSpPr/>
          <p:nvPr/>
        </p:nvGrpSpPr>
        <p:grpSpPr>
          <a:xfrm>
            <a:off x="7129670" y="4866399"/>
            <a:ext cx="1794549" cy="1113192"/>
            <a:chOff x="7289817" y="5324772"/>
            <a:chExt cx="1794549" cy="111319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0C84B39-9687-4663-85C1-AC18372A9271}"/>
                </a:ext>
              </a:extLst>
            </p:cNvPr>
            <p:cNvSpPr/>
            <p:nvPr/>
          </p:nvSpPr>
          <p:spPr>
            <a:xfrm>
              <a:off x="7289817" y="5324772"/>
              <a:ext cx="1794547" cy="235296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00B050"/>
                  </a:solidFill>
                </a:rPr>
                <a:t>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 </a:t>
              </a:r>
              <a:r>
                <a:rPr lang="en-US" altLang="ko-KR" sz="1200" dirty="0">
                  <a:solidFill>
                    <a:srgbClr val="00B050"/>
                  </a:solidFill>
                </a:rPr>
                <a:t>‘ 100 ‘</a:t>
              </a:r>
              <a:r>
                <a:rPr lang="en-US" altLang="ko-KR" sz="1200" dirty="0">
                  <a:solidFill>
                    <a:schemeClr val="tx1"/>
                  </a:solidFill>
                </a:rPr>
                <a:t> 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73FEDCF-39CC-412E-BCE6-EA41D11946B1}"/>
                </a:ext>
              </a:extLst>
            </p:cNvPr>
            <p:cNvSpPr/>
            <p:nvPr/>
          </p:nvSpPr>
          <p:spPr>
            <a:xfrm>
              <a:off x="7289818" y="5841603"/>
              <a:ext cx="1794547" cy="235296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00B050"/>
                  </a:solidFill>
                </a:rPr>
                <a:t>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 </a:t>
              </a:r>
              <a:r>
                <a:rPr lang="en-US" altLang="ko-KR" sz="1200" dirty="0">
                  <a:solidFill>
                    <a:srgbClr val="00B050"/>
                  </a:solidFill>
                </a:rPr>
                <a:t>3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  <a:r>
                <a:rPr lang="en-US" altLang="ko-KR" sz="1200" dirty="0">
                  <a:solidFill>
                    <a:srgbClr val="00B050"/>
                  </a:solidFill>
                </a:rPr>
                <a:t>14</a:t>
              </a:r>
              <a:r>
                <a:rPr lang="en-US" altLang="ko-KR" sz="1200" dirty="0">
                  <a:solidFill>
                    <a:schemeClr val="tx1"/>
                  </a:solidFill>
                </a:rPr>
                <a:t> 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4113B2F-B260-4D6E-9DD2-BBF47C24466D}"/>
                </a:ext>
              </a:extLst>
            </p:cNvPr>
            <p:cNvSpPr/>
            <p:nvPr/>
          </p:nvSpPr>
          <p:spPr>
            <a:xfrm>
              <a:off x="7289817" y="5329378"/>
              <a:ext cx="1794547" cy="110858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8AB9585-3915-4A29-A599-2C4277A75255}"/>
                </a:ext>
              </a:extLst>
            </p:cNvPr>
            <p:cNvSpPr/>
            <p:nvPr/>
          </p:nvSpPr>
          <p:spPr>
            <a:xfrm>
              <a:off x="7289818" y="5574145"/>
              <a:ext cx="1794548" cy="29858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100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B59C684-9D63-47A4-9583-1585CD3C0B41}"/>
                </a:ext>
              </a:extLst>
            </p:cNvPr>
            <p:cNvSpPr/>
            <p:nvPr/>
          </p:nvSpPr>
          <p:spPr>
            <a:xfrm>
              <a:off x="7289818" y="6104231"/>
              <a:ext cx="1794548" cy="29858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558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B452D-1FFD-4551-A9B8-5826FC9BBC1B}"/>
              </a:ext>
            </a:extLst>
          </p:cNvPr>
          <p:cNvSpPr txBox="1"/>
          <p:nvPr/>
        </p:nvSpPr>
        <p:spPr>
          <a:xfrm>
            <a:off x="820615" y="709246"/>
            <a:ext cx="56795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7030A0"/>
                </a:solidFill>
              </a:rPr>
              <a:t>Next Time</a:t>
            </a: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600" dirty="0">
                <a:solidFill>
                  <a:srgbClr val="7030A0"/>
                </a:solidFill>
              </a:rPr>
              <a:t> Python – if / for / while</a:t>
            </a:r>
            <a:endParaRPr lang="ko-KR" altLang="en-US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707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4F376-6971-48EC-9D63-66185FB00E06}"/>
              </a:ext>
            </a:extLst>
          </p:cNvPr>
          <p:cNvSpPr txBox="1"/>
          <p:nvPr/>
        </p:nvSpPr>
        <p:spPr>
          <a:xfrm>
            <a:off x="2939561" y="1581792"/>
            <a:ext cx="631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accent1"/>
                </a:solidFill>
              </a:rPr>
              <a:t>머신러닝</a:t>
            </a:r>
            <a:r>
              <a:rPr lang="en-US" altLang="ko-KR" sz="3200" dirty="0">
                <a:solidFill>
                  <a:schemeClr val="accent1"/>
                </a:solidFill>
              </a:rPr>
              <a:t>/</a:t>
            </a:r>
            <a:r>
              <a:rPr lang="ko-KR" altLang="en-US" sz="3200" dirty="0" err="1">
                <a:solidFill>
                  <a:schemeClr val="accent1"/>
                </a:solidFill>
              </a:rPr>
              <a:t>딥너링을</a:t>
            </a:r>
            <a:r>
              <a:rPr lang="ko-KR" altLang="en-US" sz="3200" dirty="0">
                <a:solidFill>
                  <a:schemeClr val="accent1"/>
                </a:solidFill>
              </a:rPr>
              <a:t> 위한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8784-7E0A-4E44-A9B8-EDF0618EFB50}"/>
              </a:ext>
            </a:extLst>
          </p:cNvPr>
          <p:cNvSpPr txBox="1"/>
          <p:nvPr/>
        </p:nvSpPr>
        <p:spPr>
          <a:xfrm>
            <a:off x="3430463" y="2603876"/>
            <a:ext cx="5331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</a:rPr>
              <a:t>파이썬</a:t>
            </a:r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(Python)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/>
              <p:nvPr/>
            </p:nvSpPr>
            <p:spPr>
              <a:xfrm>
                <a:off x="4800724" y="4056848"/>
                <a:ext cx="25674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accent1"/>
                    </a:solidFill>
                  </a:rPr>
                  <a:t>-</a:t>
                </a:r>
                <a:r>
                  <a:rPr lang="ko-KR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accent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accent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accent1"/>
                    </a:solidFill>
                  </a:rPr>
                  <a:t>while</a:t>
                </a:r>
                <a:r>
                  <a:rPr lang="ko-KR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accent1"/>
                    </a:solidFill>
                  </a:rPr>
                  <a:t>-</a:t>
                </a:r>
                <a:endParaRPr lang="ko-KR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724" y="4056848"/>
                <a:ext cx="2567483" cy="461665"/>
              </a:xfrm>
              <a:prstGeom prst="rect">
                <a:avLst/>
              </a:prstGeom>
              <a:blipFill>
                <a:blip r:embed="rId2"/>
                <a:stretch>
                  <a:fillRect l="-3800" t="-10526" r="-1900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647399D-10DF-4C7C-9411-B984EFADC23E}"/>
              </a:ext>
            </a:extLst>
          </p:cNvPr>
          <p:cNvSpPr txBox="1"/>
          <p:nvPr/>
        </p:nvSpPr>
        <p:spPr>
          <a:xfrm>
            <a:off x="4514271" y="5499434"/>
            <a:ext cx="3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아이엠알</a:t>
            </a:r>
            <a:r>
              <a:rPr lang="ko-KR" altLang="en-US" dirty="0"/>
              <a:t> </a:t>
            </a:r>
            <a:r>
              <a:rPr lang="en-US" altLang="ko-KR" dirty="0"/>
              <a:t>(www.imbiz.co.kr)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ABD77-C639-40B0-9DFB-0D1FEF50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7181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A6C80-182D-400F-BB24-F63FF9C1DFD5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조건문 </a:t>
            </a:r>
            <a:r>
              <a:rPr lang="en-US" altLang="ko-KR" sz="2400" dirty="0">
                <a:solidFill>
                  <a:srgbClr val="7030A0"/>
                </a:solidFill>
              </a:rPr>
              <a:t>– if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D445DE-B5DF-4210-90FE-81FE8148B6AF}"/>
              </a:ext>
            </a:extLst>
          </p:cNvPr>
          <p:cNvGrpSpPr/>
          <p:nvPr/>
        </p:nvGrpSpPr>
        <p:grpSpPr>
          <a:xfrm>
            <a:off x="1557570" y="720432"/>
            <a:ext cx="8740849" cy="3440751"/>
            <a:chOff x="119711" y="720432"/>
            <a:chExt cx="6453368" cy="344075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22DD91C-E4F6-45A7-A11F-883398B6B928}"/>
                </a:ext>
              </a:extLst>
            </p:cNvPr>
            <p:cNvSpPr/>
            <p:nvPr/>
          </p:nvSpPr>
          <p:spPr>
            <a:xfrm>
              <a:off x="120159" y="720432"/>
              <a:ext cx="6452920" cy="343902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t"/>
            <a:lstStyle/>
            <a:p>
              <a:pPr algn="ctr"/>
              <a:r>
                <a:rPr lang="en-US" altLang="ko-KR" sz="1400" dirty="0">
                  <a:solidFill>
                    <a:srgbClr val="FF0000"/>
                  </a:solidFill>
                </a:rPr>
                <a:t>if</a:t>
              </a:r>
              <a:r>
                <a:rPr lang="en-US" altLang="ko-KR" sz="1400" dirty="0">
                  <a:solidFill>
                    <a:schemeClr val="tx1"/>
                  </a:solidFill>
                </a:rPr>
                <a:t> condition:</a:t>
              </a: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>
                  <a:solidFill>
                    <a:srgbClr val="FF0000"/>
                  </a:solidFill>
                </a:rPr>
                <a:t>if</a:t>
              </a:r>
              <a:r>
                <a:rPr lang="en-US" altLang="ko-KR" sz="1400" dirty="0">
                  <a:solidFill>
                    <a:schemeClr val="tx1"/>
                  </a:solidFill>
                </a:rPr>
                <a:t> condition in list,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dict</a:t>
              </a:r>
              <a:r>
                <a:rPr lang="en-US" altLang="ko-KR" sz="1400" dirty="0">
                  <a:solidFill>
                    <a:schemeClr val="tx1"/>
                  </a:solidFill>
                </a:rPr>
                <a:t>···</a:t>
              </a:r>
              <a:r>
                <a:rPr lang="en-US" altLang="ko-KR" sz="1400" dirty="0">
                  <a:solidFill>
                    <a:srgbClr val="00B050"/>
                  </a:solidFill>
                </a:rPr>
                <a:t>:</a:t>
              </a:r>
              <a:endParaRPr lang="ko-KR" altLang="en-US" sz="1400" dirty="0">
                <a:solidFill>
                  <a:srgbClr val="00B050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DBD7B33-7291-4197-98AB-30373E842402}"/>
                </a:ext>
              </a:extLst>
            </p:cNvPr>
            <p:cNvSpPr/>
            <p:nvPr/>
          </p:nvSpPr>
          <p:spPr>
            <a:xfrm>
              <a:off x="120157" y="1031496"/>
              <a:ext cx="6452921" cy="312968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D5C6188-3989-4276-AE4A-BD97EF05BAC9}"/>
                </a:ext>
              </a:extLst>
            </p:cNvPr>
            <p:cNvSpPr/>
            <p:nvPr/>
          </p:nvSpPr>
          <p:spPr>
            <a:xfrm>
              <a:off x="391824" y="1148189"/>
              <a:ext cx="2564297" cy="2356475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a = </a:t>
              </a:r>
              <a:r>
                <a:rPr lang="en-US" altLang="ko-KR" sz="1400" dirty="0">
                  <a:solidFill>
                    <a:srgbClr val="00B050"/>
                  </a:solidFill>
                </a:rPr>
                <a:t>1</a:t>
              </a: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rgbClr val="00B050"/>
                  </a:solidFill>
                </a:rPr>
                <a:t>if</a:t>
              </a:r>
              <a:r>
                <a:rPr lang="en-US" altLang="ko-KR" sz="1400" dirty="0">
                  <a:solidFill>
                    <a:schemeClr val="tx1"/>
                  </a:solidFill>
                </a:rPr>
                <a:t> a </a:t>
              </a:r>
              <a:r>
                <a:rPr lang="en-US" altLang="ko-KR" sz="1400" dirty="0">
                  <a:solidFill>
                    <a:srgbClr val="7030A0"/>
                  </a:solidFill>
                </a:rPr>
                <a:t>&gt;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rgbClr val="00B050"/>
                  </a:solidFill>
                </a:rPr>
                <a:t>0</a:t>
              </a:r>
              <a:r>
                <a:rPr lang="en-US" altLang="ko-KR" sz="14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4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400" dirty="0">
                  <a:solidFill>
                    <a:schemeClr val="tx1"/>
                  </a:solidFill>
                </a:rPr>
                <a:t>( 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“a ==“</a:t>
              </a:r>
              <a:r>
                <a:rPr lang="en-US" altLang="ko-KR" sz="1400" dirty="0">
                  <a:solidFill>
                    <a:schemeClr val="tx1"/>
                  </a:solidFill>
                </a:rPr>
                <a:t>, a )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4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400" dirty="0">
                  <a:solidFill>
                    <a:schemeClr val="tx1"/>
                  </a:solidFill>
                </a:rPr>
                <a:t>( 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“positive number”</a:t>
              </a:r>
              <a:r>
                <a:rPr lang="en-US" altLang="ko-KR" sz="1400" dirty="0">
                  <a:solidFill>
                    <a:schemeClr val="tx1"/>
                  </a:solidFill>
                </a:rPr>
                <a:t> )</a:t>
              </a:r>
            </a:p>
            <a:p>
              <a:r>
                <a:rPr lang="en-US" altLang="ko-KR" sz="1400" dirty="0" err="1">
                  <a:solidFill>
                    <a:srgbClr val="00B050"/>
                  </a:solidFill>
                </a:rPr>
                <a:t>elif</a:t>
              </a:r>
              <a:r>
                <a:rPr lang="en-US" altLang="ko-KR" sz="1400" dirty="0">
                  <a:solidFill>
                    <a:schemeClr val="tx1"/>
                  </a:solidFill>
                </a:rPr>
                <a:t> a </a:t>
              </a:r>
              <a:r>
                <a:rPr lang="en-US" altLang="ko-KR" sz="1400" dirty="0">
                  <a:solidFill>
                    <a:srgbClr val="7030A0"/>
                  </a:solidFill>
                </a:rPr>
                <a:t>==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rgbClr val="00B050"/>
                  </a:solidFill>
                </a:rPr>
                <a:t>0</a:t>
              </a:r>
              <a:r>
                <a:rPr lang="en-US" altLang="ko-KR" sz="14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4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400" dirty="0">
                  <a:solidFill>
                    <a:schemeClr val="tx1"/>
                  </a:solidFill>
                </a:rPr>
                <a:t>( 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“a ==“</a:t>
              </a:r>
              <a:r>
                <a:rPr lang="en-US" altLang="ko-KR" sz="1400" dirty="0">
                  <a:solidFill>
                    <a:schemeClr val="tx1"/>
                  </a:solidFill>
                </a:rPr>
                <a:t>, a )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4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400" dirty="0">
                  <a:solidFill>
                    <a:schemeClr val="tx1"/>
                  </a:solidFill>
                </a:rPr>
                <a:t>( 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“zero”</a:t>
              </a:r>
              <a:r>
                <a:rPr lang="en-US" altLang="ko-KR" sz="1400" dirty="0">
                  <a:solidFill>
                    <a:schemeClr val="tx1"/>
                  </a:solidFill>
                </a:rPr>
                <a:t> )</a:t>
              </a:r>
            </a:p>
            <a:p>
              <a:r>
                <a:rPr lang="en-US" altLang="ko-KR" sz="1400" dirty="0">
                  <a:solidFill>
                    <a:srgbClr val="00B050"/>
                  </a:solidFill>
                </a:rPr>
                <a:t>else</a:t>
              </a:r>
              <a:r>
                <a:rPr lang="en-US" altLang="ko-KR" sz="14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4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400" dirty="0">
                  <a:solidFill>
                    <a:schemeClr val="tx1"/>
                  </a:solidFill>
                </a:rPr>
                <a:t>( 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“a ==“</a:t>
              </a:r>
              <a:r>
                <a:rPr lang="en-US" altLang="ko-KR" sz="1400" dirty="0">
                  <a:solidFill>
                    <a:schemeClr val="tx1"/>
                  </a:solidFill>
                </a:rPr>
                <a:t>, a )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4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400" dirty="0">
                  <a:solidFill>
                    <a:schemeClr val="tx1"/>
                  </a:solidFill>
                </a:rPr>
                <a:t>( 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“negative number”</a:t>
              </a:r>
              <a:r>
                <a:rPr lang="en-US" altLang="ko-KR" sz="1400" dirty="0">
                  <a:solidFill>
                    <a:schemeClr val="tx1"/>
                  </a:solidFill>
                </a:rPr>
                <a:t> )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AC6A324-023D-439B-B3D5-11A545F26A14}"/>
                </a:ext>
              </a:extLst>
            </p:cNvPr>
            <p:cNvSpPr/>
            <p:nvPr/>
          </p:nvSpPr>
          <p:spPr>
            <a:xfrm>
              <a:off x="324678" y="1091331"/>
              <a:ext cx="2643810" cy="295058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a == 1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positive number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C4069D2-9ED6-4EF4-96AA-117E7A416A27}"/>
                </a:ext>
              </a:extLst>
            </p:cNvPr>
            <p:cNvSpPr/>
            <p:nvPr/>
          </p:nvSpPr>
          <p:spPr>
            <a:xfrm>
              <a:off x="3625357" y="1154816"/>
              <a:ext cx="2742315" cy="235647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 err="1">
                  <a:solidFill>
                    <a:schemeClr val="tx1"/>
                  </a:solidFill>
                </a:rPr>
                <a:t>list_data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[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10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20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30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40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50</a:t>
              </a:r>
              <a:r>
                <a:rPr lang="en-US" altLang="ko-KR" sz="1200" dirty="0">
                  <a:solidFill>
                    <a:schemeClr val="tx1"/>
                  </a:solidFill>
                </a:rPr>
                <a:t> ]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dict_data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{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‘key1’</a:t>
              </a:r>
              <a:r>
                <a:rPr lang="en-US" altLang="ko-KR" sz="1200" dirty="0">
                  <a:solidFill>
                    <a:schemeClr val="tx1"/>
                  </a:solidFill>
                </a:rPr>
                <a:t> :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‘key2’</a:t>
              </a:r>
              <a:r>
                <a:rPr lang="en-US" altLang="ko-KR" sz="1200" dirty="0">
                  <a:solidFill>
                    <a:schemeClr val="tx1"/>
                  </a:solidFill>
                </a:rPr>
                <a:t> :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 </a:t>
              </a:r>
              <a:r>
                <a:rPr lang="en-US" altLang="ko-KR" sz="1200" dirty="0">
                  <a:solidFill>
                    <a:schemeClr val="tx1"/>
                  </a:solidFill>
                </a:rPr>
                <a:t>}</a:t>
              </a: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if 45 in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list_data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 45 is in 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list_data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”</a:t>
              </a:r>
              <a:r>
                <a:rPr lang="en-US" altLang="ko-KR" sz="1200" dirty="0">
                  <a:solidFill>
                    <a:schemeClr val="tx1"/>
                  </a:solidFill>
                </a:rPr>
                <a:t> 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else</a:t>
              </a:r>
              <a:r>
                <a:rPr lang="en-US" altLang="ko-KR" sz="12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 45 is not in 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list_data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”</a:t>
              </a:r>
              <a:r>
                <a:rPr lang="en-US" altLang="ko-KR" sz="1200" dirty="0">
                  <a:solidFill>
                    <a:schemeClr val="tx1"/>
                  </a:solidFill>
                </a:rPr>
                <a:t> 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if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‘key1’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00B050"/>
                  </a:solidFill>
                </a:rPr>
                <a:t>in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dict_data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 key1 is in 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dict_data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”</a:t>
              </a:r>
              <a:r>
                <a:rPr lang="en-US" altLang="ko-KR" sz="1200" dirty="0">
                  <a:solidFill>
                    <a:schemeClr val="tx1"/>
                  </a:solidFill>
                </a:rPr>
                <a:t> 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else</a:t>
              </a:r>
              <a:r>
                <a:rPr lang="en-US" altLang="ko-KR" sz="12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 key1 is not in 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dict_data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”</a:t>
              </a:r>
              <a:r>
                <a:rPr lang="en-US" altLang="ko-KR" sz="1200" dirty="0">
                  <a:solidFill>
                    <a:schemeClr val="tx1"/>
                  </a:solidFill>
                </a:rPr>
                <a:t> )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4DBB056-C2AB-4057-B998-860E1326CBAE}"/>
                </a:ext>
              </a:extLst>
            </p:cNvPr>
            <p:cNvSpPr/>
            <p:nvPr/>
          </p:nvSpPr>
          <p:spPr>
            <a:xfrm>
              <a:off x="3558211" y="1099835"/>
              <a:ext cx="2813218" cy="295058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45 is not in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list_data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Key1 is in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dict_data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33E1EA0-59B2-46DD-8400-B785F83DEE8A}"/>
                </a:ext>
              </a:extLst>
            </p:cNvPr>
            <p:cNvSpPr/>
            <p:nvPr/>
          </p:nvSpPr>
          <p:spPr>
            <a:xfrm>
              <a:off x="119711" y="722158"/>
              <a:ext cx="3166828" cy="343902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BBA1DAD-D74B-4D52-B360-F0DE6276ADA0}"/>
              </a:ext>
            </a:extLst>
          </p:cNvPr>
          <p:cNvSpPr txBox="1"/>
          <p:nvPr/>
        </p:nvSpPr>
        <p:spPr>
          <a:xfrm>
            <a:off x="1561720" y="4242490"/>
            <a:ext cx="84385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파이썬은</a:t>
            </a:r>
            <a:r>
              <a:rPr lang="en-US" altLang="ko-KR" dirty="0"/>
              <a:t> </a:t>
            </a:r>
            <a:r>
              <a:rPr lang="ko-KR" altLang="en-US" dirty="0" err="1"/>
              <a:t>코딩블럭을</a:t>
            </a:r>
            <a:r>
              <a:rPr lang="ko-KR" altLang="en-US" dirty="0"/>
              <a:t> 표시하기 위해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들여쓰기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(indentation)</a:t>
            </a:r>
            <a:r>
              <a:rPr lang="ko-KR" altLang="en-US" dirty="0"/>
              <a:t>를 사용함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C,</a:t>
            </a:r>
            <a:br>
              <a:rPr lang="en-US" altLang="ko-KR" dirty="0"/>
            </a:br>
            <a:r>
              <a:rPr lang="en-US" altLang="ko-KR" dirty="0"/>
              <a:t>Java </a:t>
            </a:r>
            <a:r>
              <a:rPr lang="ko-KR" altLang="en-US" dirty="0"/>
              <a:t>등과 같이 </a:t>
            </a:r>
            <a:r>
              <a:rPr lang="ko-KR" altLang="en-US" dirty="0" err="1"/>
              <a:t>코딩블럭을</a:t>
            </a:r>
            <a:r>
              <a:rPr lang="ko-KR" altLang="en-US" dirty="0"/>
              <a:t> </a:t>
            </a:r>
            <a:r>
              <a:rPr lang="en-US" altLang="ko-KR" dirty="0"/>
              <a:t>{ } </a:t>
            </a:r>
            <a:r>
              <a:rPr lang="ko-KR" altLang="en-US" dirty="0"/>
              <a:t>로 나타내지 않음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동일한 블록의 들여쓰기는 모두 동일한 수의 공백을 사용해야 함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예를 들어 </a:t>
            </a:r>
            <a:r>
              <a:rPr lang="en-US" altLang="ko-KR" dirty="0"/>
              <a:t>4</a:t>
            </a:r>
            <a:r>
              <a:rPr lang="ko-KR" altLang="en-US" dirty="0"/>
              <a:t>개의 공백을 사용하다가 하나의 블록만 </a:t>
            </a:r>
            <a:r>
              <a:rPr lang="en-US" altLang="ko-KR" dirty="0"/>
              <a:t>5</a:t>
            </a:r>
            <a:r>
              <a:rPr lang="ko-KR" altLang="en-US" dirty="0"/>
              <a:t>개의 공백을 사용하거나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공백과 탭을 혼용해서 사용한다면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</a:rPr>
              <a:t>indentationError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: unexpected indent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에러</a:t>
            </a:r>
            <a:br>
              <a:rPr lang="en-US" altLang="ko-KR" dirty="0"/>
            </a:br>
            <a:r>
              <a:rPr lang="ko-KR" altLang="en-US" dirty="0"/>
              <a:t>가 발생함</a:t>
            </a: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7034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12B87A-7F8D-4BBB-9FED-390C238DCA35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7030A0"/>
                </a:solidFill>
              </a:rPr>
              <a:t>반복문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– for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A3930B-658E-4174-A23E-6323F9E342C6}"/>
              </a:ext>
            </a:extLst>
          </p:cNvPr>
          <p:cNvSpPr txBox="1"/>
          <p:nvPr/>
        </p:nvSpPr>
        <p:spPr>
          <a:xfrm>
            <a:off x="2052608" y="854411"/>
            <a:ext cx="266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for</a:t>
            </a:r>
            <a:r>
              <a:rPr lang="en-US" altLang="ko-KR" dirty="0"/>
              <a:t> variable </a:t>
            </a:r>
            <a:r>
              <a:rPr lang="en-US" altLang="ko-KR" dirty="0">
                <a:solidFill>
                  <a:srgbClr val="FF0000"/>
                </a:solidFill>
              </a:rPr>
              <a:t>in range(</a:t>
            </a:r>
            <a:r>
              <a:rPr lang="en-US" altLang="ko-KR" sz="1800" dirty="0">
                <a:solidFill>
                  <a:srgbClr val="FF0000"/>
                </a:solidFill>
              </a:rPr>
              <a:t>···</a:t>
            </a:r>
            <a:r>
              <a:rPr lang="en-US" altLang="ko-KR" dirty="0">
                <a:solidFill>
                  <a:srgbClr val="FF0000"/>
                </a:solidFill>
              </a:rPr>
              <a:t>):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13FF54-5537-44FC-8856-D1D915CC0600}"/>
              </a:ext>
            </a:extLst>
          </p:cNvPr>
          <p:cNvSpPr txBox="1"/>
          <p:nvPr/>
        </p:nvSpPr>
        <p:spPr>
          <a:xfrm>
            <a:off x="7479370" y="848645"/>
            <a:ext cx="2730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for</a:t>
            </a:r>
            <a:r>
              <a:rPr lang="en-US" altLang="ko-KR" dirty="0"/>
              <a:t> variable </a:t>
            </a:r>
            <a:r>
              <a:rPr lang="en-US" altLang="ko-KR" dirty="0">
                <a:solidFill>
                  <a:srgbClr val="FF0000"/>
                </a:solidFill>
              </a:rPr>
              <a:t>in list, </a:t>
            </a:r>
            <a:r>
              <a:rPr lang="en-US" altLang="ko-KR" dirty="0" err="1">
                <a:solidFill>
                  <a:srgbClr val="FF0000"/>
                </a:solidFill>
              </a:rPr>
              <a:t>dict</a:t>
            </a:r>
            <a:r>
              <a:rPr lang="en-US" altLang="ko-KR" sz="1800" dirty="0">
                <a:solidFill>
                  <a:srgbClr val="FF0000"/>
                </a:solidFill>
              </a:rPr>
              <a:t>···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E74832A-D80B-4504-A9CA-CD2BDCEA0853}"/>
              </a:ext>
            </a:extLst>
          </p:cNvPr>
          <p:cNvGrpSpPr/>
          <p:nvPr/>
        </p:nvGrpSpPr>
        <p:grpSpPr>
          <a:xfrm>
            <a:off x="1007168" y="1409386"/>
            <a:ext cx="4764153" cy="4434827"/>
            <a:chOff x="1007168" y="1409386"/>
            <a:chExt cx="4764153" cy="443482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B55E647-F018-4171-A094-31341D6AE0E1}"/>
                </a:ext>
              </a:extLst>
            </p:cNvPr>
            <p:cNvSpPr/>
            <p:nvPr/>
          </p:nvSpPr>
          <p:spPr>
            <a:xfrm>
              <a:off x="1013793" y="1470263"/>
              <a:ext cx="4750904" cy="604657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00B050"/>
                  </a:solidFill>
                </a:rPr>
                <a:t>for</a:t>
              </a:r>
              <a:r>
                <a:rPr lang="en-US" altLang="ko-KR" sz="1200" dirty="0">
                  <a:solidFill>
                    <a:schemeClr val="tx1"/>
                  </a:solidFill>
                </a:rPr>
                <a:t> data </a:t>
              </a:r>
              <a:r>
                <a:rPr lang="en-US" altLang="ko-KR" sz="1200" dirty="0">
                  <a:solidFill>
                    <a:srgbClr val="00B050"/>
                  </a:solidFill>
                </a:rPr>
                <a:t>in range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10</a:t>
              </a:r>
              <a:r>
                <a:rPr lang="en-US" altLang="ko-KR" sz="1200" dirty="0">
                  <a:solidFill>
                    <a:schemeClr val="tx1"/>
                  </a:solidFill>
                </a:rPr>
                <a:t>):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range()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함수는 시작 값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~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마지막 값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-1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(data,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”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end=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 ‘</a:t>
              </a:r>
              <a:r>
                <a:rPr lang="en-US" altLang="ko-KR" sz="1200" dirty="0">
                  <a:solidFill>
                    <a:schemeClr val="tx1"/>
                  </a:solidFill>
                </a:rPr>
                <a:t>)	</a:t>
              </a:r>
              <a:endParaRPr lang="ko-KR" altLang="en-US" sz="1200" i="1" dirty="0">
                <a:solidFill>
                  <a:srgbClr val="0070C0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C9F186-B523-4FA3-845F-3CF92D99F718}"/>
                </a:ext>
              </a:extLst>
            </p:cNvPr>
            <p:cNvSpPr/>
            <p:nvPr/>
          </p:nvSpPr>
          <p:spPr>
            <a:xfrm>
              <a:off x="1007168" y="2981010"/>
              <a:ext cx="4750904" cy="604657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00B050"/>
                  </a:solidFill>
                </a:rPr>
                <a:t>for</a:t>
              </a:r>
              <a:r>
                <a:rPr lang="en-US" altLang="ko-KR" sz="1200" dirty="0">
                  <a:solidFill>
                    <a:schemeClr val="tx1"/>
                  </a:solidFill>
                </a:rPr>
                <a:t> data </a:t>
              </a:r>
              <a:r>
                <a:rPr lang="en-US" altLang="ko-KR" sz="1200" dirty="0">
                  <a:solidFill>
                    <a:srgbClr val="00B050"/>
                  </a:solidFill>
                </a:rPr>
                <a:t>in range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10</a:t>
              </a:r>
              <a:r>
                <a:rPr lang="en-US" altLang="ko-KR" sz="1200" dirty="0">
                  <a:solidFill>
                    <a:schemeClr val="tx1"/>
                  </a:solidFill>
                </a:rPr>
                <a:t>):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range()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함수는 시작 값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~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마지막 값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-1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(data,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”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end=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 ‘</a:t>
              </a:r>
              <a:r>
                <a:rPr lang="en-US" altLang="ko-KR" sz="1200" dirty="0">
                  <a:solidFill>
                    <a:schemeClr val="tx1"/>
                  </a:solidFill>
                </a:rPr>
                <a:t>)	</a:t>
              </a:r>
              <a:endParaRPr lang="ko-KR" altLang="en-US" sz="1200" i="1" dirty="0">
                <a:solidFill>
                  <a:srgbClr val="0070C0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C3C72FD-FD83-430D-A48E-45EF530F9E39}"/>
                </a:ext>
              </a:extLst>
            </p:cNvPr>
            <p:cNvSpPr/>
            <p:nvPr/>
          </p:nvSpPr>
          <p:spPr>
            <a:xfrm>
              <a:off x="1007169" y="4491760"/>
              <a:ext cx="4750904" cy="604657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00B050"/>
                  </a:solidFill>
                </a:rPr>
                <a:t>for</a:t>
              </a:r>
              <a:r>
                <a:rPr lang="en-US" altLang="ko-KR" sz="1200" dirty="0">
                  <a:solidFill>
                    <a:schemeClr val="tx1"/>
                  </a:solidFill>
                </a:rPr>
                <a:t> data </a:t>
              </a:r>
              <a:r>
                <a:rPr lang="en-US" altLang="ko-KR" sz="1200" dirty="0">
                  <a:solidFill>
                    <a:srgbClr val="00B050"/>
                  </a:solidFill>
                </a:rPr>
                <a:t>in range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10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):</a:t>
              </a:r>
              <a:r>
                <a:rPr lang="en-US" altLang="ko-KR" sz="1200" i="1" dirty="0">
                  <a:solidFill>
                    <a:srgbClr val="0070C0"/>
                  </a:solidFill>
                </a:rPr>
                <a:t>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range()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함수는 시작 값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~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마지막 값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-1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(data,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”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end=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 ‘</a:t>
              </a:r>
              <a:r>
                <a:rPr lang="en-US" altLang="ko-KR" sz="1200" dirty="0">
                  <a:solidFill>
                    <a:schemeClr val="tx1"/>
                  </a:solidFill>
                </a:rPr>
                <a:t>)	</a:t>
              </a:r>
              <a:endParaRPr lang="ko-KR" altLang="en-US" sz="1200" i="1" dirty="0">
                <a:solidFill>
                  <a:srgbClr val="0070C0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EB0CF94-C9E0-4C5F-A4A1-F88869BE4512}"/>
                </a:ext>
              </a:extLst>
            </p:cNvPr>
            <p:cNvSpPr/>
            <p:nvPr/>
          </p:nvSpPr>
          <p:spPr>
            <a:xfrm>
              <a:off x="1013793" y="1409386"/>
              <a:ext cx="4750904" cy="443482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407D307-7BF3-42D5-A9F1-114C24C926D8}"/>
                </a:ext>
              </a:extLst>
            </p:cNvPr>
            <p:cNvSpPr/>
            <p:nvPr/>
          </p:nvSpPr>
          <p:spPr>
            <a:xfrm>
              <a:off x="1013791" y="2242505"/>
              <a:ext cx="4750905" cy="32338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0 1 2 3 4 5 6 7 8 9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445384-8676-4A2E-B2FF-7AFA841F5BF0}"/>
                </a:ext>
              </a:extLst>
            </p:cNvPr>
            <p:cNvSpPr/>
            <p:nvPr/>
          </p:nvSpPr>
          <p:spPr>
            <a:xfrm>
              <a:off x="1013798" y="3793013"/>
              <a:ext cx="4757523" cy="32338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0 1 2 3 4 5 6 7 8 9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B0671CC-41D9-4209-9F6A-B55C18979DA8}"/>
                </a:ext>
              </a:extLst>
            </p:cNvPr>
            <p:cNvSpPr/>
            <p:nvPr/>
          </p:nvSpPr>
          <p:spPr>
            <a:xfrm>
              <a:off x="1013800" y="5283881"/>
              <a:ext cx="4744272" cy="32338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0 1 2 3 4 5 6 7 8 9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7B2EA91-3800-44B0-8D5A-846A6F8741A6}"/>
              </a:ext>
            </a:extLst>
          </p:cNvPr>
          <p:cNvGrpSpPr/>
          <p:nvPr/>
        </p:nvGrpSpPr>
        <p:grpSpPr>
          <a:xfrm>
            <a:off x="6420676" y="1409386"/>
            <a:ext cx="4757532" cy="4434827"/>
            <a:chOff x="6420676" y="1409386"/>
            <a:chExt cx="4757532" cy="443482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7778B99-6298-43DA-A2C8-CB3194B03DD6}"/>
                </a:ext>
              </a:extLst>
            </p:cNvPr>
            <p:cNvSpPr/>
            <p:nvPr/>
          </p:nvSpPr>
          <p:spPr>
            <a:xfrm>
              <a:off x="6420676" y="1455762"/>
              <a:ext cx="4750904" cy="962765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 err="1">
                  <a:solidFill>
                    <a:schemeClr val="tx1"/>
                  </a:solidFill>
                </a:rPr>
                <a:t>list_data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[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10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20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30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40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50</a:t>
              </a:r>
              <a:r>
                <a:rPr lang="en-US" altLang="ko-KR" sz="1200" dirty="0">
                  <a:solidFill>
                    <a:schemeClr val="tx1"/>
                  </a:solidFill>
                </a:rPr>
                <a:t> ]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for</a:t>
              </a:r>
              <a:r>
                <a:rPr lang="en-US" altLang="ko-KR" sz="1200" dirty="0">
                  <a:solidFill>
                    <a:schemeClr val="tx1"/>
                  </a:solidFill>
                </a:rPr>
                <a:t> data </a:t>
              </a:r>
              <a:r>
                <a:rPr lang="en-US" altLang="ko-KR" sz="1200" dirty="0">
                  <a:solidFill>
                    <a:srgbClr val="00B050"/>
                  </a:solidFill>
                </a:rPr>
                <a:t>in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list_data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:	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(data,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”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end=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 ‘</a:t>
              </a:r>
              <a:r>
                <a:rPr lang="en-US" altLang="ko-KR" sz="1200" dirty="0">
                  <a:solidFill>
                    <a:schemeClr val="tx1"/>
                  </a:solidFill>
                </a:rPr>
                <a:t>)	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줄 바꿈 없음</a:t>
              </a:r>
              <a:r>
                <a:rPr lang="en-US" altLang="ko-KR" sz="1200" dirty="0">
                  <a:solidFill>
                    <a:schemeClr val="tx1"/>
                  </a:solidFill>
                </a:rPr>
                <a:t>	</a:t>
              </a:r>
              <a:endParaRPr lang="ko-KR" altLang="en-US" sz="1200" i="1" dirty="0">
                <a:solidFill>
                  <a:srgbClr val="0070C0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C015874-0183-429F-B699-CA314F0E5CA4}"/>
                </a:ext>
              </a:extLst>
            </p:cNvPr>
            <p:cNvSpPr/>
            <p:nvPr/>
          </p:nvSpPr>
          <p:spPr>
            <a:xfrm>
              <a:off x="6427304" y="2973134"/>
              <a:ext cx="4750904" cy="962765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 err="1">
                  <a:solidFill>
                    <a:schemeClr val="tx1"/>
                  </a:solidFill>
                </a:rPr>
                <a:t>dict_data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{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‘key1’</a:t>
              </a:r>
              <a:r>
                <a:rPr lang="en-US" altLang="ko-KR" sz="1200" dirty="0">
                  <a:solidFill>
                    <a:schemeClr val="tx1"/>
                  </a:solidFill>
                </a:rPr>
                <a:t> :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‘key2’</a:t>
              </a:r>
              <a:r>
                <a:rPr lang="en-US" altLang="ko-KR" sz="1200" dirty="0">
                  <a:solidFill>
                    <a:schemeClr val="tx1"/>
                  </a:solidFill>
                </a:rPr>
                <a:t> :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 }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for</a:t>
              </a:r>
              <a:r>
                <a:rPr lang="en-US" altLang="ko-KR" sz="1200" dirty="0">
                  <a:solidFill>
                    <a:schemeClr val="tx1"/>
                  </a:solidFill>
                </a:rPr>
                <a:t> data </a:t>
              </a:r>
              <a:r>
                <a:rPr lang="en-US" altLang="ko-KR" sz="1200" dirty="0">
                  <a:solidFill>
                    <a:srgbClr val="00B050"/>
                  </a:solidFill>
                </a:rPr>
                <a:t>in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dict_data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:	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(data,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”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end=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 ‘</a:t>
              </a:r>
              <a:r>
                <a:rPr lang="en-US" altLang="ko-KR" sz="1200" dirty="0">
                  <a:solidFill>
                    <a:schemeClr val="tx1"/>
                  </a:solidFill>
                </a:rPr>
                <a:t>)	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줄 바꿈 없음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F672BF1-C38C-4ED6-BFAE-FE02C6F8B049}"/>
                </a:ext>
              </a:extLst>
            </p:cNvPr>
            <p:cNvSpPr/>
            <p:nvPr/>
          </p:nvSpPr>
          <p:spPr>
            <a:xfrm>
              <a:off x="6420680" y="4471882"/>
              <a:ext cx="4750904" cy="604657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00B050"/>
                  </a:solidFill>
                </a:rPr>
                <a:t>for</a:t>
              </a:r>
              <a:r>
                <a:rPr lang="en-US" altLang="ko-KR" sz="1200" dirty="0">
                  <a:solidFill>
                    <a:schemeClr val="tx1"/>
                  </a:solidFill>
                </a:rPr>
                <a:t> key, value </a:t>
              </a:r>
              <a:r>
                <a:rPr lang="en-US" altLang="ko-KR" sz="1200" dirty="0">
                  <a:solidFill>
                    <a:srgbClr val="00B050"/>
                  </a:solidFill>
                </a:rPr>
                <a:t>in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dict_data.items</a:t>
              </a:r>
              <a:r>
                <a:rPr lang="en-US" altLang="ko-KR" sz="1200" dirty="0">
                  <a:solidFill>
                    <a:schemeClr val="tx1"/>
                  </a:solidFill>
                </a:rPr>
                <a:t>():	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(data,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”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value)	</a:t>
              </a:r>
              <a:endParaRPr lang="ko-KR" altLang="en-US" sz="1200" i="1" dirty="0">
                <a:solidFill>
                  <a:srgbClr val="0070C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26A2037-F981-455F-9C38-2A226F72CD9E}"/>
                </a:ext>
              </a:extLst>
            </p:cNvPr>
            <p:cNvSpPr/>
            <p:nvPr/>
          </p:nvSpPr>
          <p:spPr>
            <a:xfrm>
              <a:off x="6427300" y="1409386"/>
              <a:ext cx="4750904" cy="443482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4709EEC-A9D7-4DD8-92B1-BF9EA35DB456}"/>
                </a:ext>
              </a:extLst>
            </p:cNvPr>
            <p:cNvSpPr/>
            <p:nvPr/>
          </p:nvSpPr>
          <p:spPr>
            <a:xfrm>
              <a:off x="6427301" y="2543515"/>
              <a:ext cx="4750905" cy="32338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10 20 30 40 50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897584B-A497-4B31-A61E-DFCF8782364F}"/>
                </a:ext>
              </a:extLst>
            </p:cNvPr>
            <p:cNvSpPr/>
            <p:nvPr/>
          </p:nvSpPr>
          <p:spPr>
            <a:xfrm>
              <a:off x="6427302" y="4074143"/>
              <a:ext cx="4750905" cy="32338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Key1	key2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5B5917E-E406-4268-980C-178E908515D4}"/>
                </a:ext>
              </a:extLst>
            </p:cNvPr>
            <p:cNvSpPr/>
            <p:nvPr/>
          </p:nvSpPr>
          <p:spPr>
            <a:xfrm>
              <a:off x="6427296" y="5209188"/>
              <a:ext cx="4744284" cy="4700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Key1	1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Key2	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845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6AA1C3-85B9-47BB-A9C0-4836CBEE8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76E9AE-ED42-4522-A160-B766059B4C18}"/>
              </a:ext>
            </a:extLst>
          </p:cNvPr>
          <p:cNvSpPr txBox="1"/>
          <p:nvPr/>
        </p:nvSpPr>
        <p:spPr>
          <a:xfrm>
            <a:off x="120159" y="142074"/>
            <a:ext cx="3766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인공지능 </a:t>
            </a:r>
            <a:r>
              <a:rPr lang="ko-KR" altLang="en-US" sz="2400" dirty="0" err="1">
                <a:solidFill>
                  <a:srgbClr val="7030A0"/>
                </a:solidFill>
              </a:rPr>
              <a:t>머신러닝</a:t>
            </a:r>
            <a:r>
              <a:rPr lang="ko-KR" altLang="en-US" sz="2400" dirty="0">
                <a:solidFill>
                  <a:srgbClr val="7030A0"/>
                </a:solidFill>
              </a:rPr>
              <a:t> 딥러닝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A8D8B6D-DEB8-49B1-8D70-6CE6F2373EFC}"/>
              </a:ext>
            </a:extLst>
          </p:cNvPr>
          <p:cNvSpPr/>
          <p:nvPr/>
        </p:nvSpPr>
        <p:spPr>
          <a:xfrm>
            <a:off x="1274302" y="1122530"/>
            <a:ext cx="3766040" cy="478131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[ </a:t>
            </a:r>
            <a:r>
              <a:rPr lang="ko-KR" altLang="en-US" dirty="0">
                <a:solidFill>
                  <a:srgbClr val="7030A0"/>
                </a:solidFill>
              </a:rPr>
              <a:t>인공지능 </a:t>
            </a:r>
            <a:r>
              <a:rPr lang="en-US" altLang="ko-KR" dirty="0">
                <a:solidFill>
                  <a:srgbClr val="7030A0"/>
                </a:solidFill>
              </a:rPr>
              <a:t>]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051C64C-E5D3-4B85-B5B4-69268BF29C7E}"/>
              </a:ext>
            </a:extLst>
          </p:cNvPr>
          <p:cNvSpPr/>
          <p:nvPr/>
        </p:nvSpPr>
        <p:spPr>
          <a:xfrm>
            <a:off x="1620865" y="2129012"/>
            <a:ext cx="3072913" cy="3499333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[ </a:t>
            </a:r>
            <a:r>
              <a:rPr lang="ko-KR" altLang="en-US" dirty="0" err="1">
                <a:solidFill>
                  <a:srgbClr val="0070C0"/>
                </a:solidFill>
              </a:rPr>
              <a:t>머신러닝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]</a:t>
            </a:r>
          </a:p>
          <a:p>
            <a:pPr algn="ctr"/>
            <a:endParaRPr lang="en-US" altLang="ko-KR" dirty="0">
              <a:solidFill>
                <a:srgbClr val="0070C0"/>
              </a:solidFill>
            </a:endParaRPr>
          </a:p>
          <a:p>
            <a:pPr algn="ctr"/>
            <a:r>
              <a:rPr lang="en-US" altLang="ko-KR" dirty="0">
                <a:solidFill>
                  <a:srgbClr val="0070C0"/>
                </a:solidFill>
              </a:rPr>
              <a:t>Regression,</a:t>
            </a:r>
          </a:p>
          <a:p>
            <a:pPr algn="ctr"/>
            <a:r>
              <a:rPr lang="en-US" altLang="ko-KR" dirty="0">
                <a:solidFill>
                  <a:srgbClr val="0070C0"/>
                </a:solidFill>
              </a:rPr>
              <a:t>Classification,</a:t>
            </a:r>
          </a:p>
          <a:p>
            <a:pPr algn="ctr"/>
            <a:r>
              <a:rPr lang="en-US" altLang="ko-KR" dirty="0">
                <a:solidFill>
                  <a:srgbClr val="0070C0"/>
                </a:solidFill>
              </a:rPr>
              <a:t>Neural Network,···</a:t>
            </a:r>
            <a:r>
              <a:rPr lang="ko-KR" altLang="en-US" b="0" i="0" dirty="0">
                <a:solidFill>
                  <a:srgbClr val="BDC1C6"/>
                </a:solidFill>
                <a:effectLst/>
                <a:latin typeface="Apple SD Gothic Neo"/>
              </a:rPr>
              <a:t> </a:t>
            </a:r>
            <a:endParaRPr lang="en-US" altLang="ko-KR" dirty="0">
              <a:solidFill>
                <a:srgbClr val="7030A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BF0667E-9E0D-4D31-9DFB-968B4872562B}"/>
              </a:ext>
            </a:extLst>
          </p:cNvPr>
          <p:cNvSpPr/>
          <p:nvPr/>
        </p:nvSpPr>
        <p:spPr>
          <a:xfrm>
            <a:off x="1838107" y="4162974"/>
            <a:ext cx="2638427" cy="111954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[ </a:t>
            </a:r>
            <a:r>
              <a:rPr lang="ko-KR" altLang="en-US" dirty="0">
                <a:solidFill>
                  <a:schemeClr val="accent2"/>
                </a:solidFill>
              </a:rPr>
              <a:t>딥러닝 </a:t>
            </a:r>
            <a:r>
              <a:rPr lang="en-US" altLang="ko-KR" dirty="0">
                <a:solidFill>
                  <a:schemeClr val="accent2"/>
                </a:solidFill>
              </a:rPr>
              <a:t>]</a:t>
            </a:r>
          </a:p>
          <a:p>
            <a:pPr algn="ctr"/>
            <a:endParaRPr lang="en-US" altLang="ko-KR" dirty="0">
              <a:solidFill>
                <a:schemeClr val="accent2"/>
              </a:solidFill>
            </a:endParaRPr>
          </a:p>
          <a:p>
            <a:pPr algn="ctr"/>
            <a:r>
              <a:rPr lang="en-US" altLang="ko-KR" dirty="0">
                <a:solidFill>
                  <a:schemeClr val="accent2"/>
                </a:solidFill>
              </a:rPr>
              <a:t>CNN, RNN, LSTM···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Apple SD Gothic Neo"/>
              </a:rPr>
              <a:t> </a:t>
            </a:r>
            <a:endParaRPr lang="en-US" altLang="ko-KR" dirty="0">
              <a:solidFill>
                <a:schemeClr val="accent2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B305ED-D1C4-44C5-B5EC-735C45BE3467}"/>
              </a:ext>
            </a:extLst>
          </p:cNvPr>
          <p:cNvSpPr/>
          <p:nvPr/>
        </p:nvSpPr>
        <p:spPr>
          <a:xfrm>
            <a:off x="5654185" y="668216"/>
            <a:ext cx="5195521" cy="12885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7030A0"/>
                </a:solidFill>
              </a:rPr>
              <a:t>인공지능 </a:t>
            </a:r>
            <a:r>
              <a:rPr lang="en-US" altLang="ko-KR" dirty="0">
                <a:solidFill>
                  <a:srgbClr val="7030A0"/>
                </a:solidFill>
              </a:rPr>
              <a:t>(Artificial Intelligence)</a:t>
            </a:r>
            <a:br>
              <a:rPr lang="en-US" altLang="ko-KR" dirty="0">
                <a:solidFill>
                  <a:schemeClr val="tx1"/>
                </a:solidFill>
              </a:rPr>
            </a:b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인간의 학습능력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추론능력 등을 컴퓨터를 통해 구현하는 포괄적인 개념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8305525-4476-4765-B1E5-5D2963E12959}"/>
              </a:ext>
            </a:extLst>
          </p:cNvPr>
          <p:cNvSpPr/>
          <p:nvPr/>
        </p:nvSpPr>
        <p:spPr>
          <a:xfrm>
            <a:off x="8059616" y="2027348"/>
            <a:ext cx="316523" cy="418612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34D7B5-B7A3-4DEB-9EE5-59B29D15F99A}"/>
              </a:ext>
            </a:extLst>
          </p:cNvPr>
          <p:cNvSpPr/>
          <p:nvPr/>
        </p:nvSpPr>
        <p:spPr>
          <a:xfrm>
            <a:off x="5654184" y="2510438"/>
            <a:ext cx="5195522" cy="20791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70C0"/>
                </a:solidFill>
              </a:rPr>
              <a:t>머신러닝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(Machine Learning)</a:t>
            </a:r>
            <a:br>
              <a:rPr lang="en-US" altLang="ko-KR" dirty="0">
                <a:solidFill>
                  <a:srgbClr val="0070C0"/>
                </a:solidFill>
              </a:rPr>
            </a:b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accent2"/>
                </a:solidFill>
              </a:rPr>
              <a:t>데이터를 이용</a:t>
            </a:r>
            <a:r>
              <a:rPr lang="ko-KR" altLang="en-US" dirty="0">
                <a:solidFill>
                  <a:schemeClr val="tx1"/>
                </a:solidFill>
              </a:rPr>
              <a:t>하여 명시적으로 정의되지 않은 </a:t>
            </a:r>
            <a:r>
              <a:rPr lang="ko-KR" altLang="en-US" dirty="0">
                <a:solidFill>
                  <a:schemeClr val="accent2"/>
                </a:solidFill>
              </a:rPr>
              <a:t>패턴을 학습</a:t>
            </a:r>
            <a:r>
              <a:rPr lang="ko-KR" altLang="en-US" dirty="0">
                <a:solidFill>
                  <a:schemeClr val="tx1"/>
                </a:solidFill>
              </a:rPr>
              <a:t>하여 미래 결과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값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분포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를 예측</a:t>
            </a:r>
            <a:br>
              <a:rPr lang="en-US" altLang="ko-KR" dirty="0">
                <a:solidFill>
                  <a:schemeClr val="tx1"/>
                </a:solidFill>
              </a:rPr>
            </a:b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※ </a:t>
            </a:r>
            <a:r>
              <a:rPr lang="ko-KR" altLang="en-US" u="sng" dirty="0" err="1">
                <a:solidFill>
                  <a:srgbClr val="0070C0"/>
                </a:solidFill>
              </a:rPr>
              <a:t>데이터마이닝</a:t>
            </a:r>
            <a:r>
              <a:rPr lang="en-US" altLang="ko-KR" u="sng" dirty="0">
                <a:solidFill>
                  <a:srgbClr val="0070C0"/>
                </a:solidFill>
              </a:rPr>
              <a:t>(Data Mining)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err="1">
                <a:solidFill>
                  <a:schemeClr val="tx1"/>
                </a:solidFill>
              </a:rPr>
              <a:t>데이터간의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상관관계나 속성을 찾는 것이 주목적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C161158-BC1A-4DC5-AE7C-0DB2C23EC08C}"/>
              </a:ext>
            </a:extLst>
          </p:cNvPr>
          <p:cNvSpPr/>
          <p:nvPr/>
        </p:nvSpPr>
        <p:spPr>
          <a:xfrm>
            <a:off x="8059615" y="4654063"/>
            <a:ext cx="316523" cy="418612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DA5329-D0AF-4E7A-9F3B-5EB4C35209AC}"/>
              </a:ext>
            </a:extLst>
          </p:cNvPr>
          <p:cNvSpPr/>
          <p:nvPr/>
        </p:nvSpPr>
        <p:spPr>
          <a:xfrm>
            <a:off x="5654184" y="5135181"/>
            <a:ext cx="5195522" cy="12211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/>
                </a:solidFill>
              </a:rPr>
              <a:t>딥러닝 </a:t>
            </a:r>
            <a:r>
              <a:rPr lang="en-US" altLang="ko-KR" dirty="0">
                <a:solidFill>
                  <a:schemeClr val="accent2"/>
                </a:solidFill>
              </a:rPr>
              <a:t>(Deep Learning)</a:t>
            </a:r>
            <a:br>
              <a:rPr lang="en-US" altLang="ko-KR" dirty="0">
                <a:solidFill>
                  <a:schemeClr val="tx1"/>
                </a:solidFill>
              </a:rPr>
            </a:b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 err="1">
                <a:solidFill>
                  <a:schemeClr val="tx1"/>
                </a:solidFill>
              </a:rPr>
              <a:t>머신러닝의</a:t>
            </a:r>
            <a:r>
              <a:rPr lang="ko-KR" altLang="en-US" dirty="0">
                <a:solidFill>
                  <a:schemeClr val="tx1"/>
                </a:solidFill>
              </a:rPr>
              <a:t> 한 분야로서 </a:t>
            </a:r>
            <a:r>
              <a:rPr lang="ko-KR" altLang="en-US" dirty="0">
                <a:solidFill>
                  <a:schemeClr val="accent2"/>
                </a:solidFill>
              </a:rPr>
              <a:t>신경망</a:t>
            </a:r>
            <a:r>
              <a:rPr lang="en-US" altLang="ko-KR" dirty="0">
                <a:solidFill>
                  <a:schemeClr val="accent2"/>
                </a:solidFill>
              </a:rPr>
              <a:t>(Neural Network)</a:t>
            </a:r>
            <a:r>
              <a:rPr lang="ko-KR" altLang="en-US" dirty="0">
                <a:solidFill>
                  <a:schemeClr val="tx1"/>
                </a:solidFill>
              </a:rPr>
              <a:t>을 통하여 학습하는 알고리즘의 집합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2B1C360D-005E-48E4-9804-6DF2546E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800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AB76E9-B6F7-49C8-9230-B080194FE26D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7030A0"/>
                </a:solidFill>
              </a:rPr>
              <a:t>반복문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– list comprehension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651FA7-BBF5-407A-8503-DCBB7DEDDF4A}"/>
              </a:ext>
            </a:extLst>
          </p:cNvPr>
          <p:cNvSpPr txBox="1"/>
          <p:nvPr/>
        </p:nvSpPr>
        <p:spPr>
          <a:xfrm>
            <a:off x="793093" y="823419"/>
            <a:ext cx="7356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리스트의 </a:t>
            </a:r>
            <a:r>
              <a:rPr lang="en-US" altLang="ko-KR" dirty="0"/>
              <a:t>[…] </a:t>
            </a:r>
            <a:r>
              <a:rPr lang="ko-KR" altLang="en-US" dirty="0"/>
              <a:t>괄호 안에 </a:t>
            </a:r>
            <a:r>
              <a:rPr lang="en-US" altLang="ko-KR" dirty="0"/>
              <a:t>for </a:t>
            </a:r>
            <a:r>
              <a:rPr lang="ko-KR" altLang="en-US" dirty="0"/>
              <a:t>루프를 사용하여 반복적으로 표현식</a:t>
            </a:r>
            <a:br>
              <a:rPr lang="en-US" altLang="ko-KR" dirty="0"/>
            </a:br>
            <a:r>
              <a:rPr lang="en-US" altLang="ko-KR" dirty="0"/>
              <a:t>(expression)</a:t>
            </a:r>
            <a:r>
              <a:rPr lang="ko-KR" altLang="en-US" dirty="0"/>
              <a:t>을 실행해서 리스트 요소들을 정의하는 방법을 </a:t>
            </a:r>
            <a:r>
              <a:rPr lang="en-US" altLang="ko-KR" dirty="0">
                <a:solidFill>
                  <a:srgbClr val="FF0000"/>
                </a:solidFill>
              </a:rPr>
              <a:t>List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Comprehension </a:t>
            </a:r>
            <a:r>
              <a:rPr lang="ko-KR" altLang="en-US" dirty="0"/>
              <a:t>이라 하며</a:t>
            </a:r>
            <a:r>
              <a:rPr lang="en-US" altLang="ko-KR" dirty="0"/>
              <a:t>, </a:t>
            </a:r>
            <a:r>
              <a:rPr lang="ko-KR" altLang="en-US" dirty="0" err="1"/>
              <a:t>머신러닝</a:t>
            </a:r>
            <a:r>
              <a:rPr lang="ko-KR" altLang="en-US" dirty="0"/>
              <a:t> 코드에서 자주 사용되는 기법</a:t>
            </a:r>
            <a:br>
              <a:rPr lang="en-US" altLang="ko-KR" dirty="0"/>
            </a:br>
            <a:endParaRPr lang="en-US" alt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B4DEAF-4BE3-4CE5-A97E-A2326C5DBD4A}"/>
              </a:ext>
            </a:extLst>
          </p:cNvPr>
          <p:cNvGrpSpPr/>
          <p:nvPr/>
        </p:nvGrpSpPr>
        <p:grpSpPr>
          <a:xfrm>
            <a:off x="1193146" y="1926221"/>
            <a:ext cx="3696912" cy="4236040"/>
            <a:chOff x="888340" y="1859961"/>
            <a:chExt cx="4757531" cy="387594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CA0672B-DF86-45AA-ACA9-5D273E02293F}"/>
                </a:ext>
              </a:extLst>
            </p:cNvPr>
            <p:cNvSpPr/>
            <p:nvPr/>
          </p:nvSpPr>
          <p:spPr>
            <a:xfrm>
              <a:off x="894965" y="1917266"/>
              <a:ext cx="4750904" cy="726930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 err="1">
                  <a:solidFill>
                    <a:schemeClr val="tx1"/>
                  </a:solidFill>
                </a:rPr>
                <a:t>list_data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[ x</a:t>
              </a:r>
              <a:r>
                <a:rPr lang="en-US" altLang="ko-KR" sz="1200" dirty="0">
                  <a:solidFill>
                    <a:srgbClr val="7030A0"/>
                  </a:solidFill>
                </a:rPr>
                <a:t>**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00B050"/>
                  </a:solidFill>
                </a:rPr>
                <a:t>for</a:t>
              </a:r>
              <a:r>
                <a:rPr lang="en-US" altLang="ko-KR" sz="1200" dirty="0">
                  <a:solidFill>
                    <a:schemeClr val="tx1"/>
                  </a:solidFill>
                </a:rPr>
                <a:t> x </a:t>
              </a:r>
              <a:r>
                <a:rPr lang="en-US" altLang="ko-KR" sz="1200" dirty="0">
                  <a:solidFill>
                    <a:srgbClr val="00B050"/>
                  </a:solidFill>
                </a:rPr>
                <a:t>in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00B050"/>
                  </a:solidFill>
                </a:rPr>
                <a:t>range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5</a:t>
              </a:r>
              <a:r>
                <a:rPr lang="en-US" altLang="ko-KR" sz="1200" dirty="0">
                  <a:solidFill>
                    <a:schemeClr val="tx1"/>
                  </a:solidFill>
                </a:rPr>
                <a:t>) ]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list_data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8B7C95-2A57-4C72-8A3D-1F4EF5DAC728}"/>
                </a:ext>
              </a:extLst>
            </p:cNvPr>
            <p:cNvSpPr/>
            <p:nvPr/>
          </p:nvSpPr>
          <p:spPr>
            <a:xfrm>
              <a:off x="888340" y="3150889"/>
              <a:ext cx="4750904" cy="1705595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 err="1">
                  <a:solidFill>
                    <a:schemeClr val="tx1"/>
                  </a:solidFill>
                </a:rPr>
                <a:t>raw_data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[ [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10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[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15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[</a:t>
              </a:r>
              <a:r>
                <a:rPr lang="en-US" altLang="ko-KR" sz="1200" dirty="0">
                  <a:solidFill>
                    <a:srgbClr val="00B050"/>
                  </a:solidFill>
                </a:rPr>
                <a:t>3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30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[</a:t>
              </a:r>
              <a:r>
                <a:rPr lang="en-US" altLang="ko-KR" sz="1200" dirty="0">
                  <a:solidFill>
                    <a:srgbClr val="00B050"/>
                  </a:solidFill>
                </a:rPr>
                <a:t>4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55</a:t>
              </a:r>
              <a:r>
                <a:rPr lang="en-US" altLang="ko-KR" sz="1200" dirty="0">
                  <a:solidFill>
                    <a:schemeClr val="tx1"/>
                  </a:solidFill>
                </a:rPr>
                <a:t>] ]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all_data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[ x </a:t>
              </a:r>
              <a:r>
                <a:rPr lang="en-US" altLang="ko-KR" sz="1200" dirty="0">
                  <a:solidFill>
                    <a:srgbClr val="00B050"/>
                  </a:solidFill>
                </a:rPr>
                <a:t>for</a:t>
              </a:r>
              <a:r>
                <a:rPr lang="en-US" altLang="ko-KR" sz="1200" dirty="0">
                  <a:solidFill>
                    <a:schemeClr val="tx1"/>
                  </a:solidFill>
                </a:rPr>
                <a:t> x </a:t>
              </a:r>
              <a:r>
                <a:rPr lang="en-US" altLang="ko-KR" sz="1200" dirty="0">
                  <a:solidFill>
                    <a:srgbClr val="00B050"/>
                  </a:solidFill>
                </a:rPr>
                <a:t>in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raw_data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 ]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x_data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[ x[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] </a:t>
              </a:r>
              <a:r>
                <a:rPr lang="en-US" altLang="ko-KR" sz="1200" dirty="0">
                  <a:solidFill>
                    <a:srgbClr val="00B050"/>
                  </a:solidFill>
                </a:rPr>
                <a:t>for</a:t>
              </a:r>
              <a:r>
                <a:rPr lang="en-US" altLang="ko-KR" sz="1200" dirty="0">
                  <a:solidFill>
                    <a:schemeClr val="tx1"/>
                  </a:solidFill>
                </a:rPr>
                <a:t> x </a:t>
              </a:r>
              <a:r>
                <a:rPr lang="en-US" altLang="ko-KR" sz="1200" dirty="0">
                  <a:solidFill>
                    <a:srgbClr val="00B050"/>
                  </a:solidFill>
                </a:rPr>
                <a:t>in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raw_data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 ]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y_data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[ x[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] </a:t>
              </a:r>
              <a:r>
                <a:rPr lang="en-US" altLang="ko-KR" sz="1200" dirty="0">
                  <a:solidFill>
                    <a:srgbClr val="00B050"/>
                  </a:solidFill>
                </a:rPr>
                <a:t>for</a:t>
              </a:r>
              <a:r>
                <a:rPr lang="en-US" altLang="ko-KR" sz="1200" dirty="0">
                  <a:solidFill>
                    <a:schemeClr val="tx1"/>
                  </a:solidFill>
                </a:rPr>
                <a:t> x </a:t>
              </a:r>
              <a:r>
                <a:rPr lang="en-US" altLang="ko-KR" sz="1200" dirty="0">
                  <a:solidFill>
                    <a:srgbClr val="00B050"/>
                  </a:solidFill>
                </a:rPr>
                <a:t>in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raw_data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 ]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all_data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all_data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x_data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x_data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y_data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y_data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F64F6FD-9CB2-4F0A-A707-2ABB8C687365}"/>
                </a:ext>
              </a:extLst>
            </p:cNvPr>
            <p:cNvSpPr/>
            <p:nvPr/>
          </p:nvSpPr>
          <p:spPr>
            <a:xfrm>
              <a:off x="894965" y="1859961"/>
              <a:ext cx="4750904" cy="387594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DF3D325-B772-4686-B225-ADBA917F822F}"/>
                </a:ext>
              </a:extLst>
            </p:cNvPr>
            <p:cNvSpPr/>
            <p:nvPr/>
          </p:nvSpPr>
          <p:spPr>
            <a:xfrm>
              <a:off x="888340" y="2644198"/>
              <a:ext cx="4750905" cy="30440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[ 0, 1, 4, 9, 16 ]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64D64E6-5341-4CB7-B678-F0DE95717DD2}"/>
                </a:ext>
              </a:extLst>
            </p:cNvPr>
            <p:cNvSpPr/>
            <p:nvPr/>
          </p:nvSpPr>
          <p:spPr>
            <a:xfrm>
              <a:off x="894972" y="5058930"/>
              <a:ext cx="4744272" cy="65346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400" dirty="0" err="1">
                  <a:solidFill>
                    <a:schemeClr val="tx1"/>
                  </a:solidFill>
                </a:rPr>
                <a:t>all_data</a:t>
              </a:r>
              <a:r>
                <a:rPr lang="en-US" altLang="ko-KR" sz="1400" dirty="0">
                  <a:solidFill>
                    <a:schemeClr val="tx1"/>
                  </a:solidFill>
                </a:rPr>
                <a:t> == [[1, 10], [2, 15], [3, 30], [4, 55]]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x_data</a:t>
              </a:r>
              <a:r>
                <a:rPr lang="en-US" altLang="ko-KR" sz="1400" dirty="0">
                  <a:solidFill>
                    <a:schemeClr val="tx1"/>
                  </a:solidFill>
                </a:rPr>
                <a:t> == [1, 2, 3, 4]</a:t>
              </a:r>
            </a:p>
            <a:p>
              <a:r>
                <a:rPr lang="en-US" altLang="ko-KR" sz="1400" dirty="0" err="1">
                  <a:solidFill>
                    <a:schemeClr val="tx1"/>
                  </a:solidFill>
                </a:rPr>
                <a:t>y_data</a:t>
              </a:r>
              <a:r>
                <a:rPr lang="en-US" altLang="ko-KR" sz="1400" dirty="0">
                  <a:solidFill>
                    <a:schemeClr val="tx1"/>
                  </a:solidFill>
                </a:rPr>
                <a:t> == [10, 15, 30, 55]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B272A45-53CC-4B79-8DCC-8D12A75F61E2}"/>
                </a:ext>
              </a:extLst>
            </p:cNvPr>
            <p:cNvSpPr/>
            <p:nvPr/>
          </p:nvSpPr>
          <p:spPr>
            <a:xfrm>
              <a:off x="894967" y="2644198"/>
              <a:ext cx="4750904" cy="2358498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E555420-8540-4976-B990-B57450DF786C}"/>
              </a:ext>
            </a:extLst>
          </p:cNvPr>
          <p:cNvGrpSpPr/>
          <p:nvPr/>
        </p:nvGrpSpPr>
        <p:grpSpPr>
          <a:xfrm>
            <a:off x="6321287" y="2445205"/>
            <a:ext cx="3273288" cy="2977189"/>
            <a:chOff x="6321287" y="2445205"/>
            <a:chExt cx="3273288" cy="2977189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482EA6E-578E-42B6-87A7-65349EA04218}"/>
                </a:ext>
              </a:extLst>
            </p:cNvPr>
            <p:cNvSpPr/>
            <p:nvPr/>
          </p:nvSpPr>
          <p:spPr>
            <a:xfrm>
              <a:off x="6520071" y="3377234"/>
              <a:ext cx="2928730" cy="148631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 err="1">
                  <a:solidFill>
                    <a:schemeClr val="tx1"/>
                  </a:solidFill>
                </a:rPr>
                <a:t>even_number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[ ]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for</a:t>
              </a:r>
              <a:r>
                <a:rPr lang="en-US" altLang="ko-KR" sz="1200" dirty="0">
                  <a:solidFill>
                    <a:schemeClr val="tx1"/>
                  </a:solidFill>
                </a:rPr>
                <a:t> data </a:t>
              </a:r>
              <a:r>
                <a:rPr lang="en-US" altLang="ko-KR" sz="1200" dirty="0">
                  <a:solidFill>
                    <a:srgbClr val="00B050"/>
                  </a:solidFill>
                </a:rPr>
                <a:t>in range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10</a:t>
              </a:r>
              <a:r>
                <a:rPr lang="en-US" altLang="ko-KR" sz="1200" dirty="0">
                  <a:solidFill>
                    <a:schemeClr val="tx1"/>
                  </a:solidFill>
                </a:rPr>
                <a:t>):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if</a:t>
              </a:r>
              <a:r>
                <a:rPr lang="en-US" altLang="ko-KR" sz="1200" dirty="0">
                  <a:solidFill>
                    <a:schemeClr val="tx1"/>
                  </a:solidFill>
                </a:rPr>
                <a:t> data </a:t>
              </a:r>
              <a:r>
                <a:rPr lang="en-US" altLang="ko-KR" sz="1200" dirty="0">
                  <a:solidFill>
                    <a:srgbClr val="7030A0"/>
                  </a:solidFill>
                </a:rPr>
                <a:t>%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7030A0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even_number.append</a:t>
              </a:r>
              <a:r>
                <a:rPr lang="en-US" altLang="ko-KR" sz="1200" dirty="0">
                  <a:solidFill>
                    <a:schemeClr val="tx1"/>
                  </a:solidFill>
                </a:rPr>
                <a:t>(data)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even_number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A6044D9-93D8-4489-A7C8-F514BFCA2BB0}"/>
                </a:ext>
              </a:extLst>
            </p:cNvPr>
            <p:cNvSpPr/>
            <p:nvPr/>
          </p:nvSpPr>
          <p:spPr>
            <a:xfrm>
              <a:off x="6321287" y="2445205"/>
              <a:ext cx="3273288" cy="2977189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3F31093-0921-4B4A-86BF-BDA66BB113FC}"/>
                </a:ext>
              </a:extLst>
            </p:cNvPr>
            <p:cNvSpPr/>
            <p:nvPr/>
          </p:nvSpPr>
          <p:spPr>
            <a:xfrm>
              <a:off x="6473687" y="2597606"/>
              <a:ext cx="2975114" cy="51840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[Quiz] </a:t>
              </a:r>
              <a:r>
                <a:rPr lang="ko-KR" altLang="en-US" sz="1400" dirty="0">
                  <a:solidFill>
                    <a:schemeClr val="tx1"/>
                  </a:solidFill>
                </a:rPr>
                <a:t>짝수 출력하는 다음 코드를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List Comprehension </a:t>
              </a:r>
              <a:r>
                <a:rPr lang="ko-KR" altLang="en-US" sz="1400" dirty="0">
                  <a:solidFill>
                    <a:schemeClr val="tx1"/>
                  </a:solidFill>
                </a:rPr>
                <a:t>으로 구현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E7A2C3C-E92A-4525-BB13-02C656456C1F}"/>
                </a:ext>
              </a:extLst>
            </p:cNvPr>
            <p:cNvSpPr/>
            <p:nvPr/>
          </p:nvSpPr>
          <p:spPr>
            <a:xfrm>
              <a:off x="6473687" y="3330753"/>
              <a:ext cx="2975114" cy="196122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9DD52AD-52D1-4AE2-9C6E-621D5194EC98}"/>
                </a:ext>
              </a:extLst>
            </p:cNvPr>
            <p:cNvSpPr/>
            <p:nvPr/>
          </p:nvSpPr>
          <p:spPr>
            <a:xfrm>
              <a:off x="6520072" y="4903309"/>
              <a:ext cx="2928730" cy="33268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[0, 2, 4, 6, 8]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8222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95EC3E-A833-4D63-A9E0-19BB0A84BD72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7030A0"/>
                </a:solidFill>
              </a:rPr>
              <a:t>반복문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– list comprehension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A65CB-B3F6-48A1-A68F-DDDFF5D3820A}"/>
              </a:ext>
            </a:extLst>
          </p:cNvPr>
          <p:cNvSpPr txBox="1"/>
          <p:nvPr/>
        </p:nvSpPr>
        <p:spPr>
          <a:xfrm>
            <a:off x="2052608" y="1391122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while</a:t>
            </a:r>
            <a:r>
              <a:rPr lang="en-US" altLang="ko-KR" dirty="0"/>
              <a:t> condition: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118C8-04F9-4BE9-932A-718E1AA508A6}"/>
              </a:ext>
            </a:extLst>
          </p:cNvPr>
          <p:cNvSpPr txBox="1"/>
          <p:nvPr/>
        </p:nvSpPr>
        <p:spPr>
          <a:xfrm>
            <a:off x="7585388" y="1397392"/>
            <a:ext cx="181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break,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continue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0C77C33-4522-41DE-BB6E-6AAB02886368}"/>
              </a:ext>
            </a:extLst>
          </p:cNvPr>
          <p:cNvGrpSpPr/>
          <p:nvPr/>
        </p:nvGrpSpPr>
        <p:grpSpPr>
          <a:xfrm>
            <a:off x="1570383" y="1899874"/>
            <a:ext cx="2975115" cy="3567004"/>
            <a:chOff x="1577009" y="2164561"/>
            <a:chExt cx="2975115" cy="356700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4055EED-357D-401D-BB74-2C5024CEBC34}"/>
                </a:ext>
              </a:extLst>
            </p:cNvPr>
            <p:cNvSpPr/>
            <p:nvPr/>
          </p:nvSpPr>
          <p:spPr>
            <a:xfrm>
              <a:off x="1623393" y="2211042"/>
              <a:ext cx="2928730" cy="1777862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data = </a:t>
              </a:r>
              <a:r>
                <a:rPr lang="en-US" altLang="ko-KR" sz="1600" dirty="0">
                  <a:solidFill>
                    <a:srgbClr val="00B050"/>
                  </a:solidFill>
                </a:rPr>
                <a:t>5</a:t>
              </a:r>
            </a:p>
            <a:p>
              <a:endParaRPr lang="en-US" altLang="ko-KR" sz="1600" dirty="0">
                <a:solidFill>
                  <a:schemeClr val="tx1"/>
                </a:solidFill>
              </a:endParaRPr>
            </a:p>
            <a:p>
              <a:r>
                <a:rPr lang="en-US" altLang="ko-KR" sz="1600" dirty="0">
                  <a:solidFill>
                    <a:srgbClr val="00B050"/>
                  </a:solidFill>
                </a:rPr>
                <a:t>while</a:t>
              </a:r>
              <a:r>
                <a:rPr lang="en-US" altLang="ko-KR" sz="1600" dirty="0">
                  <a:solidFill>
                    <a:schemeClr val="tx1"/>
                  </a:solidFill>
                </a:rPr>
                <a:t> data </a:t>
              </a:r>
              <a:r>
                <a:rPr lang="en-US" altLang="ko-KR" sz="1600" dirty="0">
                  <a:solidFill>
                    <a:srgbClr val="7030A0"/>
                  </a:solidFill>
                </a:rPr>
                <a:t>&gt;=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en-US" altLang="ko-KR" sz="1600" dirty="0">
                  <a:solidFill>
                    <a:srgbClr val="00B050"/>
                  </a:solidFill>
                </a:rPr>
                <a:t>0</a:t>
              </a:r>
              <a:r>
                <a:rPr lang="en-US" altLang="ko-KR" sz="16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6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600" dirty="0">
                  <a:solidFill>
                    <a:schemeClr val="tx1"/>
                  </a:solidFill>
                </a:rPr>
                <a:t>( </a:t>
              </a:r>
              <a:r>
                <a:rPr lang="en-US" altLang="ko-KR" sz="1600" dirty="0">
                  <a:solidFill>
                    <a:schemeClr val="accent2">
                      <a:lumMod val="75000"/>
                    </a:schemeClr>
                  </a:solidFill>
                </a:rPr>
                <a:t>“data ==“</a:t>
              </a:r>
              <a:r>
                <a:rPr lang="en-US" altLang="ko-KR" sz="1600" dirty="0">
                  <a:solidFill>
                    <a:schemeClr val="tx1"/>
                  </a:solidFill>
                </a:rPr>
                <a:t>, data )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</a:rPr>
                <a:t>    data -= </a:t>
              </a:r>
              <a:r>
                <a:rPr lang="en-US" altLang="ko-KR" sz="1600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A1DFB68-F89E-4A54-BB29-032001D46FCF}"/>
                </a:ext>
              </a:extLst>
            </p:cNvPr>
            <p:cNvSpPr/>
            <p:nvPr/>
          </p:nvSpPr>
          <p:spPr>
            <a:xfrm>
              <a:off x="1577009" y="2164561"/>
              <a:ext cx="2975114" cy="356700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17FDE21-72A0-4D63-9632-D20EE5C9F604}"/>
                </a:ext>
              </a:extLst>
            </p:cNvPr>
            <p:cNvSpPr/>
            <p:nvPr/>
          </p:nvSpPr>
          <p:spPr>
            <a:xfrm>
              <a:off x="1623394" y="4207568"/>
              <a:ext cx="2928730" cy="140472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600" dirty="0">
                  <a:solidFill>
                    <a:schemeClr val="tx1"/>
                  </a:solidFill>
                </a:rPr>
                <a:t>data == 5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</a:rPr>
                <a:t>data == 4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</a:rPr>
                <a:t>data == 3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</a:rPr>
                <a:t>data == 2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</a:rPr>
                <a:t>data == 1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</a:rPr>
                <a:t>data == 0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FCED921-A95F-43D6-A3BE-7764BB538FDD}"/>
              </a:ext>
            </a:extLst>
          </p:cNvPr>
          <p:cNvGrpSpPr/>
          <p:nvPr/>
        </p:nvGrpSpPr>
        <p:grpSpPr>
          <a:xfrm>
            <a:off x="7123048" y="1899874"/>
            <a:ext cx="2975115" cy="3626637"/>
            <a:chOff x="6672478" y="2104928"/>
            <a:chExt cx="2975115" cy="362663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11AC818-8305-44DF-A3EC-84C95CE69CA1}"/>
                </a:ext>
              </a:extLst>
            </p:cNvPr>
            <p:cNvSpPr/>
            <p:nvPr/>
          </p:nvSpPr>
          <p:spPr>
            <a:xfrm>
              <a:off x="6718862" y="2144782"/>
              <a:ext cx="2928730" cy="222808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data = </a:t>
              </a:r>
              <a:r>
                <a:rPr lang="en-US" altLang="ko-KR" sz="1200" dirty="0">
                  <a:solidFill>
                    <a:srgbClr val="00B050"/>
                  </a:solidFill>
                </a:rPr>
                <a:t>5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while</a:t>
              </a:r>
              <a:r>
                <a:rPr lang="en-US" altLang="ko-KR" sz="1200" dirty="0">
                  <a:solidFill>
                    <a:schemeClr val="tx1"/>
                  </a:solidFill>
                </a:rPr>
                <a:t> data </a:t>
              </a:r>
              <a:r>
                <a:rPr lang="en-US" altLang="ko-KR" sz="1200" dirty="0">
                  <a:solidFill>
                    <a:srgbClr val="7030A0"/>
                  </a:solidFill>
                </a:rPr>
                <a:t>&gt;=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“data 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data )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data -= 1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if</a:t>
              </a:r>
              <a:r>
                <a:rPr lang="en-US" altLang="ko-KR" sz="1200" dirty="0">
                  <a:solidFill>
                    <a:schemeClr val="tx1"/>
                  </a:solidFill>
                </a:rPr>
                <a:t> data </a:t>
              </a:r>
              <a:r>
                <a:rPr lang="en-US" altLang="ko-KR" sz="1200" dirty="0">
                  <a:solidFill>
                    <a:srgbClr val="7030A0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“break here”</a:t>
              </a:r>
              <a:r>
                <a:rPr lang="en-US" altLang="ko-KR" sz="1200" dirty="0">
                  <a:solidFill>
                    <a:schemeClr val="tx1"/>
                  </a:solidFill>
                </a:rPr>
                <a:t> )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break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else</a:t>
              </a:r>
              <a:r>
                <a:rPr lang="en-US" altLang="ko-KR" sz="12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“continue here”</a:t>
              </a:r>
              <a:r>
                <a:rPr lang="en-US" altLang="ko-KR" sz="1200" dirty="0">
                  <a:solidFill>
                    <a:schemeClr val="tx1"/>
                  </a:solidFill>
                </a:rPr>
                <a:t> )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continue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390894F-6B02-49D7-A874-E18E30294906}"/>
                </a:ext>
              </a:extLst>
            </p:cNvPr>
            <p:cNvSpPr/>
            <p:nvPr/>
          </p:nvSpPr>
          <p:spPr>
            <a:xfrm>
              <a:off x="6672478" y="2104928"/>
              <a:ext cx="2975114" cy="362663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E1488EC-E21E-4F64-B8C5-E1351CE48603}"/>
                </a:ext>
              </a:extLst>
            </p:cNvPr>
            <p:cNvSpPr/>
            <p:nvPr/>
          </p:nvSpPr>
          <p:spPr>
            <a:xfrm>
              <a:off x="6718863" y="4313588"/>
              <a:ext cx="2928730" cy="140472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data == 5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data == 4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data == 3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data == 2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data == 1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data == 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199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0D033B-CE5C-4001-ACB1-0D7BCD07DAE4}"/>
              </a:ext>
            </a:extLst>
          </p:cNvPr>
          <p:cNvSpPr txBox="1"/>
          <p:nvPr/>
        </p:nvSpPr>
        <p:spPr>
          <a:xfrm>
            <a:off x="820615" y="709246"/>
            <a:ext cx="86745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030A0"/>
                </a:solidFill>
              </a:rPr>
              <a:t>Next Time</a:t>
            </a: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600" dirty="0">
                <a:solidFill>
                  <a:srgbClr val="7030A0"/>
                </a:solidFill>
              </a:rPr>
              <a:t> Python – function / class / exception</a:t>
            </a:r>
            <a:endParaRPr lang="ko-KR" altLang="en-US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825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4F376-6971-48EC-9D63-66185FB00E06}"/>
              </a:ext>
            </a:extLst>
          </p:cNvPr>
          <p:cNvSpPr txBox="1"/>
          <p:nvPr/>
        </p:nvSpPr>
        <p:spPr>
          <a:xfrm>
            <a:off x="2972691" y="1581792"/>
            <a:ext cx="631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accent1"/>
                </a:solidFill>
              </a:rPr>
              <a:t>머신러닝</a:t>
            </a:r>
            <a:r>
              <a:rPr lang="en-US" altLang="ko-KR" sz="3200" dirty="0">
                <a:solidFill>
                  <a:schemeClr val="accent1"/>
                </a:solidFill>
              </a:rPr>
              <a:t>/</a:t>
            </a:r>
            <a:r>
              <a:rPr lang="ko-KR" altLang="en-US" sz="3200" dirty="0" err="1">
                <a:solidFill>
                  <a:schemeClr val="accent1"/>
                </a:solidFill>
              </a:rPr>
              <a:t>딥너링을</a:t>
            </a:r>
            <a:r>
              <a:rPr lang="ko-KR" altLang="en-US" sz="3200" dirty="0">
                <a:solidFill>
                  <a:schemeClr val="accent1"/>
                </a:solidFill>
              </a:rPr>
              <a:t> 위한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8784-7E0A-4E44-A9B8-EDF0618EFB50}"/>
              </a:ext>
            </a:extLst>
          </p:cNvPr>
          <p:cNvSpPr txBox="1"/>
          <p:nvPr/>
        </p:nvSpPr>
        <p:spPr>
          <a:xfrm>
            <a:off x="3476845" y="2603876"/>
            <a:ext cx="5331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</a:rPr>
              <a:t>파이썬</a:t>
            </a:r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(Python)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/>
              <p:nvPr/>
            </p:nvSpPr>
            <p:spPr>
              <a:xfrm>
                <a:off x="4489233" y="4046462"/>
                <a:ext cx="330629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accent1"/>
                    </a:solidFill>
                  </a:rPr>
                  <a:t>-</a:t>
                </a:r>
                <a:r>
                  <a:rPr lang="ko-KR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accent1"/>
                    </a:solidFill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r>
                      <a:rPr lang="en-US" altLang="ko-K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>
                    <a:solidFill>
                      <a:schemeClr val="accent1"/>
                    </a:solidFill>
                  </a:rPr>
                  <a:t>lambda</a:t>
                </a:r>
                <a:r>
                  <a:rPr lang="ko-KR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accent1"/>
                    </a:solidFill>
                  </a:rPr>
                  <a:t>-</a:t>
                </a:r>
                <a:endParaRPr lang="ko-KR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233" y="4046462"/>
                <a:ext cx="3306293" cy="461665"/>
              </a:xfrm>
              <a:prstGeom prst="rect">
                <a:avLst/>
              </a:prstGeom>
              <a:blipFill>
                <a:blip r:embed="rId2"/>
                <a:stretch>
                  <a:fillRect l="-2762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647399D-10DF-4C7C-9411-B984EFADC23E}"/>
              </a:ext>
            </a:extLst>
          </p:cNvPr>
          <p:cNvSpPr txBox="1"/>
          <p:nvPr/>
        </p:nvSpPr>
        <p:spPr>
          <a:xfrm>
            <a:off x="4474515" y="5499434"/>
            <a:ext cx="3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아이엠알</a:t>
            </a:r>
            <a:r>
              <a:rPr lang="ko-KR" altLang="en-US" dirty="0"/>
              <a:t> </a:t>
            </a:r>
            <a:r>
              <a:rPr lang="en-US" altLang="ko-KR" dirty="0"/>
              <a:t>(www.imbiz.co.kr)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ABD77-C639-40B0-9DFB-0D1FEF50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3786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DCA297-F0F6-4865-990D-D1E5239797DF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7030A0"/>
                </a:solidFill>
              </a:rPr>
              <a:t>반복문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– list comprehension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0C5EB-0AD7-449D-B5C4-28BD089DB6BA}"/>
              </a:ext>
            </a:extLst>
          </p:cNvPr>
          <p:cNvSpPr txBox="1"/>
          <p:nvPr/>
        </p:nvSpPr>
        <p:spPr>
          <a:xfrm>
            <a:off x="793093" y="823419"/>
            <a:ext cx="48910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함수 정의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특정 기능을 수행하는 함수</a:t>
            </a:r>
            <a:r>
              <a:rPr lang="en-US" altLang="ko-KR" dirty="0"/>
              <a:t>(function)</a:t>
            </a:r>
            <a:r>
              <a:rPr lang="ko-KR" altLang="en-US" dirty="0"/>
              <a:t>는</a:t>
            </a:r>
            <a:br>
              <a:rPr lang="en-US" altLang="ko-KR" dirty="0"/>
            </a:br>
            <a:r>
              <a:rPr lang="ko-KR" altLang="en-US" dirty="0" err="1"/>
              <a:t>파이썬에서</a:t>
            </a:r>
            <a:r>
              <a:rPr lang="ko-KR" altLang="en-US" dirty="0"/>
              <a:t> 다음과 같이 정의함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E2D8B6-3DC7-4C24-931D-A1C79F7A8759}"/>
              </a:ext>
            </a:extLst>
          </p:cNvPr>
          <p:cNvSpPr/>
          <p:nvPr/>
        </p:nvSpPr>
        <p:spPr>
          <a:xfrm>
            <a:off x="1133060" y="2224390"/>
            <a:ext cx="2597427" cy="36512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400" dirty="0">
                <a:solidFill>
                  <a:schemeClr val="tx1"/>
                </a:solidFill>
              </a:rPr>
              <a:t>def </a:t>
            </a:r>
            <a:r>
              <a:rPr lang="ko-KR" altLang="en-US" sz="1400" dirty="0">
                <a:solidFill>
                  <a:schemeClr val="tx1"/>
                </a:solidFill>
              </a:rPr>
              <a:t>함수이름 </a:t>
            </a:r>
            <a:r>
              <a:rPr lang="en-US" altLang="ko-KR" sz="1400" dirty="0">
                <a:solidFill>
                  <a:schemeClr val="tx1"/>
                </a:solidFill>
              </a:rPr>
              <a:t>(</a:t>
            </a:r>
            <a:r>
              <a:rPr lang="ko-KR" altLang="en-US" sz="1400" dirty="0">
                <a:solidFill>
                  <a:schemeClr val="tx1"/>
                </a:solidFill>
              </a:rPr>
              <a:t>입력</a:t>
            </a:r>
            <a:r>
              <a:rPr lang="en-US" altLang="ko-KR" sz="1400" dirty="0">
                <a:solidFill>
                  <a:schemeClr val="tx1"/>
                </a:solidFill>
              </a:rPr>
              <a:t>1, </a:t>
            </a:r>
            <a:r>
              <a:rPr lang="ko-KR" altLang="en-US" sz="1400" dirty="0">
                <a:solidFill>
                  <a:schemeClr val="tx1"/>
                </a:solidFill>
              </a:rPr>
              <a:t>입력</a:t>
            </a:r>
            <a:r>
              <a:rPr lang="en-US" altLang="ko-KR" sz="1400" dirty="0">
                <a:solidFill>
                  <a:schemeClr val="tx1"/>
                </a:solidFill>
              </a:rPr>
              <a:t>2,···):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1C73CD-842E-469D-9F00-43F999DB4773}"/>
              </a:ext>
            </a:extLst>
          </p:cNvPr>
          <p:cNvSpPr txBox="1"/>
          <p:nvPr/>
        </p:nvSpPr>
        <p:spPr>
          <a:xfrm>
            <a:off x="793092" y="2963054"/>
            <a:ext cx="72336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함수 반환 값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파이썬 함수는 한 개 이상의 </a:t>
            </a:r>
            <a:r>
              <a:rPr lang="en-US" altLang="ko-KR" dirty="0"/>
              <a:t>return </a:t>
            </a:r>
            <a:r>
              <a:rPr lang="ko-KR" altLang="en-US" dirty="0"/>
              <a:t>값을 반환 할 수 있음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Return</a:t>
            </a:r>
            <a:r>
              <a:rPr lang="ko-KR" altLang="en-US" dirty="0"/>
              <a:t> 값은 콤마</a:t>
            </a:r>
            <a:r>
              <a:rPr lang="en-US" altLang="ko-KR" dirty="0"/>
              <a:t>(,)</a:t>
            </a:r>
            <a:r>
              <a:rPr lang="ko-KR" altLang="en-US" dirty="0"/>
              <a:t>로 분리하여 받거나 </a:t>
            </a:r>
            <a:r>
              <a:rPr lang="en-US" altLang="ko-KR" dirty="0"/>
              <a:t>tuple </a:t>
            </a:r>
            <a:r>
              <a:rPr lang="ko-KR" altLang="en-US" dirty="0"/>
              <a:t>형태로 받을 수 있음</a:t>
            </a:r>
            <a:endParaRPr lang="en-US" altLang="ko-KR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B6A4E95-40CB-497F-A0E8-4413DC64296C}"/>
              </a:ext>
            </a:extLst>
          </p:cNvPr>
          <p:cNvGrpSpPr/>
          <p:nvPr/>
        </p:nvGrpSpPr>
        <p:grpSpPr>
          <a:xfrm>
            <a:off x="7494106" y="790290"/>
            <a:ext cx="2531164" cy="1853520"/>
            <a:chOff x="7394716" y="823420"/>
            <a:chExt cx="2975115" cy="18535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F03E351-F599-42C5-B5E8-54206F24D91B}"/>
                </a:ext>
              </a:extLst>
            </p:cNvPr>
            <p:cNvSpPr/>
            <p:nvPr/>
          </p:nvSpPr>
          <p:spPr>
            <a:xfrm>
              <a:off x="7441100" y="870971"/>
              <a:ext cx="2928730" cy="135298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00B050"/>
                  </a:solidFill>
                </a:rPr>
                <a:t>def sum</a:t>
              </a:r>
              <a:r>
                <a:rPr lang="en-US" altLang="ko-KR" sz="1200" dirty="0">
                  <a:solidFill>
                    <a:schemeClr val="tx1"/>
                  </a:solidFill>
                </a:rPr>
                <a:t>( x, y ):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s = x </a:t>
              </a:r>
              <a:r>
                <a:rPr lang="en-US" altLang="ko-KR" sz="1200" dirty="0">
                  <a:solidFill>
                    <a:srgbClr val="7030A0"/>
                  </a:solidFill>
                </a:rPr>
                <a:t>+</a:t>
              </a:r>
              <a:r>
                <a:rPr lang="en-US" altLang="ko-KR" sz="1200" dirty="0">
                  <a:solidFill>
                    <a:schemeClr val="tx1"/>
                  </a:solidFill>
                </a:rPr>
                <a:t> y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return</a:t>
              </a:r>
              <a:r>
                <a:rPr lang="en-US" altLang="ko-KR" sz="1200" dirty="0">
                  <a:solidFill>
                    <a:schemeClr val="tx1"/>
                  </a:solidFill>
                </a:rPr>
                <a:t> s</a:t>
              </a: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result = </a:t>
              </a:r>
              <a:r>
                <a:rPr lang="en-US" altLang="ko-KR" sz="1200" dirty="0">
                  <a:solidFill>
                    <a:srgbClr val="00B050"/>
                  </a:solidFill>
                </a:rPr>
                <a:t>sum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 10, 20 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(result)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1642F2C-D434-47D0-B06F-11A2DEB5F534}"/>
                </a:ext>
              </a:extLst>
            </p:cNvPr>
            <p:cNvSpPr/>
            <p:nvPr/>
          </p:nvSpPr>
          <p:spPr>
            <a:xfrm>
              <a:off x="7394716" y="823420"/>
              <a:ext cx="2975114" cy="185352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8164750-6D85-4AA0-814C-BB2C4E4E3B2B}"/>
                </a:ext>
              </a:extLst>
            </p:cNvPr>
            <p:cNvSpPr/>
            <p:nvPr/>
          </p:nvSpPr>
          <p:spPr>
            <a:xfrm>
              <a:off x="7441101" y="2262746"/>
              <a:ext cx="2928730" cy="34684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30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E31B58C-9A48-40B4-BD96-FB56E7C941C5}"/>
              </a:ext>
            </a:extLst>
          </p:cNvPr>
          <p:cNvGrpSpPr/>
          <p:nvPr/>
        </p:nvGrpSpPr>
        <p:grpSpPr>
          <a:xfrm>
            <a:off x="1133060" y="4268986"/>
            <a:ext cx="7613375" cy="2087364"/>
            <a:chOff x="7394716" y="823420"/>
            <a:chExt cx="2975115" cy="18535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4658D1-D24F-4C63-9775-FCB83188C354}"/>
                </a:ext>
              </a:extLst>
            </p:cNvPr>
            <p:cNvSpPr/>
            <p:nvPr/>
          </p:nvSpPr>
          <p:spPr>
            <a:xfrm>
              <a:off x="7441100" y="870971"/>
              <a:ext cx="2928730" cy="1472022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00B050"/>
                  </a:solidFill>
                </a:rPr>
                <a:t>def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multi_ret_func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return</a:t>
              </a:r>
              <a:r>
                <a:rPr lang="en-US" altLang="ko-KR" sz="1200" dirty="0">
                  <a:solidFill>
                    <a:schemeClr val="tx1"/>
                  </a:solidFill>
                </a:rPr>
                <a:t> x</a:t>
              </a:r>
              <a:r>
                <a:rPr lang="en-US" altLang="ko-KR" sz="1200" dirty="0">
                  <a:solidFill>
                    <a:srgbClr val="7030A0"/>
                  </a:solidFill>
                </a:rPr>
                <a:t>+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x</a:t>
              </a:r>
              <a:r>
                <a:rPr lang="en-US" altLang="ko-KR" sz="1200" dirty="0">
                  <a:solidFill>
                    <a:srgbClr val="7030A0"/>
                  </a:solidFill>
                </a:rPr>
                <a:t>+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, x</a:t>
              </a:r>
              <a:r>
                <a:rPr lang="en-US" altLang="ko-KR" sz="1200" dirty="0">
                  <a:solidFill>
                    <a:srgbClr val="7030A0"/>
                  </a:solidFill>
                </a:rPr>
                <a:t>+</a:t>
              </a:r>
              <a:r>
                <a:rPr lang="en-US" altLang="ko-KR" sz="1200" dirty="0">
                  <a:solidFill>
                    <a:srgbClr val="00B050"/>
                  </a:solidFill>
                </a:rPr>
                <a:t>3</a:t>
              </a:r>
              <a:r>
                <a:rPr lang="en-US" altLang="ko-KR" sz="1200" dirty="0">
                  <a:solidFill>
                    <a:schemeClr val="tx1"/>
                  </a:solidFill>
                </a:rPr>
                <a:t>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return ( x+1, x+2, x+3 )</a:t>
              </a: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x =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100 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y1, y2, y3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multi_ret_func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</a:t>
              </a:r>
              <a:r>
                <a:rPr lang="en-US" altLang="ko-KR" sz="1200" dirty="0">
                  <a:solidFill>
                    <a:srgbClr val="00B050"/>
                  </a:solidFill>
                </a:rPr>
                <a:t>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( y1, y2, y3 ) = </a:t>
              </a:r>
              <a:r>
                <a:rPr lang="en-US" altLang="ko-KR" sz="1200" i="1" dirty="0" err="1">
                  <a:solidFill>
                    <a:srgbClr val="00B0F0"/>
                  </a:solidFill>
                </a:rPr>
                <a:t>multi_ret_func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(x)</a:t>
              </a: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(y1, y2, y3)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2A1E4D4-E7F2-43E5-96EF-23A5FF18A37C}"/>
                </a:ext>
              </a:extLst>
            </p:cNvPr>
            <p:cNvSpPr/>
            <p:nvPr/>
          </p:nvSpPr>
          <p:spPr>
            <a:xfrm>
              <a:off x="7394716" y="823420"/>
              <a:ext cx="2975114" cy="185352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B48E47-BCB3-4A8F-B737-2499A52226A4}"/>
                </a:ext>
              </a:extLst>
            </p:cNvPr>
            <p:cNvSpPr/>
            <p:nvPr/>
          </p:nvSpPr>
          <p:spPr>
            <a:xfrm>
              <a:off x="7441101" y="2262746"/>
              <a:ext cx="2928730" cy="34684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101 102 103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056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261C1-7E83-49AC-BB56-F4832C78F0AA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함수 </a:t>
            </a:r>
            <a:r>
              <a:rPr lang="en-US" altLang="ko-KR" sz="2400" dirty="0">
                <a:solidFill>
                  <a:srgbClr val="7030A0"/>
                </a:solidFill>
              </a:rPr>
              <a:t>– function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939072-9574-4BCF-97D4-B02247504C18}"/>
              </a:ext>
            </a:extLst>
          </p:cNvPr>
          <p:cNvSpPr txBox="1"/>
          <p:nvPr/>
        </p:nvSpPr>
        <p:spPr>
          <a:xfrm>
            <a:off x="793093" y="823419"/>
            <a:ext cx="441178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default parameter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함수의 입력 파라미터에 기본 값</a:t>
            </a:r>
            <a:br>
              <a:rPr lang="en-US" altLang="ko-KR" dirty="0"/>
            </a:br>
            <a:r>
              <a:rPr lang="ko-KR" altLang="en-US" dirty="0"/>
              <a:t>을 지정하는 것을 말하며</a:t>
            </a:r>
            <a:r>
              <a:rPr lang="en-US" altLang="ko-KR" dirty="0"/>
              <a:t>,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이러한 디폴트 파라미터는</a:t>
            </a:r>
            <a:r>
              <a:rPr lang="en-US" altLang="ko-KR" dirty="0"/>
              <a:t>, </a:t>
            </a:r>
            <a:r>
              <a:rPr lang="ko-KR" altLang="en-US" dirty="0"/>
              <a:t>함수가</a:t>
            </a:r>
            <a:br>
              <a:rPr lang="en-US" altLang="ko-KR" dirty="0"/>
            </a:br>
            <a:r>
              <a:rPr lang="ko-KR" altLang="en-US" dirty="0"/>
              <a:t>호출되었을 경우 </a:t>
            </a:r>
            <a:r>
              <a:rPr lang="ko-KR" altLang="en-US" dirty="0" err="1"/>
              <a:t>입력파라미터에</a:t>
            </a:r>
            <a:r>
              <a:rPr lang="ko-KR" altLang="en-US" dirty="0"/>
              <a:t> 명시</a:t>
            </a:r>
            <a:br>
              <a:rPr lang="en-US" altLang="ko-KR" dirty="0"/>
            </a:br>
            <a:r>
              <a:rPr lang="ko-KR" altLang="en-US" dirty="0"/>
              <a:t>적인 값이 전달되지 않으면 기본으로</a:t>
            </a:r>
            <a:br>
              <a:rPr lang="en-US" altLang="ko-KR" dirty="0"/>
            </a:br>
            <a:r>
              <a:rPr lang="ko-KR" altLang="en-US" dirty="0"/>
              <a:t>지정한 값을 사용하겠다는 의미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FCD3B2-74F6-4126-914C-3B3970C4C1AA}"/>
              </a:ext>
            </a:extLst>
          </p:cNvPr>
          <p:cNvSpPr txBox="1"/>
          <p:nvPr/>
        </p:nvSpPr>
        <p:spPr>
          <a:xfrm>
            <a:off x="793092" y="3586503"/>
            <a:ext cx="42627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mutable / immutable parameter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r>
              <a:rPr lang="ko-KR" altLang="en-US" dirty="0"/>
              <a:t>파라미터가 </a:t>
            </a:r>
            <a:r>
              <a:rPr lang="en-US" altLang="ko-KR" dirty="0">
                <a:solidFill>
                  <a:srgbClr val="FF0000"/>
                </a:solidFill>
              </a:rPr>
              <a:t>mutable (list,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 err="1">
                <a:solidFill>
                  <a:srgbClr val="FF0000"/>
                </a:solidFill>
              </a:rPr>
              <a:t>dict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en-US" altLang="ko-KR" dirty="0" err="1">
                <a:solidFill>
                  <a:srgbClr val="FF0000"/>
                </a:solidFill>
              </a:rPr>
              <a:t>numpy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등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  <a:r>
              <a:rPr lang="ko-KR" altLang="en-US" dirty="0" err="1"/>
              <a:t>데이터형인</a:t>
            </a:r>
            <a:r>
              <a:rPr lang="ko-KR" altLang="en-US" dirty="0"/>
              <a:t> 경우는</a:t>
            </a:r>
            <a:br>
              <a:rPr lang="en-US" altLang="ko-KR" dirty="0"/>
            </a:br>
            <a:r>
              <a:rPr lang="ko-KR" altLang="en-US" dirty="0"/>
              <a:t>원래의 데이터에 변형이 </a:t>
            </a:r>
            <a:r>
              <a:rPr lang="ko-KR" altLang="en-US" dirty="0" err="1"/>
              <a:t>일어남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en-US" altLang="ko-KR" dirty="0">
                <a:solidFill>
                  <a:srgbClr val="FF0000"/>
                </a:solidFill>
              </a:rPr>
              <a:t>immutable (</a:t>
            </a:r>
            <a:r>
              <a:rPr lang="ko-KR" altLang="en-US" dirty="0">
                <a:solidFill>
                  <a:srgbClr val="FF0000"/>
                </a:solidFill>
              </a:rPr>
              <a:t>숫자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문자</a:t>
            </a:r>
            <a:r>
              <a:rPr lang="en-US" altLang="ko-KR" dirty="0">
                <a:solidFill>
                  <a:srgbClr val="FF0000"/>
                </a:solidFill>
              </a:rPr>
              <a:t>, tuple </a:t>
            </a:r>
            <a:r>
              <a:rPr lang="ko-KR" altLang="en-US" dirty="0">
                <a:solidFill>
                  <a:srgbClr val="FF0000"/>
                </a:solidFill>
              </a:rPr>
              <a:t>등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/>
              <a:t>은 원래의 데이터에 변형이 </a:t>
            </a:r>
            <a:r>
              <a:rPr lang="ko-KR" altLang="en-US" dirty="0" err="1"/>
              <a:t>일어나짐</a:t>
            </a:r>
            <a:br>
              <a:rPr lang="en-US" altLang="ko-KR" dirty="0"/>
            </a:br>
            <a:r>
              <a:rPr lang="ko-KR" altLang="en-US" dirty="0"/>
              <a:t>않음</a:t>
            </a:r>
            <a:endParaRPr lang="en-US" altLang="ko-KR" dirty="0">
              <a:solidFill>
                <a:srgbClr val="FF00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CFF155A-ABEC-4E3F-972D-EA1C83DAB243}"/>
              </a:ext>
            </a:extLst>
          </p:cNvPr>
          <p:cNvGrpSpPr/>
          <p:nvPr/>
        </p:nvGrpSpPr>
        <p:grpSpPr>
          <a:xfrm>
            <a:off x="6238460" y="869941"/>
            <a:ext cx="3829879" cy="2295795"/>
            <a:chOff x="7394716" y="823420"/>
            <a:chExt cx="2975115" cy="185352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5FDCB86-B400-4895-8248-C738343A3E22}"/>
                </a:ext>
              </a:extLst>
            </p:cNvPr>
            <p:cNvSpPr/>
            <p:nvPr/>
          </p:nvSpPr>
          <p:spPr>
            <a:xfrm>
              <a:off x="7441100" y="870971"/>
              <a:ext cx="2928730" cy="135298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파이썬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default parameter</a:t>
              </a: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def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print_name</a:t>
              </a:r>
              <a:r>
                <a:rPr lang="en-US" altLang="ko-KR" sz="1200" dirty="0">
                  <a:solidFill>
                    <a:schemeClr val="tx1"/>
                  </a:solidFill>
                </a:rPr>
                <a:t>( name, count=2 ):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for I in range(count):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    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“name ==“</a:t>
              </a:r>
              <a:r>
                <a:rPr lang="en-US" altLang="ko-KR" sz="1200" dirty="0">
                  <a:solidFill>
                    <a:srgbClr val="00B050"/>
                  </a:solidFill>
                </a:rPr>
                <a:t>, </a:t>
              </a:r>
              <a:r>
                <a:rPr lang="en-US" altLang="ko-KR" sz="1200" dirty="0">
                  <a:solidFill>
                    <a:schemeClr val="tx1"/>
                  </a:solidFill>
                </a:rPr>
                <a:t>name)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print_name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“DAVE”</a:t>
              </a:r>
              <a:r>
                <a:rPr lang="en-US" altLang="ko-KR" sz="1200" dirty="0">
                  <a:solidFill>
                    <a:schemeClr val="tx1"/>
                  </a:solidFill>
                </a:rPr>
                <a:t>)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en-US" altLang="ko-KR" sz="1200" i="1" dirty="0" err="1">
                  <a:solidFill>
                    <a:srgbClr val="00B0F0"/>
                  </a:solidFill>
                </a:rPr>
                <a:t>print_name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(“DAVE”, 5)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1B6819C-11C4-4D2D-B46D-ED1DE80B0075}"/>
                </a:ext>
              </a:extLst>
            </p:cNvPr>
            <p:cNvSpPr/>
            <p:nvPr/>
          </p:nvSpPr>
          <p:spPr>
            <a:xfrm>
              <a:off x="7394716" y="823420"/>
              <a:ext cx="2975114" cy="185352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ED43B10-22F6-4FFD-A3F7-432C74080721}"/>
                </a:ext>
              </a:extLst>
            </p:cNvPr>
            <p:cNvSpPr/>
            <p:nvPr/>
          </p:nvSpPr>
          <p:spPr>
            <a:xfrm>
              <a:off x="7441101" y="2262746"/>
              <a:ext cx="2928730" cy="34684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name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==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DAVE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name == DAVE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7D448E-F9D4-45D1-8DA4-062E04E26498}"/>
              </a:ext>
            </a:extLst>
          </p:cNvPr>
          <p:cNvGrpSpPr/>
          <p:nvPr/>
        </p:nvGrpSpPr>
        <p:grpSpPr>
          <a:xfrm>
            <a:off x="6238458" y="3400718"/>
            <a:ext cx="3829879" cy="2872209"/>
            <a:chOff x="6238458" y="3460350"/>
            <a:chExt cx="3829879" cy="288964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F611484-EAF8-4DC8-8DFE-CA76F3F94296}"/>
                </a:ext>
              </a:extLst>
            </p:cNvPr>
            <p:cNvSpPr/>
            <p:nvPr/>
          </p:nvSpPr>
          <p:spPr>
            <a:xfrm>
              <a:off x="6298168" y="3536635"/>
              <a:ext cx="3770167" cy="248800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i="1" dirty="0">
                  <a:solidFill>
                    <a:srgbClr val="00B0F0"/>
                  </a:solidFill>
                </a:rPr>
                <a:t># mutable, immutable parameter</a:t>
              </a: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def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mutable_immutable_func</a:t>
              </a:r>
              <a:r>
                <a:rPr lang="en-US" altLang="ko-KR" sz="1200" dirty="0">
                  <a:solidFill>
                    <a:schemeClr val="tx1"/>
                  </a:solidFill>
                </a:rPr>
                <a:t>(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int_x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input_list</a:t>
              </a:r>
              <a:r>
                <a:rPr lang="en-US" altLang="ko-KR" sz="1200" dirty="0">
                  <a:solidFill>
                    <a:schemeClr val="tx1"/>
                  </a:solidFill>
                </a:rPr>
                <a:t> ):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int_x</a:t>
              </a:r>
              <a:r>
                <a:rPr lang="en-US" altLang="ko-KR" sz="1200" dirty="0">
                  <a:solidFill>
                    <a:schemeClr val="tx1"/>
                  </a:solidFill>
                </a:rPr>
                <a:t> +=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intput_list.append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100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x =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test_list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[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3</a:t>
              </a:r>
              <a:r>
                <a:rPr lang="en-US" altLang="ko-KR" sz="1200" dirty="0">
                  <a:solidFill>
                    <a:schemeClr val="tx1"/>
                  </a:solidFill>
                </a:rPr>
                <a:t> ]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mutable_immutable_func</a:t>
              </a:r>
              <a:r>
                <a:rPr lang="en-US" altLang="ko-KR" sz="1200" dirty="0">
                  <a:solidFill>
                    <a:schemeClr val="tx1"/>
                  </a:solidFill>
                </a:rPr>
                <a:t>(x,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test_list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“x 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x, “, 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test_list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test_list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19A01B5-34D6-4C1C-B315-44F557991FF8}"/>
                </a:ext>
              </a:extLst>
            </p:cNvPr>
            <p:cNvSpPr/>
            <p:nvPr/>
          </p:nvSpPr>
          <p:spPr>
            <a:xfrm>
              <a:off x="6238458" y="3460350"/>
              <a:ext cx="3829878" cy="288964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32C1126-7A5C-4F94-91DB-6F67FABE27C6}"/>
                </a:ext>
              </a:extLst>
            </p:cNvPr>
            <p:cNvSpPr/>
            <p:nvPr/>
          </p:nvSpPr>
          <p:spPr>
            <a:xfrm>
              <a:off x="6298170" y="6013397"/>
              <a:ext cx="3770167" cy="31247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x == 1,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test_list</a:t>
              </a:r>
              <a:r>
                <a:rPr lang="en-US" altLang="ko-KR" sz="1200" dirty="0">
                  <a:solidFill>
                    <a:schemeClr val="tx1"/>
                  </a:solidFill>
                </a:rPr>
                <a:t> == [1, 2, 3, 100]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615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82C6F3-5A8F-4653-AD8D-0E6A59A7AF27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함수 </a:t>
            </a:r>
            <a:r>
              <a:rPr lang="en-US" altLang="ko-KR" sz="2400" dirty="0">
                <a:solidFill>
                  <a:srgbClr val="7030A0"/>
                </a:solidFill>
              </a:rPr>
              <a:t>– lambda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27C06-1A93-411F-AA35-FB618CF1EE98}"/>
              </a:ext>
            </a:extLst>
          </p:cNvPr>
          <p:cNvSpPr txBox="1"/>
          <p:nvPr/>
        </p:nvSpPr>
        <p:spPr>
          <a:xfrm>
            <a:off x="287215" y="762000"/>
            <a:ext cx="86773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/>
              <a:t>람다</a:t>
            </a:r>
            <a:r>
              <a:rPr lang="en-US" altLang="ko-KR" dirty="0"/>
              <a:t>(lambda)</a:t>
            </a:r>
            <a:r>
              <a:rPr lang="ko-KR" altLang="en-US" dirty="0"/>
              <a:t>는 한 줄로 함수를 작성하는 방법으로</a:t>
            </a:r>
            <a:r>
              <a:rPr lang="en-US" altLang="ko-KR" dirty="0"/>
              <a:t>, </a:t>
            </a:r>
            <a:r>
              <a:rPr lang="ko-KR" altLang="en-US" dirty="0"/>
              <a:t>익명</a:t>
            </a:r>
            <a:r>
              <a:rPr lang="en-US" altLang="ko-KR" dirty="0"/>
              <a:t>(anonymous)</a:t>
            </a:r>
            <a:r>
              <a:rPr lang="ko-KR" altLang="en-US" dirty="0"/>
              <a:t>함수 또는</a:t>
            </a:r>
            <a:br>
              <a:rPr lang="en-US" altLang="ko-KR" dirty="0"/>
            </a:br>
            <a:r>
              <a:rPr lang="ko-KR" altLang="en-US" dirty="0"/>
              <a:t>람다 표현식</a:t>
            </a:r>
            <a:r>
              <a:rPr lang="en-US" altLang="ko-KR" dirty="0"/>
              <a:t>(lambda expression) </a:t>
            </a:r>
            <a:r>
              <a:rPr lang="ko-KR" altLang="en-US" dirty="0"/>
              <a:t>등으로 불림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Lambda</a:t>
            </a:r>
            <a:r>
              <a:rPr lang="ko-KR" altLang="en-US" dirty="0"/>
              <a:t>는 다른 함수의 인수</a:t>
            </a:r>
            <a:r>
              <a:rPr lang="en-US" altLang="ko-KR" dirty="0"/>
              <a:t>(parameter)</a:t>
            </a:r>
            <a:r>
              <a:rPr lang="ko-KR" altLang="en-US" dirty="0"/>
              <a:t>로 넣을 때 주로 사용하며</a:t>
            </a:r>
            <a:r>
              <a:rPr lang="en-US" altLang="ko-KR" dirty="0"/>
              <a:t>, </a:t>
            </a:r>
            <a:r>
              <a:rPr lang="ko-KR" altLang="en-US" dirty="0"/>
              <a:t>특히 </a:t>
            </a:r>
            <a:r>
              <a:rPr lang="ko-KR" altLang="en-US" dirty="0" err="1"/>
              <a:t>머신러</a:t>
            </a:r>
            <a:br>
              <a:rPr lang="en-US" altLang="ko-KR" dirty="0"/>
            </a:br>
            <a:r>
              <a:rPr lang="ko-KR" altLang="en-US" dirty="0" err="1"/>
              <a:t>닝에서</a:t>
            </a:r>
            <a:r>
              <a:rPr lang="ko-KR" altLang="en-US" dirty="0"/>
              <a:t> 미분을 계산하기 위해 필요한 수치 미분</a:t>
            </a:r>
            <a:r>
              <a:rPr lang="en-US" altLang="ko-KR" dirty="0"/>
              <a:t>(numerical derivative)</a:t>
            </a:r>
            <a:r>
              <a:rPr lang="ko-KR" altLang="en-US" dirty="0"/>
              <a:t>과 활성화</a:t>
            </a:r>
            <a:br>
              <a:rPr lang="en-US" altLang="ko-KR" dirty="0"/>
            </a:br>
            <a:r>
              <a:rPr lang="ko-KR" altLang="en-US" dirty="0"/>
              <a:t>함수</a:t>
            </a:r>
            <a:r>
              <a:rPr lang="en-US" altLang="ko-KR" dirty="0"/>
              <a:t>(activation function) </a:t>
            </a:r>
            <a:r>
              <a:rPr lang="ko-KR" altLang="en-US" dirty="0"/>
              <a:t>등을 표현할 때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수학에서 함수 표현처럼 </a:t>
            </a:r>
            <a:r>
              <a:rPr lang="en-US" altLang="ko-KR" dirty="0">
                <a:solidFill>
                  <a:srgbClr val="FF0000"/>
                </a:solidFill>
              </a:rPr>
              <a:t>f(x),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f(x, y) </a:t>
            </a:r>
            <a:r>
              <a:rPr lang="ko-KR" altLang="en-US" dirty="0">
                <a:solidFill>
                  <a:srgbClr val="FF0000"/>
                </a:solidFill>
              </a:rPr>
              <a:t>등으로 사용되며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마지막 표현으로 대체된다는 의미</a:t>
            </a:r>
            <a:endParaRPr lang="en-US" altLang="ko-KR" dirty="0">
              <a:solidFill>
                <a:srgbClr val="FF00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8C63B8-BF5F-4188-A4EC-AE88D6B701F4}"/>
              </a:ext>
            </a:extLst>
          </p:cNvPr>
          <p:cNvGrpSpPr/>
          <p:nvPr/>
        </p:nvGrpSpPr>
        <p:grpSpPr>
          <a:xfrm>
            <a:off x="2242938" y="4091749"/>
            <a:ext cx="1779100" cy="2295795"/>
            <a:chOff x="7394716" y="823420"/>
            <a:chExt cx="2975115" cy="185352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D4D9090-7B72-4F6C-94F7-CE06AB0E06F1}"/>
                </a:ext>
              </a:extLst>
            </p:cNvPr>
            <p:cNvSpPr/>
            <p:nvPr/>
          </p:nvSpPr>
          <p:spPr>
            <a:xfrm>
              <a:off x="7441100" y="870971"/>
              <a:ext cx="2928730" cy="120354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i="1" dirty="0">
                  <a:solidFill>
                    <a:srgbClr val="00B0F0"/>
                  </a:solidFill>
                </a:rPr>
                <a:t># lambda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함수 선언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f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=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00B050"/>
                  </a:solidFill>
                </a:rPr>
                <a:t>lambda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x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: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x</a:t>
              </a:r>
              <a:r>
                <a:rPr lang="en-US" altLang="ko-KR" sz="1200" dirty="0">
                  <a:solidFill>
                    <a:srgbClr val="7030A0"/>
                  </a:solidFill>
                </a:rPr>
                <a:t>+</a:t>
              </a:r>
              <a:r>
                <a:rPr lang="en-US" altLang="ko-KR" sz="1200" dirty="0">
                  <a:solidFill>
                    <a:srgbClr val="00B050"/>
                  </a:solidFill>
                </a:rPr>
                <a:t>100</a:t>
              </a:r>
              <a:r>
                <a:rPr lang="en-US" altLang="ko-KR" sz="1200" dirty="0">
                  <a:solidFill>
                    <a:schemeClr val="tx1"/>
                  </a:solidFill>
                </a:rPr>
                <a:t>     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for</a:t>
              </a:r>
              <a:r>
                <a:rPr lang="en-US" altLang="ko-KR" sz="1200" dirty="0">
                  <a:solidFill>
                    <a:schemeClr val="tx1"/>
                  </a:solidFill>
                </a:rPr>
                <a:t> I </a:t>
              </a:r>
              <a:r>
                <a:rPr lang="en-US" altLang="ko-KR" sz="1200" dirty="0">
                  <a:solidFill>
                    <a:srgbClr val="00B050"/>
                  </a:solidFill>
                </a:rPr>
                <a:t>in range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3</a:t>
              </a:r>
              <a:r>
                <a:rPr lang="en-US" altLang="ko-KR" sz="1200" dirty="0">
                  <a:solidFill>
                    <a:schemeClr val="tx1"/>
                  </a:solidFill>
                </a:rPr>
                <a:t>):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    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(f(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</a:t>
              </a:r>
              <a:r>
                <a:rPr lang="en-US" altLang="ko-KR" sz="1200" dirty="0">
                  <a:solidFill>
                    <a:schemeClr val="tx1"/>
                  </a:solidFill>
                </a:rPr>
                <a:t>))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36CE35D-4C79-4B1D-ACE6-9A3DC4FF3C22}"/>
                </a:ext>
              </a:extLst>
            </p:cNvPr>
            <p:cNvSpPr/>
            <p:nvPr/>
          </p:nvSpPr>
          <p:spPr>
            <a:xfrm>
              <a:off x="7394716" y="823420"/>
              <a:ext cx="2975114" cy="185352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63EDAC0-580E-4DC2-8CBC-3332836C945F}"/>
                </a:ext>
              </a:extLst>
            </p:cNvPr>
            <p:cNvSpPr/>
            <p:nvPr/>
          </p:nvSpPr>
          <p:spPr>
            <a:xfrm>
              <a:off x="7441101" y="2262746"/>
              <a:ext cx="2928730" cy="346841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100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101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102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3C76FE7-9EBC-43E8-93C8-8164D44D09CC}"/>
              </a:ext>
            </a:extLst>
          </p:cNvPr>
          <p:cNvSpPr/>
          <p:nvPr/>
        </p:nvSpPr>
        <p:spPr>
          <a:xfrm>
            <a:off x="1341857" y="3429000"/>
            <a:ext cx="6973881" cy="42960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FF0000"/>
                </a:solidFill>
              </a:rPr>
              <a:t>함수명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= lambda </a:t>
            </a:r>
            <a:r>
              <a:rPr lang="ko-KR" altLang="en-US" sz="1600" dirty="0">
                <a:solidFill>
                  <a:srgbClr val="FF0000"/>
                </a:solidFill>
              </a:rPr>
              <a:t>입력</a:t>
            </a:r>
            <a:r>
              <a:rPr lang="en-US" altLang="ko-KR" sz="1600" dirty="0">
                <a:solidFill>
                  <a:srgbClr val="FF0000"/>
                </a:solidFill>
              </a:rPr>
              <a:t>1, </a:t>
            </a:r>
            <a:r>
              <a:rPr lang="ko-KR" altLang="en-US" sz="1600" dirty="0">
                <a:solidFill>
                  <a:srgbClr val="FF0000"/>
                </a:solidFill>
              </a:rPr>
              <a:t>입력</a:t>
            </a:r>
            <a:r>
              <a:rPr lang="en-US" altLang="ko-KR" sz="1600" dirty="0">
                <a:solidFill>
                  <a:srgbClr val="FF0000"/>
                </a:solidFill>
              </a:rPr>
              <a:t>2,… : </a:t>
            </a:r>
            <a:r>
              <a:rPr lang="ko-KR" altLang="en-US" sz="1600" dirty="0">
                <a:solidFill>
                  <a:srgbClr val="FF0000"/>
                </a:solidFill>
              </a:rPr>
              <a:t>대체되는 표현식</a:t>
            </a:r>
          </a:p>
        </p:txBody>
      </p:sp>
      <p:sp>
        <p:nvSpPr>
          <p:cNvPr id="2" name="구름 1">
            <a:extLst>
              <a:ext uri="{FF2B5EF4-FFF2-40B4-BE49-F238E27FC236}">
                <a16:creationId xmlns:a16="http://schemas.microsoft.com/office/drawing/2014/main" id="{D89DF522-722D-4525-A34E-774F0B413052}"/>
              </a:ext>
            </a:extLst>
          </p:cNvPr>
          <p:cNvSpPr/>
          <p:nvPr/>
        </p:nvSpPr>
        <p:spPr>
          <a:xfrm>
            <a:off x="6904382" y="2393478"/>
            <a:ext cx="3531705" cy="10438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C</a:t>
            </a:r>
            <a:r>
              <a:rPr lang="ko-KR" altLang="en-US" sz="1400" b="1" dirty="0"/>
              <a:t>언어의 </a:t>
            </a:r>
            <a:r>
              <a:rPr lang="en-US" altLang="ko-KR" sz="1400" b="1" dirty="0"/>
              <a:t>#define P </a:t>
            </a:r>
            <a:r>
              <a:rPr lang="en-US" altLang="ko-KR" sz="1400" b="1" dirty="0" err="1"/>
              <a:t>printf</a:t>
            </a:r>
            <a:r>
              <a:rPr lang="ko-KR" altLang="en-US" sz="1400" b="1" dirty="0"/>
              <a:t>처럼 표현을 대체 </a:t>
            </a:r>
            <a:r>
              <a:rPr lang="ko-KR" altLang="en-US" sz="1400" b="1" dirty="0" err="1"/>
              <a:t>해줌</a:t>
            </a:r>
            <a:endParaRPr lang="ko-KR" altLang="en-US" sz="1400" b="1" dirty="0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ECD99185-4847-410B-8F65-B786EE6DB0FF}"/>
              </a:ext>
            </a:extLst>
          </p:cNvPr>
          <p:cNvSpPr/>
          <p:nvPr/>
        </p:nvSpPr>
        <p:spPr>
          <a:xfrm rot="16200000">
            <a:off x="4684225" y="4020962"/>
            <a:ext cx="316523" cy="1115553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D218F6-9CC7-428F-8C55-F87C7D839D19}"/>
              </a:ext>
            </a:extLst>
          </p:cNvPr>
          <p:cNvSpPr/>
          <p:nvPr/>
        </p:nvSpPr>
        <p:spPr>
          <a:xfrm>
            <a:off x="6170583" y="4367508"/>
            <a:ext cx="2403577" cy="42960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f = lambda x : x+100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4C143D12-5787-4313-AAC1-4D08A849A0F5}"/>
              </a:ext>
            </a:extLst>
          </p:cNvPr>
          <p:cNvSpPr/>
          <p:nvPr/>
        </p:nvSpPr>
        <p:spPr>
          <a:xfrm>
            <a:off x="7214109" y="4954894"/>
            <a:ext cx="316523" cy="687713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869DB2-0A99-4CB4-8BCF-8FAC4CDEA4D8}"/>
              </a:ext>
            </a:extLst>
          </p:cNvPr>
          <p:cNvSpPr/>
          <p:nvPr/>
        </p:nvSpPr>
        <p:spPr>
          <a:xfrm>
            <a:off x="5978430" y="5728746"/>
            <a:ext cx="2807258" cy="49297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수학 함수표현 </a:t>
            </a:r>
            <a:r>
              <a:rPr lang="en-US" altLang="ko-KR" sz="1600" dirty="0">
                <a:solidFill>
                  <a:schemeClr val="tx1"/>
                </a:solidFill>
              </a:rPr>
              <a:t>f(x) </a:t>
            </a:r>
            <a:r>
              <a:rPr lang="ko-KR" altLang="en-US" sz="1600" dirty="0">
                <a:solidFill>
                  <a:schemeClr val="tx1"/>
                </a:solidFill>
              </a:rPr>
              <a:t>를 </a:t>
            </a:r>
            <a:r>
              <a:rPr lang="en-US" altLang="ko-KR" sz="1600" dirty="0">
                <a:solidFill>
                  <a:schemeClr val="tx1"/>
                </a:solidFill>
              </a:rPr>
              <a:t>x+100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ko-KR" altLang="en-US" sz="1600" dirty="0">
                <a:solidFill>
                  <a:schemeClr val="tx1"/>
                </a:solidFill>
              </a:rPr>
              <a:t>으로 대체된다는 의미</a:t>
            </a:r>
          </a:p>
        </p:txBody>
      </p:sp>
    </p:spTree>
    <p:extLst>
      <p:ext uri="{BB962C8B-B14F-4D97-AF65-F5344CB8AC3E}">
        <p14:creationId xmlns:p14="http://schemas.microsoft.com/office/powerpoint/2010/main" val="13541778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169CC-A61D-4786-93EC-55146CA27712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함수 </a:t>
            </a:r>
            <a:r>
              <a:rPr lang="en-US" altLang="ko-KR" sz="2400" dirty="0">
                <a:solidFill>
                  <a:srgbClr val="7030A0"/>
                </a:solidFill>
              </a:rPr>
              <a:t>– lambda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14657C-88F2-4DCA-B3B3-49E830145FC8}"/>
              </a:ext>
            </a:extLst>
          </p:cNvPr>
          <p:cNvGrpSpPr/>
          <p:nvPr/>
        </p:nvGrpSpPr>
        <p:grpSpPr>
          <a:xfrm>
            <a:off x="2380425" y="1179445"/>
            <a:ext cx="7431149" cy="4154552"/>
            <a:chOff x="2380425" y="914405"/>
            <a:chExt cx="7431149" cy="415455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1234B75-3248-42F0-8DEE-7685A4370F35}"/>
                </a:ext>
              </a:extLst>
            </p:cNvPr>
            <p:cNvSpPr/>
            <p:nvPr/>
          </p:nvSpPr>
          <p:spPr>
            <a:xfrm>
              <a:off x="2496282" y="1002425"/>
              <a:ext cx="7315290" cy="3542775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i="1" dirty="0">
                  <a:solidFill>
                    <a:srgbClr val="00B0F0"/>
                  </a:solidFill>
                </a:rPr>
                <a:t># lambda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에서 </a:t>
              </a:r>
              <a:r>
                <a:rPr lang="ko-KR" altLang="en-US" sz="1200" i="1" dirty="0" err="1">
                  <a:solidFill>
                    <a:srgbClr val="00B0F0"/>
                  </a:solidFill>
                </a:rPr>
                <a:t>입력값을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반드시 이용할 필요는 없음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def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print_hello</a:t>
              </a:r>
              <a:r>
                <a:rPr lang="en-US" altLang="ko-KR" sz="1200" dirty="0">
                  <a:solidFill>
                    <a:schemeClr val="tx1"/>
                  </a:solidFill>
                </a:rPr>
                <a:t>():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“hello python”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def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rgbClr val="0070C0"/>
                  </a:solidFill>
                </a:rPr>
                <a:t>test_lambda</a:t>
              </a:r>
              <a:r>
                <a:rPr lang="en-US" altLang="ko-KR" sz="1200" dirty="0">
                  <a:solidFill>
                    <a:schemeClr val="tx1"/>
                  </a:solidFill>
                </a:rPr>
                <a:t>(s, t):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(“input1==”</a:t>
              </a:r>
              <a:r>
                <a:rPr lang="en-US" altLang="ko-KR" sz="1200" dirty="0">
                  <a:solidFill>
                    <a:schemeClr val="tx1"/>
                  </a:solidFill>
                </a:rPr>
                <a:t>, s,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input2 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t)</a:t>
              </a: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s =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100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생각해보기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=&gt; s, t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선언 및 값 할당이 없으면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error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t =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200</a:t>
              </a: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fx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</a:t>
              </a:r>
              <a:r>
                <a:rPr lang="en-US" altLang="ko-KR" sz="1200" dirty="0">
                  <a:solidFill>
                    <a:srgbClr val="00B050"/>
                  </a:solidFill>
                </a:rPr>
                <a:t>lambda </a:t>
              </a:r>
              <a:r>
                <a:rPr lang="en-US" altLang="ko-KR" sz="1200" dirty="0">
                  <a:solidFill>
                    <a:schemeClr val="tx1"/>
                  </a:solidFill>
                </a:rPr>
                <a:t>x, y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test_lambda</a:t>
              </a:r>
              <a:r>
                <a:rPr lang="en-US" altLang="ko-KR" sz="1200" dirty="0">
                  <a:solidFill>
                    <a:schemeClr val="tx1"/>
                  </a:solidFill>
                </a:rPr>
                <a:t>(s, t)</a:t>
              </a:r>
              <a:r>
                <a:rPr lang="en-US" altLang="ko-KR" sz="1200" dirty="0">
                  <a:solidFill>
                    <a:srgbClr val="00B050"/>
                  </a:solidFill>
                </a:rPr>
                <a:t>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en-US" altLang="ko-KR" sz="1200" i="1" dirty="0" err="1">
                  <a:solidFill>
                    <a:srgbClr val="00B0F0"/>
                  </a:solidFill>
                </a:rPr>
                <a:t>fx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(</a:t>
              </a:r>
              <a:r>
                <a:rPr lang="en-US" altLang="ko-KR" sz="1200" i="1" dirty="0" err="1">
                  <a:solidFill>
                    <a:srgbClr val="00B0F0"/>
                  </a:solidFill>
                </a:rPr>
                <a:t>x,y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) = </a:t>
              </a:r>
              <a:r>
                <a:rPr lang="en-US" altLang="ko-KR" sz="1200" i="1" dirty="0" err="1">
                  <a:solidFill>
                    <a:srgbClr val="00B0F0"/>
                  </a:solidFill>
                </a:rPr>
                <a:t>test_lambda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(s, t)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fy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</a:t>
              </a:r>
              <a:r>
                <a:rPr lang="en-US" altLang="ko-KR" sz="1200" dirty="0">
                  <a:solidFill>
                    <a:srgbClr val="00B050"/>
                  </a:solidFill>
                </a:rPr>
                <a:t>lambda </a:t>
              </a:r>
              <a:r>
                <a:rPr lang="en-US" altLang="ko-KR" sz="1200" dirty="0">
                  <a:solidFill>
                    <a:schemeClr val="tx1"/>
                  </a:solidFill>
                </a:rPr>
                <a:t>x, y :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print_hello</a:t>
              </a:r>
              <a:r>
                <a:rPr lang="en-US" altLang="ko-KR" sz="1200" dirty="0">
                  <a:solidFill>
                    <a:schemeClr val="tx1"/>
                  </a:solidFill>
                </a:rPr>
                <a:t>()</a:t>
              </a:r>
              <a:r>
                <a:rPr lang="en-US" altLang="ko-KR" sz="1200" dirty="0">
                  <a:solidFill>
                    <a:srgbClr val="00B050"/>
                  </a:solidFill>
                </a:rPr>
                <a:t>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en-US" altLang="ko-KR" sz="1200" i="1" dirty="0" err="1">
                  <a:solidFill>
                    <a:srgbClr val="00B0F0"/>
                  </a:solidFill>
                </a:rPr>
                <a:t>fy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(</a:t>
              </a:r>
              <a:r>
                <a:rPr lang="en-US" altLang="ko-KR" sz="1200" i="1" dirty="0" err="1">
                  <a:solidFill>
                    <a:srgbClr val="00B0F0"/>
                  </a:solidFill>
                </a:rPr>
                <a:t>x,y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) = </a:t>
              </a:r>
              <a:r>
                <a:rPr lang="en-US" altLang="ko-KR" sz="1200" i="1" dirty="0" err="1">
                  <a:solidFill>
                    <a:srgbClr val="00B0F0"/>
                  </a:solidFill>
                </a:rPr>
                <a:t>print_hello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()</a:t>
              </a: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fx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500, 1000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r>
                <a:rPr lang="en-US" altLang="ko-KR" sz="1200" dirty="0">
                  <a:solidFill>
                    <a:srgbClr val="00B050"/>
                  </a:solidFill>
                </a:rPr>
                <a:t>	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en-US" altLang="ko-KR" sz="1200" i="1" dirty="0" err="1">
                  <a:solidFill>
                    <a:srgbClr val="00B0F0"/>
                  </a:solidFill>
                </a:rPr>
                <a:t>fx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(500, 1000) = </a:t>
              </a:r>
              <a:r>
                <a:rPr lang="en-US" altLang="ko-KR" sz="1200" i="1" dirty="0" err="1">
                  <a:solidFill>
                    <a:srgbClr val="00B0F0"/>
                  </a:solidFill>
                </a:rPr>
                <a:t>test_lambda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(s, t)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fy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300, 600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  <a:r>
                <a:rPr lang="en-US" altLang="ko-KR" sz="1200" dirty="0">
                  <a:solidFill>
                    <a:srgbClr val="00B050"/>
                  </a:solidFill>
                </a:rPr>
                <a:t>	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en-US" altLang="ko-KR" sz="1200" i="1" dirty="0" err="1">
                  <a:solidFill>
                    <a:srgbClr val="00B0F0"/>
                  </a:solidFill>
                </a:rPr>
                <a:t>fy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(300, 600) = </a:t>
              </a:r>
              <a:r>
                <a:rPr lang="en-US" altLang="ko-KR" sz="1200" i="1" dirty="0" err="1">
                  <a:solidFill>
                    <a:srgbClr val="00B0F0"/>
                  </a:solidFill>
                </a:rPr>
                <a:t>print_hello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()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A30067D-1E03-4EB0-928A-57C93D41CB9C}"/>
                </a:ext>
              </a:extLst>
            </p:cNvPr>
            <p:cNvSpPr/>
            <p:nvPr/>
          </p:nvSpPr>
          <p:spPr>
            <a:xfrm>
              <a:off x="2380425" y="914405"/>
              <a:ext cx="7431147" cy="415455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DE8BB84-378E-439A-A8B6-9F7825885AAC}"/>
                </a:ext>
              </a:extLst>
            </p:cNvPr>
            <p:cNvSpPr/>
            <p:nvPr/>
          </p:nvSpPr>
          <p:spPr>
            <a:xfrm>
              <a:off x="2496284" y="4545201"/>
              <a:ext cx="7315290" cy="46297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input1 == 100 , input2 == 200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hello python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3474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AB0DF2-9DE3-4DC6-BD04-4A33B77458B4}"/>
              </a:ext>
            </a:extLst>
          </p:cNvPr>
          <p:cNvSpPr txBox="1"/>
          <p:nvPr/>
        </p:nvSpPr>
        <p:spPr>
          <a:xfrm>
            <a:off x="820615" y="709246"/>
            <a:ext cx="86745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030A0"/>
                </a:solidFill>
              </a:rPr>
              <a:t>Next Time</a:t>
            </a: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600" dirty="0">
                <a:solidFill>
                  <a:srgbClr val="7030A0"/>
                </a:solidFill>
              </a:rPr>
              <a:t> Python – class / exception</a:t>
            </a:r>
            <a:endParaRPr lang="ko-KR" altLang="en-US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6912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4F376-6971-48EC-9D63-66185FB00E06}"/>
              </a:ext>
            </a:extLst>
          </p:cNvPr>
          <p:cNvSpPr txBox="1"/>
          <p:nvPr/>
        </p:nvSpPr>
        <p:spPr>
          <a:xfrm>
            <a:off x="2939561" y="1581792"/>
            <a:ext cx="631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accent1"/>
                </a:solidFill>
              </a:rPr>
              <a:t>머신러닝</a:t>
            </a:r>
            <a:r>
              <a:rPr lang="en-US" altLang="ko-KR" sz="3200" dirty="0">
                <a:solidFill>
                  <a:schemeClr val="accent1"/>
                </a:solidFill>
              </a:rPr>
              <a:t>/</a:t>
            </a:r>
            <a:r>
              <a:rPr lang="ko-KR" altLang="en-US" sz="3200" dirty="0" err="1">
                <a:solidFill>
                  <a:schemeClr val="accent1"/>
                </a:solidFill>
              </a:rPr>
              <a:t>딥너링을</a:t>
            </a:r>
            <a:r>
              <a:rPr lang="ko-KR" altLang="en-US" sz="3200" dirty="0">
                <a:solidFill>
                  <a:schemeClr val="accent1"/>
                </a:solidFill>
              </a:rPr>
              <a:t> 위한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8784-7E0A-4E44-A9B8-EDF0618EFB50}"/>
              </a:ext>
            </a:extLst>
          </p:cNvPr>
          <p:cNvSpPr txBox="1"/>
          <p:nvPr/>
        </p:nvSpPr>
        <p:spPr>
          <a:xfrm>
            <a:off x="3430463" y="2603876"/>
            <a:ext cx="5331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</a:rPr>
              <a:t>파이썬</a:t>
            </a:r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(Python)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/>
              <p:nvPr/>
            </p:nvSpPr>
            <p:spPr>
              <a:xfrm>
                <a:off x="4179656" y="4046462"/>
                <a:ext cx="38326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chemeClr val="accent1"/>
                    </a:solidFill>
                  </a:rPr>
                  <a:t>-</a:t>
                </a:r>
                <a:r>
                  <a:rPr lang="ko-KR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accent1"/>
                    </a:solidFill>
                  </a:rPr>
                  <a:t>class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accent1"/>
                    </a:solidFill>
                  </a:rPr>
                  <a:t>exception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accent1"/>
                    </a:solidFill>
                  </a:rPr>
                  <a:t>with</a:t>
                </a:r>
                <a:r>
                  <a:rPr lang="ko-KR" altLang="en-US" sz="24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2400" dirty="0">
                    <a:solidFill>
                      <a:schemeClr val="accent1"/>
                    </a:solidFill>
                  </a:rPr>
                  <a:t>-</a:t>
                </a:r>
                <a:endParaRPr lang="ko-KR" alt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656" y="4046462"/>
                <a:ext cx="3832683" cy="461665"/>
              </a:xfrm>
              <a:prstGeom prst="rect">
                <a:avLst/>
              </a:prstGeom>
              <a:blipFill>
                <a:blip r:embed="rId2"/>
                <a:stretch>
                  <a:fillRect l="-2548" t="-10526" r="-1752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647399D-10DF-4C7C-9411-B984EFADC23E}"/>
              </a:ext>
            </a:extLst>
          </p:cNvPr>
          <p:cNvSpPr txBox="1"/>
          <p:nvPr/>
        </p:nvSpPr>
        <p:spPr>
          <a:xfrm>
            <a:off x="4514271" y="5499434"/>
            <a:ext cx="3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아이엠알</a:t>
            </a:r>
            <a:r>
              <a:rPr lang="ko-KR" altLang="en-US" dirty="0"/>
              <a:t> </a:t>
            </a:r>
            <a:r>
              <a:rPr lang="en-US" altLang="ko-KR" dirty="0"/>
              <a:t>(www.imbiz.co.kr)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ABD77-C639-40B0-9DFB-0D1FEF50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8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6AA1C3-85B9-47BB-A9C0-4836CBEE8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BCA942-2006-44FB-97AE-1810C12D7D00}"/>
              </a:ext>
            </a:extLst>
          </p:cNvPr>
          <p:cNvSpPr txBox="1"/>
          <p:nvPr/>
        </p:nvSpPr>
        <p:spPr>
          <a:xfrm>
            <a:off x="120159" y="142074"/>
            <a:ext cx="5325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7030A0"/>
                </a:solidFill>
              </a:rPr>
              <a:t>머신러닝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–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Regression,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Classification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B0254-3984-4BAF-B5E6-A0B007357F87}"/>
              </a:ext>
            </a:extLst>
          </p:cNvPr>
          <p:cNvSpPr txBox="1"/>
          <p:nvPr/>
        </p:nvSpPr>
        <p:spPr>
          <a:xfrm>
            <a:off x="2711044" y="835137"/>
            <a:ext cx="1450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회귀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(Regression)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BBAB1-090E-483F-AD57-FF1897645F61}"/>
              </a:ext>
            </a:extLst>
          </p:cNvPr>
          <p:cNvSpPr txBox="1"/>
          <p:nvPr/>
        </p:nvSpPr>
        <p:spPr>
          <a:xfrm>
            <a:off x="8030561" y="835137"/>
            <a:ext cx="1669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분류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(Classification)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D996B7-2100-4771-927E-D3FA927D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26" y="1481468"/>
            <a:ext cx="3600000" cy="37652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9EF72E-F748-4B4A-87CC-30BB55FC09BE}"/>
              </a:ext>
            </a:extLst>
          </p:cNvPr>
          <p:cNvSpPr txBox="1"/>
          <p:nvPr/>
        </p:nvSpPr>
        <p:spPr>
          <a:xfrm>
            <a:off x="2892395" y="5447127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아파트 평수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AC1B01-47D4-4AE2-B2D3-DFBA5C238050}"/>
              </a:ext>
            </a:extLst>
          </p:cNvPr>
          <p:cNvSpPr txBox="1"/>
          <p:nvPr/>
        </p:nvSpPr>
        <p:spPr>
          <a:xfrm>
            <a:off x="8227515" y="5447126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중간고사성적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0A6823-CE36-4C8D-A62C-289A2938D951}"/>
              </a:ext>
            </a:extLst>
          </p:cNvPr>
          <p:cNvSpPr txBox="1"/>
          <p:nvPr/>
        </p:nvSpPr>
        <p:spPr>
          <a:xfrm>
            <a:off x="120160" y="5955318"/>
            <a:ext cx="11901856" cy="36933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이미지출처</a:t>
            </a:r>
            <a:r>
              <a:rPr lang="en-US" altLang="ko-KR" dirty="0"/>
              <a:t>: http://www.johnwittenauer.net/machine-learning-exercises-in-python-part-1.3/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5DEF33-998B-437C-920F-6AB1E150C19B}"/>
              </a:ext>
            </a:extLst>
          </p:cNvPr>
          <p:cNvSpPr txBox="1"/>
          <p:nvPr/>
        </p:nvSpPr>
        <p:spPr>
          <a:xfrm>
            <a:off x="1166193" y="3068128"/>
            <a:ext cx="400110" cy="99001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ko-KR" altLang="en-US" sz="1400" dirty="0"/>
              <a:t>아파트가격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02EA63-0AB4-410E-A84C-689AE56A831C}"/>
              </a:ext>
            </a:extLst>
          </p:cNvPr>
          <p:cNvSpPr txBox="1"/>
          <p:nvPr/>
        </p:nvSpPr>
        <p:spPr>
          <a:xfrm>
            <a:off x="6692352" y="2835585"/>
            <a:ext cx="400110" cy="116955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ko-KR" altLang="en-US" sz="1400" dirty="0"/>
              <a:t>기말고사성적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902880-522E-4092-AC1B-32302E53F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9AF8741-C508-4197-80AA-00C1AB675DC6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068801" y="1443487"/>
            <a:ext cx="3600000" cy="37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56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02B121-D063-4A2A-959D-6EF09D31AD26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클래스 </a:t>
            </a:r>
            <a:r>
              <a:rPr lang="en-US" altLang="ko-KR" sz="2400" dirty="0">
                <a:solidFill>
                  <a:srgbClr val="7030A0"/>
                </a:solidFill>
              </a:rPr>
              <a:t>– class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560E29-65E0-4431-88F2-220F8150F48D}"/>
              </a:ext>
            </a:extLst>
          </p:cNvPr>
          <p:cNvSpPr txBox="1"/>
          <p:nvPr/>
        </p:nvSpPr>
        <p:spPr>
          <a:xfrm>
            <a:off x="793093" y="823419"/>
            <a:ext cx="8618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파이썬 클래스는 </a:t>
            </a:r>
            <a:r>
              <a:rPr lang="en-US" altLang="ko-KR" dirty="0"/>
              <a:t>class </a:t>
            </a:r>
            <a:r>
              <a:rPr lang="ko-KR" altLang="en-US" dirty="0"/>
              <a:t>키워드를 사용하여 자신만의 데이터타입을 만들 수 있음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D293D0-F827-4890-A24A-3A297A70ACBB}"/>
              </a:ext>
            </a:extLst>
          </p:cNvPr>
          <p:cNvSpPr/>
          <p:nvPr/>
        </p:nvSpPr>
        <p:spPr>
          <a:xfrm>
            <a:off x="3456695" y="1223852"/>
            <a:ext cx="3732601" cy="846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class </a:t>
            </a:r>
            <a:r>
              <a:rPr lang="ko-KR" altLang="en-US" sz="1400" dirty="0">
                <a:solidFill>
                  <a:schemeClr val="tx1"/>
                </a:solidFill>
              </a:rPr>
              <a:t>클래스이름</a:t>
            </a:r>
            <a:r>
              <a:rPr lang="en-US" altLang="ko-KR" sz="14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    def  __</a:t>
            </a:r>
            <a:r>
              <a:rPr lang="en-US" altLang="ko-KR" sz="1400" dirty="0" err="1">
                <a:solidFill>
                  <a:schemeClr val="tx1"/>
                </a:solidFill>
              </a:rPr>
              <a:t>init</a:t>
            </a:r>
            <a:r>
              <a:rPr lang="en-US" altLang="ko-KR" sz="1400" dirty="0">
                <a:solidFill>
                  <a:schemeClr val="tx1"/>
                </a:solidFill>
              </a:rPr>
              <a:t>__(self, </a:t>
            </a:r>
            <a:r>
              <a:rPr lang="ko-KR" altLang="en-US" sz="1400" dirty="0">
                <a:solidFill>
                  <a:schemeClr val="tx1"/>
                </a:solidFill>
              </a:rPr>
              <a:t>인수</a:t>
            </a:r>
            <a:r>
              <a:rPr lang="en-US" altLang="ko-KR" sz="1400" dirty="0">
                <a:solidFill>
                  <a:schemeClr val="tx1"/>
                </a:solidFill>
              </a:rPr>
              <a:t>, …):  # </a:t>
            </a:r>
            <a:r>
              <a:rPr lang="ko-KR" altLang="en-US" sz="1400" dirty="0">
                <a:solidFill>
                  <a:schemeClr val="tx1"/>
                </a:solidFill>
              </a:rPr>
              <a:t>생성자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400" dirty="0">
                <a:solidFill>
                  <a:schemeClr val="tx1"/>
                </a:solidFill>
              </a:rPr>
              <a:t>    def  </a:t>
            </a:r>
            <a:r>
              <a:rPr lang="ko-KR" altLang="en-US" sz="1400" dirty="0" err="1">
                <a:solidFill>
                  <a:schemeClr val="tx1"/>
                </a:solidFill>
              </a:rPr>
              <a:t>메서드이름</a:t>
            </a:r>
            <a:r>
              <a:rPr lang="en-US" altLang="ko-KR" sz="1400" dirty="0">
                <a:solidFill>
                  <a:schemeClr val="tx1"/>
                </a:solidFill>
              </a:rPr>
              <a:t>(self, </a:t>
            </a:r>
            <a:r>
              <a:rPr lang="ko-KR" altLang="en-US" sz="1400" dirty="0">
                <a:solidFill>
                  <a:schemeClr val="tx1"/>
                </a:solidFill>
              </a:rPr>
              <a:t>인수</a:t>
            </a:r>
            <a:r>
              <a:rPr lang="en-US" altLang="ko-KR" sz="1400" dirty="0">
                <a:solidFill>
                  <a:schemeClr val="tx1"/>
                </a:solidFill>
              </a:rPr>
              <a:t>, …):  # </a:t>
            </a:r>
            <a:r>
              <a:rPr lang="ko-KR" altLang="en-US" sz="1400" dirty="0">
                <a:solidFill>
                  <a:schemeClr val="tx1"/>
                </a:solidFill>
              </a:rPr>
              <a:t>메서드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E47FEE-68CB-4532-99DB-44C8803F14FF}"/>
              </a:ext>
            </a:extLst>
          </p:cNvPr>
          <p:cNvGrpSpPr/>
          <p:nvPr/>
        </p:nvGrpSpPr>
        <p:grpSpPr>
          <a:xfrm>
            <a:off x="1517385" y="2173365"/>
            <a:ext cx="3621934" cy="4154552"/>
            <a:chOff x="722251" y="2385397"/>
            <a:chExt cx="3621934" cy="415455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2795653-AC1D-47D6-963C-B6DACD77E2F9}"/>
                </a:ext>
              </a:extLst>
            </p:cNvPr>
            <p:cNvSpPr/>
            <p:nvPr/>
          </p:nvSpPr>
          <p:spPr>
            <a:xfrm>
              <a:off x="745891" y="2393905"/>
              <a:ext cx="3591510" cy="334428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rgbClr val="00B050"/>
                  </a:solidFill>
                </a:rPr>
                <a:t>class</a:t>
              </a:r>
              <a:r>
                <a:rPr lang="en-US" altLang="ko-KR" sz="1000" dirty="0">
                  <a:solidFill>
                    <a:srgbClr val="00B0F0"/>
                  </a:solidFill>
                </a:rPr>
                <a:t> </a:t>
              </a:r>
              <a:r>
                <a:rPr lang="en-US" altLang="ko-KR" sz="1000" dirty="0">
                  <a:solidFill>
                    <a:srgbClr val="0070C0"/>
                  </a:solidFill>
                </a:rPr>
                <a:t>Person</a:t>
              </a:r>
              <a:r>
                <a:rPr lang="en-US" altLang="ko-KR" sz="1000" dirty="0">
                  <a:solidFill>
                    <a:schemeClr val="tx1"/>
                  </a:solidFill>
                </a:rPr>
                <a:t>:</a:t>
              </a:r>
            </a:p>
            <a:p>
              <a:endParaRPr lang="en-US" altLang="ko-KR" sz="1000" dirty="0">
                <a:solidFill>
                  <a:srgbClr val="00B050"/>
                </a:solidFill>
              </a:endParaRP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    def</a:t>
              </a:r>
              <a:r>
                <a:rPr lang="en-US" altLang="ko-KR" sz="1000" dirty="0">
                  <a:solidFill>
                    <a:schemeClr val="tx1"/>
                  </a:solidFill>
                </a:rPr>
                <a:t> _ _</a:t>
              </a:r>
              <a:r>
                <a:rPr lang="en-US" altLang="ko-KR" sz="1000" dirty="0" err="1">
                  <a:solidFill>
                    <a:srgbClr val="0070C0"/>
                  </a:solidFill>
                </a:rPr>
                <a:t>init</a:t>
              </a:r>
              <a:r>
                <a:rPr lang="en-US" altLang="ko-KR" sz="1000" dirty="0">
                  <a:solidFill>
                    <a:schemeClr val="tx1"/>
                  </a:solidFill>
                </a:rPr>
                <a:t>_ _(self, name):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self.name = name        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(self.name </a:t>
              </a:r>
              <a:r>
                <a:rPr lang="en-US" altLang="ko-KR" sz="1000" dirty="0">
                  <a:solidFill>
                    <a:srgbClr val="7030A0"/>
                  </a:solidFill>
                </a:rPr>
                <a:t>+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“is initialized”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        </a:t>
              </a: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    def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rgbClr val="0070C0"/>
                  </a:solidFill>
                </a:rPr>
                <a:t>work</a:t>
              </a:r>
              <a:r>
                <a:rPr lang="en-US" altLang="ko-KR" sz="1000" dirty="0">
                  <a:solidFill>
                    <a:schemeClr val="tx1"/>
                  </a:solidFill>
                </a:rPr>
                <a:t>(self, company):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(self.name </a:t>
              </a:r>
              <a:r>
                <a:rPr lang="en-US" altLang="ko-KR" sz="1000" dirty="0">
                  <a:solidFill>
                    <a:srgbClr val="7030A0"/>
                  </a:solidFill>
                </a:rPr>
                <a:t>+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“is working in” </a:t>
              </a:r>
              <a:r>
                <a:rPr lang="en-US" altLang="ko-KR" sz="1000" dirty="0">
                  <a:solidFill>
                    <a:srgbClr val="7030A0"/>
                  </a:solidFill>
                </a:rPr>
                <a:t>+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company)</a:t>
              </a:r>
            </a:p>
            <a:p>
              <a:endParaRPr lang="en-US" altLang="ko-KR" sz="1000" dirty="0">
                <a:solidFill>
                  <a:srgbClr val="00B050"/>
                </a:solidFill>
              </a:endParaRP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    def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rgbClr val="0070C0"/>
                  </a:solidFill>
                </a:rPr>
                <a:t>sleep</a:t>
              </a:r>
              <a:r>
                <a:rPr lang="en-US" altLang="ko-KR" sz="1000" dirty="0">
                  <a:solidFill>
                    <a:schemeClr val="tx1"/>
                  </a:solidFill>
                </a:rPr>
                <a:t>(self):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(self.name </a:t>
              </a:r>
              <a:r>
                <a:rPr lang="en-US" altLang="ko-KR" sz="1000" dirty="0">
                  <a:solidFill>
                    <a:srgbClr val="7030A0"/>
                  </a:solidFill>
                </a:rPr>
                <a:t>+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“is sleeping”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000" dirty="0">
                <a:solidFill>
                  <a:srgbClr val="00B050"/>
                </a:solidFill>
              </a:endParaRPr>
            </a:p>
            <a:p>
              <a:r>
                <a:rPr lang="en-US" altLang="ko-KR" sz="1000" i="1" dirty="0">
                  <a:solidFill>
                    <a:srgbClr val="00B0F0"/>
                  </a:solidFill>
                </a:rPr>
                <a:t># Person instance 2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개 생성</a:t>
              </a:r>
              <a:r>
                <a:rPr lang="en-US" altLang="ko-KR" sz="1000" dirty="0">
                  <a:solidFill>
                    <a:srgbClr val="00B050"/>
                  </a:solidFill>
                </a:rPr>
                <a:t>	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obj = Person(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“PARK”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000" dirty="0">
                <a:solidFill>
                  <a:srgbClr val="00B050"/>
                </a:solidFill>
              </a:endParaRPr>
            </a:p>
            <a:p>
              <a:r>
                <a:rPr lang="en-US" altLang="ko-KR" sz="1000" i="1" dirty="0">
                  <a:solidFill>
                    <a:srgbClr val="00B0F0"/>
                  </a:solidFill>
                </a:rPr>
                <a:t># method call</a:t>
              </a:r>
              <a:r>
                <a:rPr lang="en-US" altLang="ko-KR" sz="1000" dirty="0">
                  <a:solidFill>
                    <a:srgbClr val="00B050"/>
                  </a:solidFill>
                </a:rPr>
                <a:t>	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obj.work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“ABCDEF”</a:t>
              </a:r>
              <a:r>
                <a:rPr lang="en-US" altLang="ko-KR" sz="1000" dirty="0">
                  <a:solidFill>
                    <a:schemeClr val="tx1"/>
                  </a:solidFill>
                </a:rPr>
                <a:t>)		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obj.sleep</a:t>
              </a:r>
              <a:r>
                <a:rPr lang="en-US" altLang="ko-KR" sz="1000" dirty="0">
                  <a:solidFill>
                    <a:schemeClr val="tx1"/>
                  </a:solidFill>
                </a:rPr>
                <a:t>()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속성에 직접 접근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,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기본적으로 </a:t>
              </a:r>
              <a:r>
                <a:rPr lang="ko-KR" altLang="en-US" sz="1000" i="1" dirty="0" err="1">
                  <a:solidFill>
                    <a:srgbClr val="00B0F0"/>
                  </a:solidFill>
                </a:rPr>
                <a:t>파이썬에는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 모두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public</a:t>
              </a: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“current person object is“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obj.name)</a:t>
              </a:r>
              <a:r>
                <a:rPr lang="en-US" altLang="ko-KR" sz="1000" dirty="0">
                  <a:solidFill>
                    <a:srgbClr val="00B050"/>
                  </a:solidFill>
                </a:rPr>
                <a:t>		</a:t>
              </a:r>
              <a:endParaRPr lang="en-US" altLang="ko-KR" sz="1000" i="1" dirty="0">
                <a:solidFill>
                  <a:srgbClr val="00B0F0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9391972-CA49-464F-9DA2-7868414168E1}"/>
                </a:ext>
              </a:extLst>
            </p:cNvPr>
            <p:cNvSpPr/>
            <p:nvPr/>
          </p:nvSpPr>
          <p:spPr>
            <a:xfrm>
              <a:off x="722251" y="2385397"/>
              <a:ext cx="3615150" cy="415455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730959-2200-4618-8328-3DC64A059614}"/>
                </a:ext>
              </a:extLst>
            </p:cNvPr>
            <p:cNvSpPr/>
            <p:nvPr/>
          </p:nvSpPr>
          <p:spPr>
            <a:xfrm>
              <a:off x="752674" y="5830956"/>
              <a:ext cx="3591511" cy="69459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PARK is initialized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PARK is working in ABCDEF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PARK is sleeping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current person object is PARK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C63379D-15D7-4013-B628-DBF5FB0C6D90}"/>
              </a:ext>
            </a:extLst>
          </p:cNvPr>
          <p:cNvSpPr txBox="1"/>
          <p:nvPr/>
        </p:nvSpPr>
        <p:spPr>
          <a:xfrm>
            <a:off x="6438026" y="2255686"/>
            <a:ext cx="34929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파이썬 클래스에서는</a:t>
            </a:r>
            <a:r>
              <a:rPr lang="en-US" altLang="ko-KR" dirty="0"/>
              <a:t> __</a:t>
            </a:r>
            <a:r>
              <a:rPr lang="en-US" altLang="ko-KR" dirty="0" err="1"/>
              <a:t>init</a:t>
            </a:r>
            <a:r>
              <a:rPr lang="en-US" altLang="ko-KR" dirty="0"/>
              <a:t>__</a:t>
            </a:r>
            <a:br>
              <a:rPr lang="en-US" altLang="ko-KR" dirty="0"/>
            </a:br>
            <a:r>
              <a:rPr lang="ko-KR" altLang="en-US" dirty="0"/>
              <a:t>메서드가 생성자</a:t>
            </a:r>
            <a:r>
              <a:rPr lang="en-US" altLang="ko-KR" dirty="0"/>
              <a:t>(constructor)</a:t>
            </a:r>
            <a:br>
              <a:rPr lang="en-US" altLang="ko-KR" dirty="0"/>
            </a:br>
            <a:r>
              <a:rPr lang="ko-KR" altLang="en-US" dirty="0"/>
              <a:t>역할을 수행하여</a:t>
            </a:r>
            <a:r>
              <a:rPr lang="en-US" altLang="ko-KR" dirty="0"/>
              <a:t>, </a:t>
            </a:r>
            <a:r>
              <a:rPr lang="ko-KR" altLang="en-US" dirty="0"/>
              <a:t>인스턴스가</a:t>
            </a:r>
            <a:br>
              <a:rPr lang="en-US" altLang="ko-KR" dirty="0"/>
            </a:br>
            <a:r>
              <a:rPr lang="ko-KR" altLang="en-US" dirty="0"/>
              <a:t>만들어 질 때 한번만 호출됨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D10044-8B46-4AFE-B0E3-4DCCFC7FBB06}"/>
              </a:ext>
            </a:extLst>
          </p:cNvPr>
          <p:cNvSpPr txBox="1"/>
          <p:nvPr/>
        </p:nvSpPr>
        <p:spPr>
          <a:xfrm>
            <a:off x="6438026" y="3650476"/>
            <a:ext cx="4235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파이썬에서는</a:t>
            </a:r>
            <a:r>
              <a:rPr lang="ko-KR" altLang="en-US" dirty="0"/>
              <a:t> 클래스 메서드의</a:t>
            </a:r>
            <a:br>
              <a:rPr lang="en-US" altLang="ko-KR" dirty="0"/>
            </a:br>
            <a:r>
              <a:rPr lang="ko-KR" altLang="en-US" dirty="0"/>
              <a:t>첫번째 인수로 </a:t>
            </a:r>
            <a:r>
              <a:rPr lang="en-US" altLang="ko-KR" dirty="0"/>
              <a:t>‘</a:t>
            </a:r>
            <a:r>
              <a:rPr lang="ko-KR" altLang="en-US" dirty="0"/>
              <a:t>자신의 인스턴스</a:t>
            </a:r>
            <a:r>
              <a:rPr lang="en-US" altLang="ko-KR" dirty="0"/>
              <a:t>‘</a:t>
            </a:r>
            <a:r>
              <a:rPr lang="ko-KR" altLang="en-US" dirty="0"/>
              <a:t>를</a:t>
            </a:r>
            <a:br>
              <a:rPr lang="en-US" altLang="ko-KR" dirty="0"/>
            </a:br>
            <a:r>
              <a:rPr lang="ko-KR" altLang="en-US" dirty="0"/>
              <a:t>나타내는 </a:t>
            </a:r>
            <a:r>
              <a:rPr lang="en-US" altLang="ko-KR" dirty="0"/>
              <a:t>self </a:t>
            </a:r>
            <a:r>
              <a:rPr lang="ko-KR" altLang="en-US" dirty="0"/>
              <a:t>를 반드시 기술해야 함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6A7A2-D83A-415A-99C5-D0E100E33CDC}"/>
              </a:ext>
            </a:extLst>
          </p:cNvPr>
          <p:cNvSpPr txBox="1"/>
          <p:nvPr/>
        </p:nvSpPr>
        <p:spPr>
          <a:xfrm>
            <a:off x="6438026" y="4987817"/>
            <a:ext cx="3195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기본적으로 </a:t>
            </a:r>
            <a:r>
              <a:rPr lang="ko-KR" altLang="en-US" dirty="0" err="1"/>
              <a:t>파이썬에서는</a:t>
            </a:r>
            <a:br>
              <a:rPr lang="en-US" altLang="ko-KR" dirty="0"/>
            </a:br>
            <a:r>
              <a:rPr lang="ko-KR" altLang="en-US" dirty="0"/>
              <a:t>메서드와 속성 모두 </a:t>
            </a:r>
            <a:r>
              <a:rPr lang="en-US" altLang="ko-KR" dirty="0"/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759949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8C87A0-5F1A-470F-AD0D-47A8465A4107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클래스 </a:t>
            </a:r>
            <a:r>
              <a:rPr lang="en-US" altLang="ko-KR" sz="2400" dirty="0">
                <a:solidFill>
                  <a:srgbClr val="7030A0"/>
                </a:solidFill>
              </a:rPr>
              <a:t>– class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9E3A1-1FB1-4BCC-807E-A076BDFBB3D2}"/>
              </a:ext>
            </a:extLst>
          </p:cNvPr>
          <p:cNvSpPr txBox="1"/>
          <p:nvPr/>
        </p:nvSpPr>
        <p:spPr>
          <a:xfrm>
            <a:off x="793093" y="823419"/>
            <a:ext cx="371928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클래스 변수</a:t>
            </a:r>
            <a:r>
              <a:rPr lang="en-US" altLang="ko-KR" dirty="0">
                <a:solidFill>
                  <a:srgbClr val="FF0000"/>
                </a:solidFill>
              </a:rPr>
              <a:t>(class variable)</a:t>
            </a:r>
            <a:r>
              <a:rPr lang="ko-KR" altLang="en-US" dirty="0"/>
              <a:t>는</a:t>
            </a:r>
            <a:br>
              <a:rPr lang="en-US" altLang="ko-KR" dirty="0"/>
            </a:br>
            <a:r>
              <a:rPr lang="ko-KR" altLang="en-US" dirty="0"/>
              <a:t>해당 클래스로 생성된 모든 인</a:t>
            </a:r>
            <a:br>
              <a:rPr lang="en-US" altLang="ko-KR" dirty="0"/>
            </a:br>
            <a:r>
              <a:rPr lang="ko-KR" altLang="en-US" dirty="0" err="1"/>
              <a:t>스턴스가</a:t>
            </a:r>
            <a:r>
              <a:rPr lang="ko-KR" altLang="en-US" dirty="0"/>
              <a:t> 공통으로 사용하는 변</a:t>
            </a:r>
            <a:br>
              <a:rPr lang="en-US" altLang="ko-KR" dirty="0"/>
            </a:br>
            <a:r>
              <a:rPr lang="ko-KR" altLang="en-US" dirty="0"/>
              <a:t>수임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클래스 변수는 클래스 내외</a:t>
            </a:r>
            <a:br>
              <a:rPr lang="en-US" altLang="ko-KR" dirty="0"/>
            </a:br>
            <a:r>
              <a:rPr lang="ko-KR" altLang="en-US" dirty="0"/>
              <a:t>부에서 </a:t>
            </a:r>
            <a:r>
              <a:rPr lang="en-US" altLang="ko-KR" dirty="0">
                <a:solidFill>
                  <a:srgbClr val="FF0000"/>
                </a:solidFill>
              </a:rPr>
              <a:t>“</a:t>
            </a:r>
            <a:r>
              <a:rPr lang="ko-KR" altLang="en-US" dirty="0">
                <a:solidFill>
                  <a:srgbClr val="FF0000"/>
                </a:solidFill>
              </a:rPr>
              <a:t>클래스명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ko-KR" altLang="en-US" dirty="0">
                <a:solidFill>
                  <a:srgbClr val="FF0000"/>
                </a:solidFill>
              </a:rPr>
              <a:t>클래스 변수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명</a:t>
            </a:r>
            <a:r>
              <a:rPr lang="en-US" altLang="ko-KR" dirty="0">
                <a:solidFill>
                  <a:srgbClr val="FF0000"/>
                </a:solidFill>
              </a:rPr>
              <a:t>“ </a:t>
            </a:r>
            <a:r>
              <a:rPr lang="ko-KR" altLang="en-US" dirty="0">
                <a:solidFill>
                  <a:srgbClr val="FF0000"/>
                </a:solidFill>
              </a:rPr>
              <a:t>으로 접근 </a:t>
            </a:r>
            <a:r>
              <a:rPr lang="ko-KR" altLang="en-US" dirty="0"/>
              <a:t>할 수 있음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A61EB-E4D0-4AF1-A2AD-DE9BF4E4DE8B}"/>
              </a:ext>
            </a:extLst>
          </p:cNvPr>
          <p:cNvSpPr txBox="1"/>
          <p:nvPr/>
        </p:nvSpPr>
        <p:spPr>
          <a:xfrm>
            <a:off x="793093" y="3551347"/>
            <a:ext cx="377058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클래스 메서드</a:t>
            </a:r>
            <a:r>
              <a:rPr lang="en-US" altLang="ko-KR" dirty="0">
                <a:solidFill>
                  <a:srgbClr val="FF0000"/>
                </a:solidFill>
              </a:rPr>
              <a:t>(class method)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/>
              <a:t>는 메서드 앞에 </a:t>
            </a:r>
            <a:r>
              <a:rPr lang="en-US" altLang="ko-KR" dirty="0">
                <a:solidFill>
                  <a:srgbClr val="FF0000"/>
                </a:solidFill>
              </a:rPr>
              <a:t>@classmethod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를 반드시 표시</a:t>
            </a:r>
            <a:r>
              <a:rPr lang="ko-KR" altLang="en-US" dirty="0"/>
              <a:t>하여 해당 메서</a:t>
            </a:r>
            <a:br>
              <a:rPr lang="en-US" altLang="ko-KR" dirty="0"/>
            </a:br>
            <a:r>
              <a:rPr lang="ko-KR" altLang="en-US" dirty="0" err="1"/>
              <a:t>드가</a:t>
            </a:r>
            <a:r>
              <a:rPr lang="ko-KR" altLang="en-US" dirty="0"/>
              <a:t> 클래스 메서드임을 표시함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클래스 메서드는 객체 </a:t>
            </a:r>
            <a:r>
              <a:rPr lang="ko-KR" altLang="en-US" dirty="0" err="1"/>
              <a:t>인스</a:t>
            </a:r>
            <a:br>
              <a:rPr lang="en-US" altLang="ko-KR" dirty="0"/>
            </a:br>
            <a:r>
              <a:rPr lang="ko-KR" altLang="en-US" dirty="0" err="1"/>
              <a:t>턴스를</a:t>
            </a:r>
            <a:r>
              <a:rPr lang="ko-KR" altLang="en-US" dirty="0"/>
              <a:t> 의미하는 </a:t>
            </a:r>
            <a:r>
              <a:rPr lang="en-US" altLang="ko-KR" dirty="0"/>
              <a:t>self </a:t>
            </a:r>
            <a:r>
              <a:rPr lang="ko-KR" altLang="en-US" dirty="0"/>
              <a:t>대신 </a:t>
            </a:r>
            <a:r>
              <a:rPr lang="en-US" altLang="ko-KR" dirty="0" err="1"/>
              <a:t>cls</a:t>
            </a:r>
            <a:br>
              <a:rPr lang="en-US" altLang="ko-KR" dirty="0"/>
            </a:br>
            <a:r>
              <a:rPr lang="ko-KR" altLang="en-US" dirty="0"/>
              <a:t>라는 클래스를 의미하는 </a:t>
            </a:r>
            <a:r>
              <a:rPr lang="ko-KR" altLang="en-US" dirty="0" err="1"/>
              <a:t>파라미</a:t>
            </a:r>
            <a:br>
              <a:rPr lang="en-US" altLang="ko-KR" dirty="0"/>
            </a:br>
            <a:r>
              <a:rPr lang="ko-KR" altLang="en-US" dirty="0"/>
              <a:t>터를 인수로 전달받음</a:t>
            </a:r>
            <a:br>
              <a:rPr lang="en-US" altLang="ko-KR" dirty="0"/>
            </a:br>
            <a:endParaRPr lang="en-US" alt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A30CC4B-502A-4FC5-BB4C-BD86677B2E32}"/>
              </a:ext>
            </a:extLst>
          </p:cNvPr>
          <p:cNvGrpSpPr/>
          <p:nvPr/>
        </p:nvGrpSpPr>
        <p:grpSpPr>
          <a:xfrm>
            <a:off x="6096000" y="371059"/>
            <a:ext cx="4463458" cy="5903843"/>
            <a:chOff x="6096000" y="231913"/>
            <a:chExt cx="4463458" cy="590384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08A27C9-6204-44A7-AFF8-1F9D148ED768}"/>
                </a:ext>
              </a:extLst>
            </p:cNvPr>
            <p:cNvSpPr/>
            <p:nvPr/>
          </p:nvSpPr>
          <p:spPr>
            <a:xfrm>
              <a:off x="6125133" y="244003"/>
              <a:ext cx="4425965" cy="475240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00B050"/>
                  </a:solidFill>
                </a:rPr>
                <a:t>class</a:t>
              </a:r>
              <a:r>
                <a:rPr lang="en-US" altLang="ko-KR" sz="1000" dirty="0">
                  <a:solidFill>
                    <a:srgbClr val="00B0F0"/>
                  </a:solidFill>
                </a:rPr>
                <a:t> </a:t>
              </a:r>
              <a:r>
                <a:rPr lang="en-US" altLang="ko-KR" sz="1000" dirty="0">
                  <a:solidFill>
                    <a:srgbClr val="0070C0"/>
                  </a:solidFill>
                </a:rPr>
                <a:t>Person</a:t>
              </a:r>
              <a:r>
                <a:rPr lang="en-US" altLang="ko-KR" sz="1000" dirty="0">
                  <a:solidFill>
                    <a:schemeClr val="tx1"/>
                  </a:solidFill>
                </a:rPr>
                <a:t>:</a:t>
              </a:r>
            </a:p>
            <a:p>
              <a:pPr>
                <a:lnSpc>
                  <a:spcPts val="1000"/>
                </a:lnSpc>
              </a:pPr>
              <a:endParaRPr lang="en-US" altLang="ko-KR" sz="1000" dirty="0">
                <a:solidFill>
                  <a:srgbClr val="00B0F0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00B0F0"/>
                  </a:solidFill>
                </a:rPr>
                <a:t>    </a:t>
              </a:r>
              <a:r>
                <a:rPr lang="en-US" altLang="ko-KR" sz="1000" dirty="0">
                  <a:solidFill>
                    <a:schemeClr val="tx1"/>
                  </a:solidFill>
                </a:rPr>
                <a:t>count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=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</a:t>
              </a:r>
              <a:r>
                <a:rPr lang="en-US" altLang="ko-KR" sz="1000" dirty="0">
                  <a:solidFill>
                    <a:srgbClr val="00B0F0"/>
                  </a:solidFill>
                </a:rPr>
                <a:t>	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class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variable</a:t>
              </a:r>
            </a:p>
            <a:p>
              <a:pPr>
                <a:lnSpc>
                  <a:spcPts val="1000"/>
                </a:lnSpc>
              </a:pPr>
              <a:endParaRPr lang="en-US" altLang="ko-KR" sz="1000" dirty="0">
                <a:solidFill>
                  <a:srgbClr val="00B050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00B050"/>
                  </a:solidFill>
                </a:rPr>
                <a:t>    def</a:t>
              </a:r>
              <a:r>
                <a:rPr lang="en-US" altLang="ko-KR" sz="1000" dirty="0">
                  <a:solidFill>
                    <a:schemeClr val="tx1"/>
                  </a:solidFill>
                </a:rPr>
                <a:t> _ _</a:t>
              </a:r>
              <a:r>
                <a:rPr lang="en-US" altLang="ko-KR" sz="1000" dirty="0" err="1">
                  <a:solidFill>
                    <a:srgbClr val="0070C0"/>
                  </a:solidFill>
                </a:rPr>
                <a:t>init</a:t>
              </a:r>
              <a:r>
                <a:rPr lang="en-US" altLang="ko-KR" sz="1000" dirty="0">
                  <a:solidFill>
                    <a:schemeClr val="tx1"/>
                  </a:solidFill>
                </a:rPr>
                <a:t>_ _(self, name):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        self.name = name 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Person.count</a:t>
              </a:r>
              <a:r>
                <a:rPr lang="en-US" altLang="ko-KR" sz="1000" dirty="0">
                  <a:solidFill>
                    <a:schemeClr val="tx1"/>
                  </a:solidFill>
                </a:rPr>
                <a:t> += 1	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class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변수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count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증가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       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(self.name </a:t>
              </a:r>
              <a:r>
                <a:rPr lang="en-US" altLang="ko-KR" sz="1000" dirty="0">
                  <a:solidFill>
                    <a:srgbClr val="7030A0"/>
                  </a:solidFill>
                </a:rPr>
                <a:t>+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“is initialized”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00B050"/>
                  </a:solidFill>
                </a:rPr>
                <a:t>        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00B050"/>
                  </a:solidFill>
                </a:rPr>
                <a:t>    def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rgbClr val="0070C0"/>
                  </a:solidFill>
                </a:rPr>
                <a:t>work</a:t>
              </a:r>
              <a:r>
                <a:rPr lang="en-US" altLang="ko-KR" sz="1000" dirty="0">
                  <a:solidFill>
                    <a:schemeClr val="tx1"/>
                  </a:solidFill>
                </a:rPr>
                <a:t>(self, company):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(self.name </a:t>
              </a:r>
              <a:r>
                <a:rPr lang="en-US" altLang="ko-KR" sz="1000" dirty="0">
                  <a:solidFill>
                    <a:srgbClr val="7030A0"/>
                  </a:solidFill>
                </a:rPr>
                <a:t>+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“is working in” </a:t>
              </a:r>
              <a:r>
                <a:rPr lang="en-US" altLang="ko-KR" sz="1000" dirty="0">
                  <a:solidFill>
                    <a:srgbClr val="7030A0"/>
                  </a:solidFill>
                </a:rPr>
                <a:t>+ </a:t>
              </a:r>
              <a:r>
                <a:rPr lang="en-US" altLang="ko-KR" sz="1000" dirty="0">
                  <a:solidFill>
                    <a:schemeClr val="tx1"/>
                  </a:solidFill>
                </a:rPr>
                <a:t>company)</a:t>
              </a:r>
            </a:p>
            <a:p>
              <a:pPr>
                <a:lnSpc>
                  <a:spcPts val="1000"/>
                </a:lnSpc>
              </a:pPr>
              <a:endParaRPr lang="en-US" altLang="ko-KR" sz="1000" dirty="0">
                <a:solidFill>
                  <a:srgbClr val="00B050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00B050"/>
                  </a:solidFill>
                </a:rPr>
                <a:t>    def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rgbClr val="0070C0"/>
                  </a:solidFill>
                </a:rPr>
                <a:t>sleep</a:t>
              </a:r>
              <a:r>
                <a:rPr lang="en-US" altLang="ko-KR" sz="1000" dirty="0">
                  <a:solidFill>
                    <a:schemeClr val="tx1"/>
                  </a:solidFill>
                </a:rPr>
                <a:t>(self):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(self.name </a:t>
              </a:r>
              <a:r>
                <a:rPr lang="en-US" altLang="ko-KR" sz="1000" dirty="0">
                  <a:solidFill>
                    <a:srgbClr val="7030A0"/>
                  </a:solidFill>
                </a:rPr>
                <a:t>+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“is sleeping”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pPr>
                <a:lnSpc>
                  <a:spcPts val="1000"/>
                </a:lnSpc>
              </a:pPr>
              <a:endParaRPr lang="en-US" altLang="ko-KR" sz="1000" dirty="0">
                <a:solidFill>
                  <a:schemeClr val="tx1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000" dirty="0">
                  <a:solidFill>
                    <a:srgbClr val="7030A0"/>
                  </a:solidFill>
                </a:rPr>
                <a:t>@classmethod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def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0070C0"/>
                  </a:solidFill>
                </a:rPr>
                <a:t>getCount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cls</a:t>
              </a:r>
              <a:r>
                <a:rPr lang="en-US" altLang="ko-KR" sz="1000" dirty="0">
                  <a:solidFill>
                    <a:schemeClr val="tx1"/>
                  </a:solidFill>
                </a:rPr>
                <a:t>):	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class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method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return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cls.count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>
                <a:lnSpc>
                  <a:spcPts val="1000"/>
                </a:lnSpc>
              </a:pPr>
              <a:endParaRPr lang="en-US" altLang="ko-KR" sz="1000" dirty="0">
                <a:solidFill>
                  <a:srgbClr val="00B050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i="1" dirty="0">
                  <a:solidFill>
                    <a:srgbClr val="00B0F0"/>
                  </a:solidFill>
                </a:rPr>
                <a:t># Person instance 2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개 생성</a:t>
              </a:r>
              <a:r>
                <a:rPr lang="en-US" altLang="ko-KR" sz="1000" dirty="0">
                  <a:solidFill>
                    <a:srgbClr val="00B050"/>
                  </a:solidFill>
                </a:rPr>
                <a:t>	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obj1 = Person(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“PARK”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obj2 = Person(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“KIM”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pPr>
                <a:lnSpc>
                  <a:spcPts val="1000"/>
                </a:lnSpc>
              </a:pPr>
              <a:endParaRPr lang="en-US" altLang="ko-KR" sz="1000" dirty="0">
                <a:solidFill>
                  <a:srgbClr val="00B050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i="1" dirty="0">
                  <a:solidFill>
                    <a:srgbClr val="00B0F0"/>
                  </a:solidFill>
                </a:rPr>
                <a:t># method call</a:t>
              </a:r>
              <a:r>
                <a:rPr lang="en-US" altLang="ko-KR" sz="1000" dirty="0">
                  <a:solidFill>
                    <a:srgbClr val="00B050"/>
                  </a:solidFill>
                </a:rPr>
                <a:t>	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1000" dirty="0" err="1">
                  <a:solidFill>
                    <a:schemeClr val="tx1"/>
                  </a:solidFill>
                </a:rPr>
                <a:t>obj.work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“ABCDEF”</a:t>
              </a:r>
              <a:r>
                <a:rPr lang="en-US" altLang="ko-KR" sz="1000" dirty="0">
                  <a:solidFill>
                    <a:schemeClr val="tx1"/>
                  </a:solidFill>
                </a:rPr>
                <a:t>)		</a:t>
              </a:r>
            </a:p>
            <a:p>
              <a:pPr>
                <a:lnSpc>
                  <a:spcPts val="1000"/>
                </a:lnSpc>
              </a:pPr>
              <a:endParaRPr lang="en-US" altLang="ko-KR" sz="1000" dirty="0">
                <a:solidFill>
                  <a:schemeClr val="tx1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dirty="0" err="1">
                  <a:solidFill>
                    <a:schemeClr val="tx1"/>
                  </a:solidFill>
                </a:rPr>
                <a:t>obj.sleep</a:t>
              </a:r>
              <a:r>
                <a:rPr lang="en-US" altLang="ko-KR" sz="1000" dirty="0">
                  <a:solidFill>
                    <a:schemeClr val="tx1"/>
                  </a:solidFill>
                </a:rPr>
                <a:t>()</a:t>
              </a:r>
            </a:p>
            <a:p>
              <a:pPr>
                <a:lnSpc>
                  <a:spcPts val="1000"/>
                </a:lnSpc>
              </a:pPr>
              <a:endParaRPr lang="en-US" altLang="ko-KR" sz="1000" dirty="0">
                <a:solidFill>
                  <a:schemeClr val="tx1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속성에 직접 접근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,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기본적으로 </a:t>
              </a:r>
              <a:r>
                <a:rPr lang="ko-KR" altLang="en-US" sz="1000" i="1" dirty="0" err="1">
                  <a:solidFill>
                    <a:srgbClr val="00B0F0"/>
                  </a:solidFill>
                </a:rPr>
                <a:t>파이썬에는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 모두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public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“current person object is“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obj.name, “, “, obj2.name)</a:t>
              </a:r>
            </a:p>
            <a:p>
              <a:pPr>
                <a:lnSpc>
                  <a:spcPts val="1000"/>
                </a:lnSpc>
              </a:pPr>
              <a:endParaRPr lang="en-US" altLang="ko-KR" sz="1000" dirty="0">
                <a:solidFill>
                  <a:schemeClr val="tx1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i="1" dirty="0">
                  <a:solidFill>
                    <a:srgbClr val="00B0F0"/>
                  </a:solidFill>
                </a:rPr>
                <a:t># class method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호출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 Person count ==“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Person.getCount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() ) </a:t>
              </a:r>
            </a:p>
            <a:p>
              <a:pPr>
                <a:lnSpc>
                  <a:spcPts val="1000"/>
                </a:lnSpc>
              </a:pPr>
              <a:endParaRPr lang="en-US" altLang="ko-KR" sz="1000" dirty="0">
                <a:solidFill>
                  <a:schemeClr val="tx1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i="1" dirty="0">
                  <a:solidFill>
                    <a:srgbClr val="00B0F0"/>
                  </a:solidFill>
                </a:rPr>
                <a:t>#class variable direct access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Person.count</a:t>
              </a:r>
              <a:r>
                <a:rPr lang="en-US" altLang="ko-KR" sz="1000" dirty="0">
                  <a:solidFill>
                    <a:schemeClr val="tx1"/>
                  </a:solidFill>
                </a:rPr>
                <a:t>) </a:t>
              </a:r>
              <a:r>
                <a:rPr lang="en-US" altLang="ko-KR" sz="1000" dirty="0">
                  <a:solidFill>
                    <a:srgbClr val="00B050"/>
                  </a:solidFill>
                </a:rPr>
                <a:t>		</a:t>
              </a:r>
              <a:endParaRPr lang="en-US" altLang="ko-KR" sz="1000" i="1" dirty="0">
                <a:solidFill>
                  <a:srgbClr val="00B0F0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591CB7F-FB86-403E-95F4-A5A090A28DB6}"/>
                </a:ext>
              </a:extLst>
            </p:cNvPr>
            <p:cNvSpPr/>
            <p:nvPr/>
          </p:nvSpPr>
          <p:spPr>
            <a:xfrm>
              <a:off x="6096000" y="231913"/>
              <a:ext cx="4455098" cy="590384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359AC87-0A74-4340-91A6-D59D2CFA733D}"/>
                </a:ext>
              </a:extLst>
            </p:cNvPr>
            <p:cNvSpPr/>
            <p:nvPr/>
          </p:nvSpPr>
          <p:spPr>
            <a:xfrm>
              <a:off x="6133492" y="5128239"/>
              <a:ext cx="4425966" cy="98705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000" dirty="0">
                  <a:solidFill>
                    <a:schemeClr val="tx1"/>
                  </a:solidFill>
                </a:rPr>
                <a:t>PARK is initialized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KIM is initialized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PARK is working in ABCDEF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KIM is sleeping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current person object is PARK, KIM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Person count == 2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2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9241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F88414-AE2A-4836-B55C-F83C016D3E8A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클래스 </a:t>
            </a:r>
            <a:r>
              <a:rPr lang="en-US" altLang="ko-KR" sz="2400" dirty="0">
                <a:solidFill>
                  <a:srgbClr val="7030A0"/>
                </a:solidFill>
              </a:rPr>
              <a:t>– class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4CFA7-4956-4273-8201-62B462A6AAAD}"/>
              </a:ext>
            </a:extLst>
          </p:cNvPr>
          <p:cNvSpPr txBox="1"/>
          <p:nvPr/>
        </p:nvSpPr>
        <p:spPr>
          <a:xfrm>
            <a:off x="846101" y="1493948"/>
            <a:ext cx="37192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파이썬은</a:t>
            </a:r>
            <a:r>
              <a:rPr lang="ko-KR" altLang="en-US" dirty="0"/>
              <a:t> 기본적으로 모든 멤버</a:t>
            </a:r>
            <a:br>
              <a:rPr lang="en-US" altLang="ko-KR" dirty="0"/>
            </a:br>
            <a:r>
              <a:rPr lang="ko-KR" altLang="en-US" dirty="0"/>
              <a:t>가 </a:t>
            </a:r>
            <a:r>
              <a:rPr lang="en-US" altLang="ko-KR" dirty="0"/>
              <a:t>public </a:t>
            </a:r>
            <a:r>
              <a:rPr lang="ko-KR" altLang="en-US" dirty="0"/>
              <a:t>이기 때문에</a:t>
            </a:r>
            <a:r>
              <a:rPr lang="en-US" altLang="ko-KR" dirty="0"/>
              <a:t>, </a:t>
            </a:r>
            <a:r>
              <a:rPr lang="ko-KR" altLang="en-US" dirty="0"/>
              <a:t>외부에</a:t>
            </a:r>
            <a:br>
              <a:rPr lang="en-US" altLang="ko-KR" dirty="0"/>
            </a:br>
            <a:r>
              <a:rPr lang="ko-KR" altLang="en-US" dirty="0"/>
              <a:t>서 직접 접근 가능함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A5F0664-FFCF-4E77-AF9B-E3CDC043BF7D}"/>
              </a:ext>
            </a:extLst>
          </p:cNvPr>
          <p:cNvGrpSpPr/>
          <p:nvPr/>
        </p:nvGrpSpPr>
        <p:grpSpPr>
          <a:xfrm>
            <a:off x="6096000" y="371059"/>
            <a:ext cx="4492590" cy="5903843"/>
            <a:chOff x="6096000" y="231913"/>
            <a:chExt cx="4492590" cy="590384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58A67BB-9B90-44F6-9F88-251E25198C49}"/>
                </a:ext>
              </a:extLst>
            </p:cNvPr>
            <p:cNvSpPr/>
            <p:nvPr/>
          </p:nvSpPr>
          <p:spPr>
            <a:xfrm>
              <a:off x="6125133" y="244003"/>
              <a:ext cx="4425965" cy="363537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solidFill>
                    <a:srgbClr val="00B050"/>
                  </a:solidFill>
                </a:rPr>
                <a:t>class</a:t>
              </a:r>
              <a:r>
                <a:rPr lang="en-US" altLang="ko-KR" sz="1000" dirty="0">
                  <a:solidFill>
                    <a:srgbClr val="00B0F0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0070C0"/>
                  </a:solidFill>
                </a:rPr>
                <a:t>PrivateMemberTest</a:t>
              </a:r>
              <a:r>
                <a:rPr lang="en-US" altLang="ko-KR" sz="1000" dirty="0">
                  <a:solidFill>
                    <a:srgbClr val="0070C0"/>
                  </a:solidFill>
                </a:rPr>
                <a:t>:</a:t>
              </a:r>
            </a:p>
            <a:p>
              <a:endParaRPr lang="en-US" altLang="ko-KR" sz="1000" dirty="0">
                <a:solidFill>
                  <a:srgbClr val="00B050"/>
                </a:solidFill>
              </a:endParaRP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    def</a:t>
              </a:r>
              <a:r>
                <a:rPr lang="en-US" altLang="ko-KR" sz="1000" dirty="0">
                  <a:solidFill>
                    <a:schemeClr val="tx1"/>
                  </a:solidFill>
                </a:rPr>
                <a:t> _ _</a:t>
              </a:r>
              <a:r>
                <a:rPr lang="en-US" altLang="ko-KR" sz="1000" dirty="0" err="1">
                  <a:solidFill>
                    <a:srgbClr val="0070C0"/>
                  </a:solidFill>
                </a:rPr>
                <a:t>init</a:t>
              </a:r>
              <a:r>
                <a:rPr lang="en-US" altLang="ko-KR" sz="1000" dirty="0">
                  <a:solidFill>
                    <a:schemeClr val="tx1"/>
                  </a:solidFill>
                </a:rPr>
                <a:t>_ _(self, name1, name2):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self.name1 = name1 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self.__name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 = name2 	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private member variable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“is initialized with” + </a:t>
              </a:r>
              <a:r>
                <a:rPr lang="en-US" altLang="ko-KR" sz="1000" dirty="0">
                  <a:solidFill>
                    <a:schemeClr val="tx1"/>
                  </a:solidFill>
                </a:rPr>
                <a:t>name1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+ “ ,” + </a:t>
              </a:r>
              <a:r>
                <a:rPr lang="en-US" altLang="ko-KR" sz="1000" dirty="0">
                  <a:solidFill>
                    <a:schemeClr val="tx1"/>
                  </a:solidFill>
                </a:rPr>
                <a:t>name2)</a:t>
              </a: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        </a:t>
              </a: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    def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0070C0"/>
                  </a:solidFill>
                </a:rPr>
                <a:t>getNames</a:t>
              </a:r>
              <a:r>
                <a:rPr lang="en-US" altLang="ko-KR" sz="1000" dirty="0">
                  <a:solidFill>
                    <a:schemeClr val="tx1"/>
                  </a:solidFill>
                </a:rPr>
                <a:t>(self):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self.__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printNames</a:t>
              </a:r>
              <a:r>
                <a:rPr lang="en-US" altLang="ko-KR" sz="1000" dirty="0">
                  <a:solidFill>
                    <a:schemeClr val="tx1"/>
                  </a:solidFill>
                </a:rPr>
                <a:t>()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return</a:t>
              </a:r>
              <a:r>
                <a:rPr lang="en-US" altLang="ko-KR" sz="1000" dirty="0">
                  <a:solidFill>
                    <a:schemeClr val="tx1"/>
                  </a:solidFill>
                </a:rPr>
                <a:t> self.name1, self.__name2</a:t>
              </a:r>
            </a:p>
            <a:p>
              <a:endParaRPr lang="en-US" altLang="ko-KR" sz="1000" dirty="0">
                <a:solidFill>
                  <a:srgbClr val="00B050"/>
                </a:solidFill>
              </a:endParaRP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    def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rgbClr val="0070C0"/>
                  </a:solidFill>
                </a:rPr>
                <a:t>__</a:t>
              </a:r>
              <a:r>
                <a:rPr lang="en-US" altLang="ko-KR" sz="1000" dirty="0" err="1">
                  <a:solidFill>
                    <a:srgbClr val="0070C0"/>
                  </a:solidFill>
                </a:rPr>
                <a:t>printNames</a:t>
              </a:r>
              <a:r>
                <a:rPr lang="en-US" altLang="ko-KR" sz="1000" dirty="0">
                  <a:solidFill>
                    <a:schemeClr val="tx1"/>
                  </a:solidFill>
                </a:rPr>
                <a:t>(self):	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private member method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(self.name1, self.__name2)</a:t>
              </a:r>
            </a:p>
            <a:p>
              <a:endParaRPr lang="en-US" altLang="ko-KR" sz="1000" dirty="0">
                <a:solidFill>
                  <a:srgbClr val="00B050"/>
                </a:solidFill>
              </a:endParaRPr>
            </a:p>
            <a:p>
              <a:r>
                <a:rPr lang="en-US" altLang="ko-KR" sz="10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인스턴스 생성</a:t>
              </a:r>
              <a:r>
                <a:rPr lang="en-US" altLang="ko-KR" sz="1000" dirty="0">
                  <a:solidFill>
                    <a:srgbClr val="00B050"/>
                  </a:solidFill>
                </a:rPr>
                <a:t>	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obj =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PrivateMemberTest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“PARK”, “KIM”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000" dirty="0">
                <a:solidFill>
                  <a:srgbClr val="00B050"/>
                </a:solidFill>
              </a:endParaRP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(obj.name1)</a:t>
              </a: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obj.getNames</a:t>
              </a:r>
              <a:r>
                <a:rPr lang="en-US" altLang="ko-KR" sz="1000" dirty="0">
                  <a:solidFill>
                    <a:schemeClr val="tx1"/>
                  </a:solidFill>
                </a:rPr>
                <a:t>())</a:t>
              </a: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(obj.__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printNames</a:t>
              </a:r>
              <a:r>
                <a:rPr lang="en-US" altLang="ko-KR" sz="1000" dirty="0">
                  <a:solidFill>
                    <a:schemeClr val="tx1"/>
                  </a:solidFill>
                </a:rPr>
                <a:t>())	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error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발생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(obj.__name2) </a:t>
              </a:r>
              <a:r>
                <a:rPr lang="en-US" altLang="ko-KR" sz="1000" dirty="0">
                  <a:solidFill>
                    <a:srgbClr val="00B050"/>
                  </a:solidFill>
                </a:rPr>
                <a:t>	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error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발생 </a:t>
              </a:r>
              <a:r>
                <a:rPr lang="en-US" altLang="ko-KR" sz="1000" dirty="0">
                  <a:solidFill>
                    <a:srgbClr val="00B050"/>
                  </a:solidFill>
                </a:rPr>
                <a:t>	</a:t>
              </a:r>
              <a:endParaRPr lang="en-US" altLang="ko-KR" sz="1000" i="1" dirty="0">
                <a:solidFill>
                  <a:srgbClr val="00B0F0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05EC00B-AA10-4AE8-BA35-5C8478A453C5}"/>
                </a:ext>
              </a:extLst>
            </p:cNvPr>
            <p:cNvSpPr/>
            <p:nvPr/>
          </p:nvSpPr>
          <p:spPr>
            <a:xfrm>
              <a:off x="6096000" y="231913"/>
              <a:ext cx="4455098" cy="590384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6C77F9B-4FD8-4FA0-9D0E-C979A8169672}"/>
                </a:ext>
              </a:extLst>
            </p:cNvPr>
            <p:cNvSpPr/>
            <p:nvPr/>
          </p:nvSpPr>
          <p:spPr>
            <a:xfrm>
              <a:off x="6133492" y="3899839"/>
              <a:ext cx="4455098" cy="221545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000" dirty="0">
                  <a:solidFill>
                    <a:schemeClr val="tx1"/>
                  </a:solidFill>
                </a:rPr>
                <a:t>Initialized with PARK ,KIM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PARK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PARK KIM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(‘PARK’, ‘KIM’)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--------------------------------------------------------------------------------</a:t>
              </a:r>
            </a:p>
            <a:p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AttributeError</a:t>
              </a:r>
              <a:r>
                <a:rPr lang="en-US" altLang="ko-KR" sz="1000" dirty="0">
                  <a:solidFill>
                    <a:schemeClr val="tx1"/>
                  </a:solidFill>
                </a:rPr>
                <a:t>		            Traceback (most recent call last)</a:t>
              </a: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&lt;ipython-input-4-bb55048fba43&gt;</a:t>
              </a:r>
              <a:r>
                <a:rPr lang="en-US" altLang="ko-KR" sz="1000" dirty="0">
                  <a:solidFill>
                    <a:schemeClr val="tx1"/>
                  </a:solidFill>
                </a:rPr>
                <a:t> in </a:t>
              </a:r>
              <a:r>
                <a:rPr lang="en-US" altLang="ko-KR" sz="10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&lt;module&gt;</a:t>
              </a:r>
              <a:r>
                <a:rPr lang="en-US" altLang="ko-KR" sz="1000" dirty="0">
                  <a:solidFill>
                    <a:schemeClr val="tx1"/>
                  </a:solidFill>
                </a:rPr>
                <a:t>()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19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obj.name1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20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obj.getNames</a:t>
              </a:r>
              <a:r>
                <a:rPr lang="en-US" altLang="ko-KR" sz="1000" dirty="0">
                  <a:solidFill>
                    <a:schemeClr val="tx1"/>
                  </a:solidFill>
                </a:rPr>
                <a:t>())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-</a:t>
              </a:r>
              <a:r>
                <a:rPr lang="en-US" altLang="ko-KR" sz="1000" dirty="0">
                  <a:solidFill>
                    <a:schemeClr val="tx1"/>
                  </a:solidFill>
                  <a:sym typeface="Wingdings" panose="05000000000000000000" pitchFamily="2" charset="2"/>
                </a:rPr>
                <a:t>--&gt; </a:t>
              </a:r>
              <a:r>
                <a:rPr lang="en-US" altLang="ko-KR" sz="1000" dirty="0">
                  <a:solidFill>
                    <a:srgbClr val="00B050"/>
                  </a:solidFill>
                </a:rPr>
                <a:t>21 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rgbClr val="00B050"/>
                  </a:solidFill>
                </a:rPr>
                <a:t>obj.__</a:t>
              </a:r>
              <a:r>
                <a:rPr lang="en-US" altLang="ko-KR" sz="1000" dirty="0" err="1">
                  <a:solidFill>
                    <a:srgbClr val="00B050"/>
                  </a:solidFill>
                </a:rPr>
                <a:t>printNames</a:t>
              </a:r>
              <a:r>
                <a:rPr lang="en-US" altLang="ko-KR" sz="1000" dirty="0">
                  <a:solidFill>
                    <a:schemeClr val="tx1"/>
                  </a:solidFill>
                </a:rPr>
                <a:t>()) 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# error 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발생</a:t>
              </a:r>
              <a:endParaRPr lang="en-US" altLang="ko-KR" sz="100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22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rgbClr val="00B050"/>
                  </a:solidFill>
                </a:rPr>
                <a:t>obj.__name2</a:t>
              </a:r>
              <a:r>
                <a:rPr lang="en-US" altLang="ko-KR" sz="1000" dirty="0">
                  <a:solidFill>
                    <a:schemeClr val="tx1"/>
                  </a:solidFill>
                </a:rPr>
                <a:t>)        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# error 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발생</a:t>
              </a:r>
              <a:endParaRPr lang="en-US" altLang="ko-KR" sz="100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AttributeError</a:t>
              </a: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en-US" altLang="ko-KR" sz="1000" dirty="0">
                  <a:solidFill>
                    <a:srgbClr val="00B050"/>
                  </a:solidFill>
                </a:rPr>
                <a:t>‘</a:t>
              </a:r>
              <a:r>
                <a:rPr lang="en-US" altLang="ko-KR" sz="1000" dirty="0" err="1">
                  <a:solidFill>
                    <a:srgbClr val="00B050"/>
                  </a:solidFill>
                </a:rPr>
                <a:t>PrivateMemberTest</a:t>
              </a:r>
              <a:r>
                <a:rPr lang="en-US" altLang="ko-KR" sz="1000" dirty="0">
                  <a:solidFill>
                    <a:srgbClr val="00B050"/>
                  </a:solidFill>
                </a:rPr>
                <a:t>’ object has no attribute ‘__</a:t>
              </a:r>
              <a:r>
                <a:rPr lang="en-US" altLang="ko-KR" sz="1000" dirty="0" err="1">
                  <a:solidFill>
                    <a:srgbClr val="00B050"/>
                  </a:solidFill>
                </a:rPr>
                <a:t>printNames</a:t>
              </a:r>
              <a:r>
                <a:rPr lang="en-US" altLang="ko-KR" sz="1000" dirty="0">
                  <a:solidFill>
                    <a:srgbClr val="00B050"/>
                  </a:solidFill>
                </a:rPr>
                <a:t>’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748E99E-627E-4770-99CD-4DAC4EE65550}"/>
              </a:ext>
            </a:extLst>
          </p:cNvPr>
          <p:cNvSpPr txBox="1"/>
          <p:nvPr/>
        </p:nvSpPr>
        <p:spPr>
          <a:xfrm>
            <a:off x="793093" y="4099634"/>
            <a:ext cx="36282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멤버변수</a:t>
            </a:r>
            <a:r>
              <a:rPr lang="en-US" altLang="ko-KR" dirty="0"/>
              <a:t>(variable), </a:t>
            </a:r>
            <a:r>
              <a:rPr lang="ko-KR" altLang="en-US" dirty="0" err="1"/>
              <a:t>멤버메서드</a:t>
            </a:r>
            <a:br>
              <a:rPr lang="en-US" altLang="ko-KR" dirty="0"/>
            </a:br>
            <a:r>
              <a:rPr lang="en-US" altLang="ko-KR" dirty="0"/>
              <a:t>(method)</a:t>
            </a:r>
            <a:r>
              <a:rPr lang="ko-KR" altLang="en-US" dirty="0"/>
              <a:t>를 </a:t>
            </a:r>
            <a:r>
              <a:rPr lang="en-US" altLang="ko-KR" dirty="0">
                <a:solidFill>
                  <a:srgbClr val="FF0000"/>
                </a:solidFill>
              </a:rPr>
              <a:t>__</a:t>
            </a:r>
            <a:r>
              <a:rPr lang="ko-KR" altLang="en-US" dirty="0">
                <a:solidFill>
                  <a:srgbClr val="FF0000"/>
                </a:solidFill>
              </a:rPr>
              <a:t>멤버변수</a:t>
            </a:r>
            <a:r>
              <a:rPr lang="en-US" altLang="ko-KR" dirty="0">
                <a:solidFill>
                  <a:srgbClr val="FF0000"/>
                </a:solidFill>
              </a:rPr>
              <a:t>, __</a:t>
            </a:r>
            <a:r>
              <a:rPr lang="ko-KR" altLang="en-US" dirty="0">
                <a:solidFill>
                  <a:srgbClr val="FF0000"/>
                </a:solidFill>
              </a:rPr>
              <a:t>멤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 err="1">
                <a:solidFill>
                  <a:srgbClr val="FF0000"/>
                </a:solidFill>
              </a:rPr>
              <a:t>버메서드</a:t>
            </a:r>
            <a:r>
              <a:rPr lang="ko-KR" altLang="en-US" dirty="0">
                <a:solidFill>
                  <a:srgbClr val="FF0000"/>
                </a:solidFill>
              </a:rPr>
              <a:t> 형태로 선언한다면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private</a:t>
            </a:r>
            <a:r>
              <a:rPr lang="ko-KR" altLang="en-US" dirty="0"/>
              <a:t>으로 설정 할 수 있음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3258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CD5F5-326D-4586-97C5-F2319162F7D8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클래스 </a:t>
            </a:r>
            <a:r>
              <a:rPr lang="en-US" altLang="ko-KR" sz="2400" dirty="0">
                <a:solidFill>
                  <a:srgbClr val="7030A0"/>
                </a:solidFill>
              </a:rPr>
              <a:t>– class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0FFCCD-E147-47BC-8C17-864567246CCB}"/>
              </a:ext>
            </a:extLst>
          </p:cNvPr>
          <p:cNvSpPr txBox="1"/>
          <p:nvPr/>
        </p:nvSpPr>
        <p:spPr>
          <a:xfrm>
            <a:off x="653944" y="2002716"/>
            <a:ext cx="367786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외부함수와 클래스 </a:t>
            </a:r>
            <a:r>
              <a:rPr lang="en-US" altLang="ko-KR" dirty="0">
                <a:solidFill>
                  <a:srgbClr val="FF0000"/>
                </a:solidFill>
              </a:rPr>
              <a:t>method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name </a:t>
            </a:r>
            <a:r>
              <a:rPr lang="ko-KR" altLang="en-US" dirty="0">
                <a:solidFill>
                  <a:srgbClr val="FF0000"/>
                </a:solidFill>
              </a:rPr>
              <a:t>이 같은 경우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C++, Java </a:t>
            </a:r>
            <a:r>
              <a:rPr lang="ko-KR" altLang="en-US" dirty="0"/>
              <a:t>언어의 </a:t>
            </a:r>
            <a:r>
              <a:rPr lang="en-US" altLang="ko-KR" dirty="0"/>
              <a:t>this </a:t>
            </a:r>
            <a:r>
              <a:rPr lang="ko-KR" altLang="en-US" dirty="0"/>
              <a:t>처럼</a:t>
            </a:r>
            <a:br>
              <a:rPr lang="en-US" altLang="ko-KR" dirty="0"/>
            </a:br>
            <a:r>
              <a:rPr lang="en-US" altLang="ko-KR" dirty="0"/>
              <a:t>self </a:t>
            </a:r>
            <a:r>
              <a:rPr lang="ko-KR" altLang="en-US" dirty="0"/>
              <a:t>를 통해 </a:t>
            </a:r>
            <a:r>
              <a:rPr lang="en-US" altLang="ko-KR" dirty="0"/>
              <a:t>method </a:t>
            </a:r>
            <a:r>
              <a:rPr lang="ko-KR" altLang="en-US" dirty="0"/>
              <a:t>호출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self </a:t>
            </a:r>
            <a:r>
              <a:rPr lang="ko-KR" altLang="en-US" dirty="0"/>
              <a:t>를 붙이지 않으면 동일</a:t>
            </a:r>
            <a:br>
              <a:rPr lang="en-US" altLang="ko-KR" dirty="0"/>
            </a:br>
            <a:r>
              <a:rPr lang="ko-KR" altLang="en-US" dirty="0"/>
              <a:t>한 이름의 외부 함수 호출됨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C61D94-4DDB-49B7-B7F3-C148687B664F}"/>
              </a:ext>
            </a:extLst>
          </p:cNvPr>
          <p:cNvGrpSpPr/>
          <p:nvPr/>
        </p:nvGrpSpPr>
        <p:grpSpPr>
          <a:xfrm>
            <a:off x="6093736" y="716381"/>
            <a:ext cx="4457362" cy="5362783"/>
            <a:chOff x="6093736" y="603739"/>
            <a:chExt cx="4457362" cy="536278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709ECD1-B234-46CA-8434-1A2E813CFAED}"/>
                </a:ext>
              </a:extLst>
            </p:cNvPr>
            <p:cNvSpPr/>
            <p:nvPr/>
          </p:nvSpPr>
          <p:spPr>
            <a:xfrm>
              <a:off x="6125133" y="615519"/>
              <a:ext cx="4425965" cy="4630667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00B050"/>
                  </a:solidFill>
                </a:rPr>
                <a:t>def</a:t>
              </a:r>
              <a:r>
                <a:rPr lang="en-US" altLang="ko-KR" sz="1000" dirty="0">
                  <a:solidFill>
                    <a:srgbClr val="00B0F0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0070C0"/>
                  </a:solidFill>
                </a:rPr>
                <a:t>print_name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(name):</a:t>
              </a:r>
            </a:p>
            <a:p>
              <a:pPr>
                <a:lnSpc>
                  <a:spcPts val="1000"/>
                </a:lnSpc>
              </a:pPr>
              <a:endParaRPr lang="en-US" altLang="ko-KR" sz="1000" dirty="0">
                <a:solidFill>
                  <a:srgbClr val="00B0F0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00B0F0"/>
                  </a:solidFill>
                </a:rPr>
                <a:t>    </a:t>
              </a:r>
              <a:r>
                <a:rPr lang="en-US" altLang="ko-KR" sz="1000" dirty="0">
                  <a:solidFill>
                    <a:schemeClr val="tx1"/>
                  </a:solidFill>
                </a:rPr>
                <a:t>print(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“[def] ”</a:t>
              </a:r>
              <a:r>
                <a:rPr lang="en-US" altLang="ko-KR" sz="1000" dirty="0">
                  <a:solidFill>
                    <a:schemeClr val="tx1"/>
                  </a:solidFill>
                </a:rPr>
                <a:t>, name)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pPr>
                <a:lnSpc>
                  <a:spcPts val="1000"/>
                </a:lnSpc>
              </a:pPr>
              <a:endParaRPr lang="en-US" altLang="ko-KR" sz="1000" dirty="0">
                <a:solidFill>
                  <a:srgbClr val="00B050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00B050"/>
                  </a:solidFill>
                </a:rPr>
                <a:t>Class </a:t>
              </a:r>
              <a:r>
                <a:rPr lang="en-US" altLang="ko-KR" sz="1000" dirty="0" err="1">
                  <a:solidFill>
                    <a:srgbClr val="0070C0"/>
                  </a:solidFill>
                </a:rPr>
                <a:t>SameTest</a:t>
              </a:r>
              <a:r>
                <a:rPr lang="en-US" altLang="ko-KR" sz="1000" dirty="0">
                  <a:solidFill>
                    <a:schemeClr val="tx1"/>
                  </a:solidFill>
                </a:rPr>
                <a:t>: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00B050"/>
                  </a:solidFill>
                </a:rPr>
                <a:t>    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00B050"/>
                  </a:solidFill>
                </a:rPr>
                <a:t>    def</a:t>
              </a:r>
              <a:r>
                <a:rPr lang="en-US" altLang="ko-KR" sz="1000" dirty="0">
                  <a:solidFill>
                    <a:schemeClr val="tx1"/>
                  </a:solidFill>
                </a:rPr>
                <a:t> _ _</a:t>
              </a:r>
              <a:r>
                <a:rPr lang="en-US" altLang="ko-KR" sz="1000" dirty="0" err="1">
                  <a:solidFill>
                    <a:srgbClr val="0070C0"/>
                  </a:solidFill>
                </a:rPr>
                <a:t>init</a:t>
              </a:r>
              <a:r>
                <a:rPr lang="en-US" altLang="ko-KR" sz="1000" dirty="0">
                  <a:solidFill>
                    <a:schemeClr val="tx1"/>
                  </a:solidFill>
                </a:rPr>
                <a:t>_ _(self, name):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        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1000" i="1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아무것도 </a:t>
              </a:r>
              <a:r>
                <a:rPr lang="ko-KR" altLang="en-US" sz="1000" i="1" dirty="0" err="1">
                  <a:solidFill>
                    <a:srgbClr val="00B0F0"/>
                  </a:solidFill>
                </a:rPr>
                <a:t>않하기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 때문에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pass</a:t>
              </a:r>
              <a:r>
                <a:rPr lang="en-US" altLang="ko-KR" sz="1000" dirty="0">
                  <a:solidFill>
                    <a:schemeClr val="tx1"/>
                  </a:solidFill>
                </a:rPr>
                <a:t>	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pass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00B050"/>
                  </a:solidFill>
                </a:rPr>
                <a:t>        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00B050"/>
                  </a:solidFill>
                </a:rPr>
                <a:t>   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외부 함수와 동일한 이름으로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method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정의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00B050"/>
                  </a:solidFill>
                </a:rPr>
                <a:t>    def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0070C0"/>
                  </a:solidFill>
                </a:rPr>
                <a:t>print_name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(self, name):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 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“[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SameTest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] ”,</a:t>
              </a:r>
              <a:r>
                <a:rPr lang="en-US" altLang="ko-KR" sz="1000" dirty="0">
                  <a:solidFill>
                    <a:srgbClr val="7030A0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name)</a:t>
              </a:r>
            </a:p>
            <a:p>
              <a:pPr>
                <a:lnSpc>
                  <a:spcPts val="1000"/>
                </a:lnSpc>
              </a:pPr>
              <a:endParaRPr lang="en-US" altLang="ko-KR" sz="1000" dirty="0">
                <a:solidFill>
                  <a:srgbClr val="00B050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rgbClr val="00B050"/>
                  </a:solidFill>
                </a:rPr>
                <a:t>    def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0070C0"/>
                  </a:solidFill>
                </a:rPr>
                <a:t>call_test</a:t>
              </a:r>
              <a:r>
                <a:rPr lang="en-US" altLang="ko-KR" sz="1000" dirty="0">
                  <a:solidFill>
                    <a:schemeClr val="tx1"/>
                  </a:solidFill>
                </a:rPr>
                <a:t>(self):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        </a:t>
              </a: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         # </a:t>
              </a:r>
              <a:r>
                <a:rPr lang="ko-KR" altLang="en-US" sz="1000" dirty="0">
                  <a:solidFill>
                    <a:schemeClr val="tx1"/>
                  </a:solidFill>
                </a:rPr>
                <a:t>외부 함수 호출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       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print_name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“KIM”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pPr>
                <a:lnSpc>
                  <a:spcPts val="1000"/>
                </a:lnSpc>
              </a:pPr>
              <a:endParaRPr lang="en-US" altLang="ko-KR" sz="1000" dirty="0">
                <a:solidFill>
                  <a:schemeClr val="tx1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         # </a:t>
              </a:r>
              <a:r>
                <a:rPr lang="ko-KR" altLang="en-US" sz="1000" dirty="0">
                  <a:solidFill>
                    <a:schemeClr val="tx1"/>
                  </a:solidFill>
                </a:rPr>
                <a:t>클래스 내부 </a:t>
              </a:r>
              <a:r>
                <a:rPr lang="en-US" altLang="ko-KR" sz="1000" dirty="0">
                  <a:solidFill>
                    <a:schemeClr val="tx1"/>
                  </a:solidFill>
                </a:rPr>
                <a:t>method </a:t>
              </a:r>
              <a:r>
                <a:rPr lang="ko-KR" altLang="en-US" sz="1000" dirty="0">
                  <a:solidFill>
                    <a:schemeClr val="tx1"/>
                  </a:solidFill>
                </a:rPr>
                <a:t>호출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       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self.print_name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“KIM”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pPr>
                <a:lnSpc>
                  <a:spcPts val="1000"/>
                </a:lnSpc>
              </a:pPr>
              <a:endParaRPr lang="en-US" altLang="ko-KR" sz="1000" dirty="0">
                <a:solidFill>
                  <a:srgbClr val="00B050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i="1" dirty="0">
                  <a:solidFill>
                    <a:srgbClr val="00B0F0"/>
                  </a:solidFill>
                </a:rPr>
                <a:t># create </a:t>
              </a:r>
              <a:r>
                <a:rPr lang="en-US" altLang="ko-KR" sz="1000" i="1" dirty="0" err="1">
                  <a:solidFill>
                    <a:srgbClr val="00B0F0"/>
                  </a:solidFill>
                </a:rPr>
                <a:t>SameTest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 object</a:t>
              </a:r>
              <a:r>
                <a:rPr lang="en-US" altLang="ko-KR" sz="1000" dirty="0">
                  <a:solidFill>
                    <a:srgbClr val="00B050"/>
                  </a:solidFill>
                </a:rPr>
                <a:t>	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obj =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SameTest</a:t>
              </a:r>
              <a:r>
                <a:rPr lang="en-US" altLang="ko-KR" sz="1000" dirty="0">
                  <a:solidFill>
                    <a:schemeClr val="tx1"/>
                  </a:solidFill>
                </a:rPr>
                <a:t>()</a:t>
              </a:r>
            </a:p>
            <a:p>
              <a:pPr>
                <a:lnSpc>
                  <a:spcPts val="1000"/>
                </a:lnSpc>
              </a:pPr>
              <a:endParaRPr lang="en-US" altLang="ko-KR" sz="1000" i="1" dirty="0">
                <a:solidFill>
                  <a:srgbClr val="00B0F0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i="1" dirty="0">
                  <a:solidFill>
                    <a:srgbClr val="00B0F0"/>
                  </a:solidFill>
                </a:rPr>
                <a:t># call function </a:t>
              </a:r>
              <a:r>
                <a:rPr lang="en-US" altLang="ko-KR" sz="1000" i="1" dirty="0" err="1">
                  <a:solidFill>
                    <a:srgbClr val="00B0F0"/>
                  </a:solidFill>
                </a:rPr>
                <a:t>print_name</a:t>
              </a:r>
              <a:endParaRPr lang="en-US" altLang="ko-KR" sz="1000" dirty="0">
                <a:solidFill>
                  <a:srgbClr val="00B050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dirty="0" err="1">
                  <a:solidFill>
                    <a:schemeClr val="tx1"/>
                  </a:solidFill>
                </a:rPr>
                <a:t>print_name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“LEE”</a:t>
              </a:r>
              <a:r>
                <a:rPr lang="en-US" altLang="ko-KR" sz="1000" dirty="0">
                  <a:solidFill>
                    <a:schemeClr val="tx1"/>
                  </a:solidFill>
                </a:rPr>
                <a:t>)		</a:t>
              </a:r>
            </a:p>
            <a:p>
              <a:pPr>
                <a:lnSpc>
                  <a:spcPts val="1000"/>
                </a:lnSpc>
              </a:pPr>
              <a:endParaRPr lang="en-US" altLang="ko-KR" sz="1000" dirty="0">
                <a:solidFill>
                  <a:schemeClr val="tx1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i="1" dirty="0">
                  <a:solidFill>
                    <a:srgbClr val="00B0F0"/>
                  </a:solidFill>
                </a:rPr>
                <a:t># call method </a:t>
              </a:r>
              <a:r>
                <a:rPr lang="en-US" altLang="ko-KR" sz="1000" i="1" dirty="0" err="1">
                  <a:solidFill>
                    <a:srgbClr val="00B0F0"/>
                  </a:solidFill>
                </a:rPr>
                <a:t>print_name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dirty="0" err="1">
                  <a:solidFill>
                    <a:schemeClr val="tx1"/>
                  </a:solidFill>
                </a:rPr>
                <a:t>obj.print_name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“LEE”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pPr>
                <a:lnSpc>
                  <a:spcPts val="1000"/>
                </a:lnSpc>
              </a:pPr>
              <a:endParaRPr lang="en-US" altLang="ko-KR" sz="1000" dirty="0">
                <a:solidFill>
                  <a:schemeClr val="tx1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i="1" dirty="0">
                  <a:solidFill>
                    <a:srgbClr val="00B0F0"/>
                  </a:solidFill>
                </a:rPr>
                <a:t># call method </a:t>
              </a:r>
              <a:r>
                <a:rPr lang="en-US" altLang="ko-KR" sz="1000" i="1" dirty="0" err="1">
                  <a:solidFill>
                    <a:srgbClr val="00B0F0"/>
                  </a:solidFill>
                </a:rPr>
                <a:t>call_test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pPr>
                <a:lnSpc>
                  <a:spcPts val="1000"/>
                </a:lnSpc>
              </a:pPr>
              <a:r>
                <a:rPr lang="en-US" altLang="ko-KR" sz="1000" dirty="0" err="1">
                  <a:solidFill>
                    <a:schemeClr val="tx1"/>
                  </a:solidFill>
                </a:rPr>
                <a:t>obj.call_test</a:t>
              </a:r>
              <a:r>
                <a:rPr lang="en-US" altLang="ko-KR" sz="1000" dirty="0">
                  <a:solidFill>
                    <a:schemeClr val="tx1"/>
                  </a:solidFill>
                </a:rPr>
                <a:t>()</a:t>
              </a:r>
              <a:r>
                <a:rPr lang="en-US" altLang="ko-KR" sz="1000" dirty="0">
                  <a:solidFill>
                    <a:srgbClr val="00B050"/>
                  </a:solidFill>
                </a:rPr>
                <a:t>		</a:t>
              </a:r>
              <a:endParaRPr lang="en-US" altLang="ko-KR" sz="1000" i="1" dirty="0">
                <a:solidFill>
                  <a:srgbClr val="00B0F0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CE66243-22FA-4EC8-B1BB-AD0D2CE2735E}"/>
                </a:ext>
              </a:extLst>
            </p:cNvPr>
            <p:cNvSpPr/>
            <p:nvPr/>
          </p:nvSpPr>
          <p:spPr>
            <a:xfrm>
              <a:off x="6096000" y="603739"/>
              <a:ext cx="4455098" cy="536278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3679BD4-90DA-4599-AA2E-26ABE4572CE2}"/>
                </a:ext>
              </a:extLst>
            </p:cNvPr>
            <p:cNvSpPr/>
            <p:nvPr/>
          </p:nvSpPr>
          <p:spPr>
            <a:xfrm>
              <a:off x="6093736" y="5273825"/>
              <a:ext cx="4455098" cy="6926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000" dirty="0">
                  <a:solidFill>
                    <a:schemeClr val="tx1"/>
                  </a:solidFill>
                </a:rPr>
                <a:t>[def]  LEE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SameTest</a:t>
              </a:r>
              <a:r>
                <a:rPr lang="en-US" altLang="ko-KR" sz="1000" dirty="0">
                  <a:solidFill>
                    <a:schemeClr val="tx1"/>
                  </a:solidFill>
                </a:rPr>
                <a:t>]  LEE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[def]  KIM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SameTest</a:t>
              </a:r>
              <a:r>
                <a:rPr lang="en-US" altLang="ko-KR" sz="1000" dirty="0">
                  <a:solidFill>
                    <a:schemeClr val="tx1"/>
                  </a:solidFill>
                </a:rPr>
                <a:t>]  KIM</a:t>
              </a: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D5932DD-3577-41BE-98E2-C149D918EBC9}"/>
              </a:ext>
            </a:extLst>
          </p:cNvPr>
          <p:cNvSpPr/>
          <p:nvPr/>
        </p:nvSpPr>
        <p:spPr>
          <a:xfrm>
            <a:off x="6314661" y="2729947"/>
            <a:ext cx="2179982" cy="1013791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78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DA246-87A2-49BF-8DE1-EAC47B79C651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예외처리 </a:t>
            </a:r>
            <a:r>
              <a:rPr lang="en-US" altLang="ko-KR" sz="2400" dirty="0">
                <a:solidFill>
                  <a:srgbClr val="7030A0"/>
                </a:solidFill>
              </a:rPr>
              <a:t>– exception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184B8-2046-4C71-83EF-2D0B165C5C29}"/>
              </a:ext>
            </a:extLst>
          </p:cNvPr>
          <p:cNvSpPr txBox="1"/>
          <p:nvPr/>
        </p:nvSpPr>
        <p:spPr>
          <a:xfrm>
            <a:off x="846101" y="1182523"/>
            <a:ext cx="39072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파이썬 </a:t>
            </a:r>
            <a:r>
              <a:rPr lang="en-US" altLang="ko-KR" dirty="0" err="1"/>
              <a:t>exceptio</a:t>
            </a:r>
            <a:r>
              <a:rPr lang="ko-KR" altLang="en-US" dirty="0"/>
              <a:t>은 </a:t>
            </a:r>
            <a:r>
              <a:rPr lang="en-US" altLang="ko-KR" dirty="0"/>
              <a:t>try…except</a:t>
            </a:r>
            <a:br>
              <a:rPr lang="en-US" altLang="ko-KR" dirty="0"/>
            </a:br>
            <a:r>
              <a:rPr lang="ko-KR" altLang="en-US" dirty="0"/>
              <a:t>문을 사용함</a:t>
            </a:r>
            <a:r>
              <a:rPr lang="en-US" altLang="ko-KR" dirty="0"/>
              <a:t>. try </a:t>
            </a:r>
            <a:r>
              <a:rPr lang="ko-KR" altLang="en-US" dirty="0"/>
              <a:t>블록에서 에러가</a:t>
            </a:r>
            <a:br>
              <a:rPr lang="en-US" altLang="ko-KR" dirty="0"/>
            </a:br>
            <a:r>
              <a:rPr lang="ko-KR" altLang="en-US" dirty="0"/>
              <a:t>발생 시 </a:t>
            </a:r>
            <a:r>
              <a:rPr lang="en-US" altLang="ko-KR" dirty="0"/>
              <a:t>except </a:t>
            </a:r>
            <a:r>
              <a:rPr lang="ko-KR" altLang="en-US" dirty="0"/>
              <a:t>문으로 이동하여</a:t>
            </a:r>
            <a:br>
              <a:rPr lang="en-US" altLang="ko-KR" dirty="0"/>
            </a:br>
            <a:r>
              <a:rPr lang="ko-KR" altLang="en-US" dirty="0"/>
              <a:t>예외 처리 수행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70B90-9D7C-4F41-81C9-41497C834B69}"/>
              </a:ext>
            </a:extLst>
          </p:cNvPr>
          <p:cNvSpPr txBox="1"/>
          <p:nvPr/>
        </p:nvSpPr>
        <p:spPr>
          <a:xfrm>
            <a:off x="846101" y="2799290"/>
            <a:ext cx="38747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발생된 </a:t>
            </a:r>
            <a:r>
              <a:rPr lang="en-US" altLang="ko-KR" dirty="0"/>
              <a:t>exception</a:t>
            </a:r>
            <a:r>
              <a:rPr lang="ko-KR" altLang="en-US" dirty="0"/>
              <a:t>을 그냥 무시하</a:t>
            </a:r>
            <a:br>
              <a:rPr lang="en-US" altLang="ko-KR" dirty="0"/>
            </a:br>
            <a:r>
              <a:rPr lang="ko-KR" altLang="en-US" dirty="0"/>
              <a:t>기 위해서는 보통 </a:t>
            </a:r>
            <a:r>
              <a:rPr lang="en-US" altLang="ko-KR" dirty="0"/>
              <a:t>pass </a:t>
            </a:r>
            <a:r>
              <a:rPr lang="ko-KR" altLang="en-US" dirty="0"/>
              <a:t>문을 사용</a:t>
            </a:r>
            <a:br>
              <a:rPr lang="en-US" altLang="ko-KR" dirty="0"/>
            </a:br>
            <a:r>
              <a:rPr lang="ko-KR" altLang="en-US" dirty="0"/>
              <a:t>하며</a:t>
            </a:r>
            <a:r>
              <a:rPr lang="en-US" altLang="ko-KR" dirty="0"/>
              <a:t>, </a:t>
            </a:r>
            <a:r>
              <a:rPr lang="ko-KR" altLang="en-US" dirty="0"/>
              <a:t>또한 개발자가 에러를 던지</a:t>
            </a:r>
            <a:br>
              <a:rPr lang="en-US" altLang="ko-KR" dirty="0"/>
            </a:br>
            <a:r>
              <a:rPr lang="ko-KR" altLang="en-US" dirty="0"/>
              <a:t>기 위해서는 </a:t>
            </a:r>
            <a:r>
              <a:rPr lang="en-US" altLang="ko-KR" dirty="0"/>
              <a:t>raise</a:t>
            </a:r>
            <a:r>
              <a:rPr lang="ko-KR" altLang="en-US" dirty="0"/>
              <a:t>문을 사용함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60622-9934-41D1-8226-42EFF0B19142}"/>
              </a:ext>
            </a:extLst>
          </p:cNvPr>
          <p:cNvSpPr txBox="1"/>
          <p:nvPr/>
        </p:nvSpPr>
        <p:spPr>
          <a:xfrm>
            <a:off x="848521" y="4548482"/>
            <a:ext cx="408676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try </a:t>
            </a:r>
            <a:r>
              <a:rPr lang="ko-KR" altLang="en-US" dirty="0"/>
              <a:t>문은 또한 </a:t>
            </a:r>
            <a:r>
              <a:rPr lang="en-US" altLang="ko-KR" dirty="0"/>
              <a:t>finally </a:t>
            </a:r>
            <a:r>
              <a:rPr lang="ko-KR" altLang="en-US" dirty="0"/>
              <a:t>문을 가질 수</a:t>
            </a:r>
            <a:br>
              <a:rPr lang="en-US" altLang="ko-KR" dirty="0"/>
            </a:br>
            <a:r>
              <a:rPr lang="ko-KR" altLang="en-US" dirty="0"/>
              <a:t>도 있는데</a:t>
            </a:r>
            <a:r>
              <a:rPr lang="en-US" altLang="ko-KR" dirty="0"/>
              <a:t>, finally </a:t>
            </a:r>
            <a:r>
              <a:rPr lang="ko-KR" altLang="en-US" dirty="0"/>
              <a:t>블록은 </a:t>
            </a:r>
            <a:r>
              <a:rPr lang="en-US" altLang="ko-KR" dirty="0"/>
              <a:t>try </a:t>
            </a:r>
            <a:r>
              <a:rPr lang="ko-KR" altLang="en-US" dirty="0"/>
              <a:t>블록</a:t>
            </a:r>
            <a:br>
              <a:rPr lang="en-US" altLang="ko-KR" dirty="0"/>
            </a:br>
            <a:r>
              <a:rPr lang="ko-KR" altLang="en-US" dirty="0"/>
              <a:t>이 정상적으로 실행되든</a:t>
            </a:r>
            <a:r>
              <a:rPr lang="en-US" altLang="ko-KR" dirty="0"/>
              <a:t>, </a:t>
            </a:r>
            <a:r>
              <a:rPr lang="ko-KR" altLang="en-US" dirty="0"/>
              <a:t>에러가</a:t>
            </a:r>
            <a:br>
              <a:rPr lang="en-US" altLang="ko-KR" dirty="0"/>
            </a:br>
            <a:r>
              <a:rPr lang="ko-KR" altLang="en-US" dirty="0"/>
              <a:t>발생하여 </a:t>
            </a:r>
            <a:r>
              <a:rPr lang="en-US" altLang="ko-KR" dirty="0"/>
              <a:t>except</a:t>
            </a:r>
            <a:r>
              <a:rPr lang="ko-KR" altLang="en-US" dirty="0"/>
              <a:t>이 실행되든 항상</a:t>
            </a:r>
            <a:br>
              <a:rPr lang="en-US" altLang="ko-KR" dirty="0"/>
            </a:br>
            <a:r>
              <a:rPr lang="ko-KR" altLang="en-US" dirty="0"/>
              <a:t>마지막에 실행됨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F8EFEC-DBD6-40D2-ACAE-559EBA402BC0}"/>
              </a:ext>
            </a:extLst>
          </p:cNvPr>
          <p:cNvGrpSpPr/>
          <p:nvPr/>
        </p:nvGrpSpPr>
        <p:grpSpPr>
          <a:xfrm>
            <a:off x="6096000" y="868017"/>
            <a:ext cx="4004814" cy="5205930"/>
            <a:chOff x="6029740" y="139148"/>
            <a:chExt cx="4004814" cy="520593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2639121-DDDB-48D6-99C9-05C90EE8434A}"/>
                </a:ext>
              </a:extLst>
            </p:cNvPr>
            <p:cNvSpPr/>
            <p:nvPr/>
          </p:nvSpPr>
          <p:spPr>
            <a:xfrm>
              <a:off x="6092032" y="3595360"/>
              <a:ext cx="3933237" cy="357896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calc([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])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index error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발생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AE67D0D-2B94-4AE5-B4F7-F09EC8505FA6}"/>
                </a:ext>
              </a:extLst>
            </p:cNvPr>
            <p:cNvSpPr/>
            <p:nvPr/>
          </p:nvSpPr>
          <p:spPr>
            <a:xfrm>
              <a:off x="6101317" y="4435875"/>
              <a:ext cx="3933237" cy="35122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calc([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7030A0"/>
                  </a:solidFill>
                </a:rPr>
                <a:t>-</a:t>
              </a:r>
              <a:r>
                <a:rPr lang="en-US" altLang="ko-KR" sz="1200" dirty="0">
                  <a:solidFill>
                    <a:srgbClr val="00B050"/>
                  </a:solidFill>
                </a:rPr>
                <a:t>100</a:t>
              </a:r>
              <a:r>
                <a:rPr lang="en-US" altLang="ko-KR" sz="1200" dirty="0">
                  <a:solidFill>
                    <a:schemeClr val="tx1"/>
                  </a:solidFill>
                </a:rPr>
                <a:t>])   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인위적인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exception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발생</a:t>
              </a:r>
              <a:r>
                <a:rPr lang="en-US" altLang="ko-KR" sz="1200" dirty="0">
                  <a:solidFill>
                    <a:schemeClr val="tx1"/>
                  </a:solidFill>
                </a:rPr>
                <a:t>	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64432E7-0D00-4DBD-96D8-51273A3932E3}"/>
                </a:ext>
              </a:extLst>
            </p:cNvPr>
            <p:cNvSpPr/>
            <p:nvPr/>
          </p:nvSpPr>
          <p:spPr>
            <a:xfrm>
              <a:off x="6085405" y="198784"/>
              <a:ext cx="3933237" cy="3244170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rgbClr val="00B050"/>
                  </a:solidFill>
                </a:rPr>
                <a:t>def </a:t>
              </a:r>
              <a:r>
                <a:rPr lang="en-US" altLang="ko-KR" sz="1200" dirty="0">
                  <a:solidFill>
                    <a:srgbClr val="0070C0"/>
                  </a:solidFill>
                </a:rPr>
                <a:t>calc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list_data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):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sum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try</a:t>
              </a:r>
              <a:r>
                <a:rPr lang="en-US" altLang="ko-KR" sz="12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        sum </a:t>
              </a:r>
              <a:r>
                <a:rPr lang="en-US" altLang="ko-KR" sz="1200" dirty="0">
                  <a:solidFill>
                    <a:schemeClr val="tx1"/>
                  </a:solidFill>
                </a:rPr>
                <a:t>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list_data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[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] </a:t>
              </a:r>
              <a:r>
                <a:rPr lang="en-US" altLang="ko-KR" sz="1200" dirty="0">
                  <a:solidFill>
                    <a:srgbClr val="7030A0"/>
                  </a:solidFill>
                </a:rPr>
                <a:t>+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list_data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[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] </a:t>
              </a:r>
              <a:r>
                <a:rPr lang="en-US" altLang="ko-KR" sz="1200" dirty="0">
                  <a:solidFill>
                    <a:srgbClr val="7030A0"/>
                  </a:solidFill>
                </a:rPr>
                <a:t>+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list_data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[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]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if sum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7030A0"/>
                  </a:solidFill>
                </a:rPr>
                <a:t>&lt;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raise</a:t>
              </a:r>
              <a:r>
                <a:rPr lang="en-US" altLang="ko-KR" sz="1200" dirty="0">
                  <a:solidFill>
                    <a:schemeClr val="tx1"/>
                  </a:solidFill>
                </a:rPr>
                <a:t> Exception(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“Sum is minus”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except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IndexError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00B050"/>
                  </a:solidFill>
                </a:rPr>
                <a:t>as</a:t>
              </a:r>
              <a:r>
                <a:rPr lang="en-US" altLang="ko-KR" sz="1200" dirty="0">
                  <a:solidFill>
                    <a:schemeClr val="tx1"/>
                  </a:solidFill>
                </a:rPr>
                <a:t> err: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str</a:t>
              </a:r>
              <a:r>
                <a:rPr lang="en-US" altLang="ko-KR" sz="1200" dirty="0">
                  <a:solidFill>
                    <a:schemeClr val="tx1"/>
                  </a:solidFill>
                </a:rPr>
                <a:t>(err))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except</a:t>
              </a:r>
              <a:r>
                <a:rPr lang="en-US" altLang="ko-KR" sz="1200" dirty="0">
                  <a:solidFill>
                    <a:schemeClr val="tx1"/>
                  </a:solidFill>
                </a:rPr>
                <a:t> Exception </a:t>
              </a:r>
              <a:r>
                <a:rPr lang="en-US" altLang="ko-KR" sz="1200" dirty="0">
                  <a:solidFill>
                    <a:srgbClr val="00B050"/>
                  </a:solidFill>
                </a:rPr>
                <a:t>as</a:t>
              </a:r>
              <a:r>
                <a:rPr lang="en-US" altLang="ko-KR" sz="1200" dirty="0">
                  <a:solidFill>
                    <a:schemeClr val="tx1"/>
                  </a:solidFill>
                </a:rPr>
                <a:t> err: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str</a:t>
              </a:r>
              <a:r>
                <a:rPr lang="en-US" altLang="ko-KR" sz="1200" dirty="0">
                  <a:solidFill>
                    <a:schemeClr val="tx1"/>
                  </a:solidFill>
                </a:rPr>
                <a:t>(err))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    finally</a:t>
              </a:r>
              <a:r>
                <a:rPr lang="en-US" altLang="ko-KR" sz="12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         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sum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91843E4-9A78-4880-8410-5A3721B5D28F}"/>
                </a:ext>
              </a:extLst>
            </p:cNvPr>
            <p:cNvSpPr/>
            <p:nvPr/>
          </p:nvSpPr>
          <p:spPr>
            <a:xfrm>
              <a:off x="6029740" y="139148"/>
              <a:ext cx="3995530" cy="520593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1499787-7D6C-4B7E-A4F7-20AC66AB5044}"/>
                </a:ext>
              </a:extLst>
            </p:cNvPr>
            <p:cNvSpPr/>
            <p:nvPr/>
          </p:nvSpPr>
          <p:spPr>
            <a:xfrm>
              <a:off x="6065529" y="4739684"/>
              <a:ext cx="3933237" cy="54768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Sum is minus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-97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C61344D-902F-47E4-8890-1A1DF3EEAD32}"/>
                </a:ext>
              </a:extLst>
            </p:cNvPr>
            <p:cNvSpPr/>
            <p:nvPr/>
          </p:nvSpPr>
          <p:spPr>
            <a:xfrm>
              <a:off x="6060230" y="3913966"/>
              <a:ext cx="3933237" cy="50183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list index out of range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789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953075-89DA-464E-9962-D508B40765B8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With </a:t>
            </a:r>
            <a:r>
              <a:rPr lang="ko-KR" altLang="en-US" sz="2400" dirty="0">
                <a:solidFill>
                  <a:srgbClr val="7030A0"/>
                </a:solidFill>
              </a:rPr>
              <a:t>구문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7F6897-6AD4-4D2B-BDAD-0D78D45D4EC7}"/>
              </a:ext>
            </a:extLst>
          </p:cNvPr>
          <p:cNvSpPr txBox="1"/>
          <p:nvPr/>
        </p:nvSpPr>
        <p:spPr>
          <a:xfrm>
            <a:off x="793093" y="823419"/>
            <a:ext cx="808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일반적으로 파일 </a:t>
            </a:r>
            <a:r>
              <a:rPr lang="en-US" altLang="ko-KR" dirty="0"/>
              <a:t>(file) </a:t>
            </a:r>
            <a:r>
              <a:rPr lang="ko-KR" altLang="en-US" dirty="0"/>
              <a:t>또는 세션</a:t>
            </a:r>
            <a:r>
              <a:rPr lang="en-US" altLang="ko-KR" dirty="0"/>
              <a:t>(session) </a:t>
            </a:r>
            <a:r>
              <a:rPr lang="ko-KR" altLang="en-US" dirty="0"/>
              <a:t>을 사용하는 순서는 다음과 같음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open() =&gt; read() </a:t>
            </a:r>
            <a:r>
              <a:rPr lang="ko-KR" altLang="en-US" dirty="0"/>
              <a:t>또는 </a:t>
            </a:r>
            <a:r>
              <a:rPr lang="en-US" altLang="ko-KR" dirty="0"/>
              <a:t>write() =&gt; close()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2B339-0FF7-46D0-8547-A833C0703A59}"/>
              </a:ext>
            </a:extLst>
          </p:cNvPr>
          <p:cNvSpPr txBox="1"/>
          <p:nvPr/>
        </p:nvSpPr>
        <p:spPr>
          <a:xfrm>
            <a:off x="793093" y="1852689"/>
            <a:ext cx="83167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그러나 </a:t>
            </a:r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en-US" altLang="ko-KR" dirty="0"/>
              <a:t>with </a:t>
            </a:r>
            <a:r>
              <a:rPr lang="ko-KR" altLang="en-US" dirty="0"/>
              <a:t>구문을 사용하면 명시적으로 리소스 </a:t>
            </a:r>
            <a:r>
              <a:rPr lang="en-US" altLang="ko-KR" dirty="0"/>
              <a:t>close() </a:t>
            </a:r>
            <a:r>
              <a:rPr lang="ko-KR" altLang="en-US" dirty="0"/>
              <a:t>를 해주</a:t>
            </a:r>
            <a:br>
              <a:rPr lang="en-US" altLang="ko-KR" dirty="0"/>
            </a:br>
            <a:r>
              <a:rPr lang="ko-KR" altLang="en-US" dirty="0"/>
              <a:t>지 않아도 자동으로 </a:t>
            </a:r>
            <a:r>
              <a:rPr lang="en-US" altLang="ko-KR" dirty="0"/>
              <a:t>close() </a:t>
            </a:r>
            <a:r>
              <a:rPr lang="ko-KR" altLang="en-US" dirty="0"/>
              <a:t>해주는 기능이 있음</a:t>
            </a:r>
            <a:r>
              <a:rPr lang="en-US" altLang="ko-KR" dirty="0"/>
              <a:t>. with </a:t>
            </a:r>
            <a:r>
              <a:rPr lang="ko-KR" altLang="en-US" dirty="0"/>
              <a:t>블록을 벗어나는 순간</a:t>
            </a:r>
            <a:br>
              <a:rPr lang="en-US" altLang="ko-KR" dirty="0"/>
            </a:br>
            <a:r>
              <a:rPr lang="ko-KR" altLang="en-US" dirty="0"/>
              <a:t>파일 파일이나 세션 등의 리소스를 자동으로 </a:t>
            </a:r>
            <a:r>
              <a:rPr lang="en-US" altLang="ko-KR" dirty="0"/>
              <a:t>close </a:t>
            </a:r>
            <a:r>
              <a:rPr lang="ko-KR" altLang="en-US" dirty="0"/>
              <a:t>시킴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딥러닝 프레임워크인 </a:t>
            </a:r>
            <a:r>
              <a:rPr lang="en-US" altLang="ko-KR" dirty="0"/>
              <a:t>TensorFlow </a:t>
            </a:r>
            <a:r>
              <a:rPr lang="ko-KR" altLang="en-US" dirty="0"/>
              <a:t>의 </a:t>
            </a:r>
            <a:r>
              <a:rPr lang="en-US" altLang="ko-KR" dirty="0"/>
              <a:t>session </a:t>
            </a:r>
            <a:r>
              <a:rPr lang="ko-KR" altLang="en-US" dirty="0"/>
              <a:t>사용시 자주 사용됨</a:t>
            </a:r>
            <a:endParaRPr lang="en-US" alt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4FA49D0-0CF7-4A8F-B462-C811E8A5AAF6}"/>
              </a:ext>
            </a:extLst>
          </p:cNvPr>
          <p:cNvGrpSpPr/>
          <p:nvPr/>
        </p:nvGrpSpPr>
        <p:grpSpPr>
          <a:xfrm>
            <a:off x="3525078" y="3343269"/>
            <a:ext cx="5155096" cy="1380743"/>
            <a:chOff x="3366050" y="3422825"/>
            <a:chExt cx="5155096" cy="138074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758B81A-4A4E-4AAE-9B37-7040AA41A21F}"/>
                </a:ext>
              </a:extLst>
            </p:cNvPr>
            <p:cNvSpPr/>
            <p:nvPr/>
          </p:nvSpPr>
          <p:spPr>
            <a:xfrm>
              <a:off x="3366051" y="3435957"/>
              <a:ext cx="5155095" cy="136761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일방적인 방법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f = </a:t>
              </a:r>
              <a:r>
                <a:rPr lang="en-US" altLang="ko-KR" sz="1200" dirty="0">
                  <a:solidFill>
                    <a:srgbClr val="00B050"/>
                  </a:solidFill>
                </a:rPr>
                <a:t>open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“./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file_test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”, ‘w’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f.write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“Hello, Python !!!”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f. close()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76A15E3-9DC5-4476-BDE2-7EA7A8B0296E}"/>
                </a:ext>
              </a:extLst>
            </p:cNvPr>
            <p:cNvSpPr/>
            <p:nvPr/>
          </p:nvSpPr>
          <p:spPr>
            <a:xfrm>
              <a:off x="3366050" y="3422825"/>
              <a:ext cx="5155095" cy="138074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2CC471EC-C231-4282-93A1-55A5C90FFF9A}"/>
              </a:ext>
            </a:extLst>
          </p:cNvPr>
          <p:cNvSpPr/>
          <p:nvPr/>
        </p:nvSpPr>
        <p:spPr>
          <a:xfrm>
            <a:off x="5894158" y="4773107"/>
            <a:ext cx="316523" cy="339349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4A65A3-BFF5-4C97-AC45-7D24F4D980CD}"/>
              </a:ext>
            </a:extLst>
          </p:cNvPr>
          <p:cNvGrpSpPr/>
          <p:nvPr/>
        </p:nvGrpSpPr>
        <p:grpSpPr>
          <a:xfrm>
            <a:off x="3525077" y="5148212"/>
            <a:ext cx="5155098" cy="1093520"/>
            <a:chOff x="3366049" y="5154882"/>
            <a:chExt cx="5155098" cy="109352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A8F63C5-D1AD-437B-87D9-85CD73A3547F}"/>
                </a:ext>
              </a:extLst>
            </p:cNvPr>
            <p:cNvSpPr/>
            <p:nvPr/>
          </p:nvSpPr>
          <p:spPr>
            <a:xfrm>
              <a:off x="3366051" y="5154882"/>
              <a:ext cx="5155096" cy="109351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i="1" dirty="0">
                  <a:solidFill>
                    <a:srgbClr val="00B0F0"/>
                  </a:solidFill>
                </a:rPr>
                <a:t># with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구문을 사용한 방법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with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블록을 벗어나는 순간 파일 객체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f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가 자동으로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close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됨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.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with open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“./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file_test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”, ‘w’</a:t>
              </a:r>
              <a:r>
                <a:rPr lang="en-US" altLang="ko-KR" sz="1200" dirty="0">
                  <a:solidFill>
                    <a:schemeClr val="tx1"/>
                  </a:solidFill>
                </a:rPr>
                <a:t>) </a:t>
              </a:r>
              <a:r>
                <a:rPr lang="en-US" altLang="ko-KR" sz="1200" dirty="0">
                  <a:solidFill>
                    <a:srgbClr val="00B050"/>
                  </a:solidFill>
                </a:rPr>
                <a:t>as</a:t>
              </a:r>
              <a:r>
                <a:rPr lang="en-US" altLang="ko-KR" sz="1200" dirty="0">
                  <a:solidFill>
                    <a:schemeClr val="tx1"/>
                  </a:solidFill>
                </a:rPr>
                <a:t> f: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f.write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“Hello, Python !!!”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45C1DF7-0F25-4FAF-9D39-50B49A55AB93}"/>
                </a:ext>
              </a:extLst>
            </p:cNvPr>
            <p:cNvSpPr/>
            <p:nvPr/>
          </p:nvSpPr>
          <p:spPr>
            <a:xfrm>
              <a:off x="3366049" y="5154882"/>
              <a:ext cx="5155095" cy="109352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1542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B6431-8E57-468A-90B0-6B5A8FF1EA7D}"/>
              </a:ext>
            </a:extLst>
          </p:cNvPr>
          <p:cNvSpPr txBox="1"/>
          <p:nvPr/>
        </p:nvSpPr>
        <p:spPr>
          <a:xfrm>
            <a:off x="820615" y="709246"/>
            <a:ext cx="86745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030A0"/>
                </a:solidFill>
              </a:rPr>
              <a:t>Next Time</a:t>
            </a: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600" dirty="0">
                <a:solidFill>
                  <a:srgbClr val="7030A0"/>
                </a:solidFill>
              </a:rPr>
              <a:t> Python – </a:t>
            </a:r>
            <a:r>
              <a:rPr lang="en-US" altLang="ko-KR" sz="3600" dirty="0" err="1">
                <a:solidFill>
                  <a:srgbClr val="7030A0"/>
                </a:solidFill>
              </a:rPr>
              <a:t>numpy</a:t>
            </a:r>
            <a:r>
              <a:rPr lang="en-US" altLang="ko-KR" sz="3600" dirty="0">
                <a:solidFill>
                  <a:srgbClr val="7030A0"/>
                </a:solidFill>
              </a:rPr>
              <a:t> library</a:t>
            </a:r>
            <a:endParaRPr lang="ko-KR" altLang="en-US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790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4F376-6971-48EC-9D63-66185FB00E06}"/>
              </a:ext>
            </a:extLst>
          </p:cNvPr>
          <p:cNvSpPr txBox="1"/>
          <p:nvPr/>
        </p:nvSpPr>
        <p:spPr>
          <a:xfrm>
            <a:off x="2972691" y="1581792"/>
            <a:ext cx="631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accent1"/>
                </a:solidFill>
              </a:rPr>
              <a:t>머신러닝</a:t>
            </a:r>
            <a:r>
              <a:rPr lang="en-US" altLang="ko-KR" sz="3200" dirty="0">
                <a:solidFill>
                  <a:schemeClr val="accent1"/>
                </a:solidFill>
              </a:rPr>
              <a:t>/</a:t>
            </a:r>
            <a:r>
              <a:rPr lang="ko-KR" altLang="en-US" sz="3200" dirty="0" err="1">
                <a:solidFill>
                  <a:schemeClr val="accent1"/>
                </a:solidFill>
              </a:rPr>
              <a:t>딥너링을</a:t>
            </a:r>
            <a:r>
              <a:rPr lang="ko-KR" altLang="en-US" sz="3200" dirty="0">
                <a:solidFill>
                  <a:schemeClr val="accent1"/>
                </a:solidFill>
              </a:rPr>
              <a:t> 위한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8784-7E0A-4E44-A9B8-EDF0618EFB50}"/>
              </a:ext>
            </a:extLst>
          </p:cNvPr>
          <p:cNvSpPr txBox="1"/>
          <p:nvPr/>
        </p:nvSpPr>
        <p:spPr>
          <a:xfrm>
            <a:off x="3476845" y="2603876"/>
            <a:ext cx="5331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</a:rPr>
              <a:t>파이썬</a:t>
            </a:r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(Python)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D4F3F-7EE9-4698-85E0-8FB9EA0CED19}"/>
              </a:ext>
            </a:extLst>
          </p:cNvPr>
          <p:cNvSpPr txBox="1"/>
          <p:nvPr/>
        </p:nvSpPr>
        <p:spPr>
          <a:xfrm>
            <a:off x="5363876" y="4297876"/>
            <a:ext cx="1712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accent1"/>
                </a:solidFill>
              </a:rPr>
              <a:t>numpy</a:t>
            </a:r>
            <a:r>
              <a:rPr lang="en-US" altLang="ko-KR" sz="2800" dirty="0">
                <a:solidFill>
                  <a:schemeClr val="accent1"/>
                </a:solidFill>
              </a:rPr>
              <a:t> (I)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7399D-10DF-4C7C-9411-B984EFADC23E}"/>
              </a:ext>
            </a:extLst>
          </p:cNvPr>
          <p:cNvSpPr txBox="1"/>
          <p:nvPr/>
        </p:nvSpPr>
        <p:spPr>
          <a:xfrm>
            <a:off x="4474515" y="5499434"/>
            <a:ext cx="3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아이엠알</a:t>
            </a:r>
            <a:r>
              <a:rPr lang="ko-KR" altLang="en-US" dirty="0"/>
              <a:t> </a:t>
            </a:r>
            <a:r>
              <a:rPr lang="en-US" altLang="ko-KR" dirty="0"/>
              <a:t>(www.imbiz.co.kr)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ABD77-C639-40B0-9DFB-0D1FEF50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4544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DB2B6F-E10F-415E-A347-A4483F87FB85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With </a:t>
            </a:r>
            <a:r>
              <a:rPr lang="ko-KR" altLang="en-US" sz="2400" dirty="0">
                <a:solidFill>
                  <a:srgbClr val="7030A0"/>
                </a:solidFill>
              </a:rPr>
              <a:t>구문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FC677B-E65D-4BEE-96CB-468A5809CF4A}"/>
              </a:ext>
            </a:extLst>
          </p:cNvPr>
          <p:cNvSpPr txBox="1"/>
          <p:nvPr/>
        </p:nvSpPr>
        <p:spPr>
          <a:xfrm>
            <a:off x="793093" y="823419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라이브러리 설치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14E0E9-493A-4AA3-BC26-0399512CE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43" y="1851430"/>
            <a:ext cx="7893113" cy="426240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7859D08-6CD5-4DC9-939A-F171587D4225}"/>
              </a:ext>
            </a:extLst>
          </p:cNvPr>
          <p:cNvSpPr/>
          <p:nvPr/>
        </p:nvSpPr>
        <p:spPr>
          <a:xfrm>
            <a:off x="4769125" y="1262418"/>
            <a:ext cx="2653750" cy="46166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pip install </a:t>
            </a:r>
            <a:r>
              <a:rPr lang="en-US" altLang="ko-KR" sz="1400" dirty="0">
                <a:solidFill>
                  <a:schemeClr val="tx1"/>
                </a:solidFill>
              </a:rPr>
              <a:t>&lt;</a:t>
            </a:r>
            <a:r>
              <a:rPr lang="ko-KR" altLang="en-US" sz="1400" dirty="0">
                <a:solidFill>
                  <a:schemeClr val="tx1"/>
                </a:solidFill>
              </a:rPr>
              <a:t>라이브러리 이름</a:t>
            </a:r>
            <a:r>
              <a:rPr lang="en-US" altLang="ko-KR" sz="1400" dirty="0">
                <a:solidFill>
                  <a:schemeClr val="tx1"/>
                </a:solidFill>
              </a:rPr>
              <a:t>&gt;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058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E987F-2442-405F-AE75-3087DC323C57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With </a:t>
            </a:r>
            <a:r>
              <a:rPr lang="ko-KR" altLang="en-US" sz="2400" dirty="0">
                <a:solidFill>
                  <a:srgbClr val="7030A0"/>
                </a:solidFill>
              </a:rPr>
              <a:t>구문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48A55D-4253-46E4-8072-3C6594664F5D}"/>
              </a:ext>
            </a:extLst>
          </p:cNvPr>
          <p:cNvSpPr txBox="1"/>
          <p:nvPr/>
        </p:nvSpPr>
        <p:spPr>
          <a:xfrm>
            <a:off x="793093" y="823419"/>
            <a:ext cx="4180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파이썬 코드에서 라이브러리 사용법</a:t>
            </a:r>
            <a:endParaRPr lang="en-US" altLang="ko-KR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BD68620-AABA-488F-9928-9293C3AE1BA0}"/>
              </a:ext>
            </a:extLst>
          </p:cNvPr>
          <p:cNvGrpSpPr/>
          <p:nvPr/>
        </p:nvGrpSpPr>
        <p:grpSpPr>
          <a:xfrm>
            <a:off x="3193781" y="1282689"/>
            <a:ext cx="5792083" cy="4996974"/>
            <a:chOff x="1073427" y="1276063"/>
            <a:chExt cx="5792083" cy="499697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79B52ED-3E08-427B-9967-F8EAC8D99373}"/>
                </a:ext>
              </a:extLst>
            </p:cNvPr>
            <p:cNvSpPr/>
            <p:nvPr/>
          </p:nvSpPr>
          <p:spPr>
            <a:xfrm>
              <a:off x="1073427" y="5041074"/>
              <a:ext cx="5784569" cy="866882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B050"/>
                  </a:solidFill>
                </a:rPr>
                <a:t>from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numpy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00B050"/>
                  </a:solidFill>
                </a:rPr>
                <a:t>import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7030A0"/>
                  </a:solidFill>
                </a:rPr>
                <a:t>*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result = exp(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) </a:t>
              </a:r>
              <a:r>
                <a:rPr lang="en-US" altLang="ko-KR" sz="1200" dirty="0">
                  <a:solidFill>
                    <a:srgbClr val="7030A0"/>
                  </a:solidFill>
                </a:rPr>
                <a:t>+</a:t>
              </a:r>
              <a:r>
                <a:rPr lang="en-US" altLang="ko-KR" sz="1200" dirty="0">
                  <a:solidFill>
                    <a:schemeClr val="tx1"/>
                  </a:solidFill>
                </a:rPr>
                <a:t> log(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7</a:t>
              </a:r>
              <a:r>
                <a:rPr lang="en-US" altLang="ko-KR" sz="1200" dirty="0">
                  <a:solidFill>
                    <a:schemeClr val="tx1"/>
                  </a:solidFill>
                </a:rPr>
                <a:t>) </a:t>
              </a:r>
              <a:r>
                <a:rPr lang="en-US" altLang="ko-KR" sz="1200" dirty="0">
                  <a:solidFill>
                    <a:srgbClr val="7030A0"/>
                  </a:solidFill>
                </a:rPr>
                <a:t>+</a:t>
              </a:r>
              <a:r>
                <a:rPr lang="en-US" altLang="ko-KR" sz="1200" dirty="0">
                  <a:solidFill>
                    <a:schemeClr val="tx1"/>
                  </a:solidFill>
                </a:rPr>
                <a:t> sqrt(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“result 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result,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type==“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type</a:t>
              </a:r>
              <a:r>
                <a:rPr lang="en-US" altLang="ko-KR" sz="1200" dirty="0">
                  <a:solidFill>
                    <a:schemeClr val="tx1"/>
                  </a:solidFill>
                </a:rPr>
                <a:t>(result))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B71C4F4-1C00-4DBE-8A4A-5A26D555BE10}"/>
                </a:ext>
              </a:extLst>
            </p:cNvPr>
            <p:cNvSpPr/>
            <p:nvPr/>
          </p:nvSpPr>
          <p:spPr>
            <a:xfrm>
              <a:off x="1080052" y="3788746"/>
              <a:ext cx="5784569" cy="866882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B050"/>
                  </a:solidFill>
                </a:rPr>
                <a:t>from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numpy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00B050"/>
                  </a:solidFill>
                </a:rPr>
                <a:t>import</a:t>
              </a:r>
              <a:r>
                <a:rPr lang="en-US" altLang="ko-KR" sz="1200" dirty="0">
                  <a:solidFill>
                    <a:schemeClr val="tx1"/>
                  </a:solidFill>
                </a:rPr>
                <a:t> exp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result = exp(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“result 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result,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type==“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type</a:t>
              </a:r>
              <a:r>
                <a:rPr lang="en-US" altLang="ko-KR" sz="1200" dirty="0">
                  <a:solidFill>
                    <a:schemeClr val="tx1"/>
                  </a:solidFill>
                </a:rPr>
                <a:t>(result))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9D3F46C-4359-47EC-82DE-F3B3014DAA7B}"/>
                </a:ext>
              </a:extLst>
            </p:cNvPr>
            <p:cNvSpPr/>
            <p:nvPr/>
          </p:nvSpPr>
          <p:spPr>
            <a:xfrm>
              <a:off x="1080940" y="1297183"/>
              <a:ext cx="5784570" cy="89601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B050"/>
                  </a:solidFill>
                </a:rPr>
                <a:t>import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numpy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A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numpy.array</a:t>
              </a:r>
              <a:r>
                <a:rPr lang="en-US" altLang="ko-KR" sz="1200" dirty="0">
                  <a:solidFill>
                    <a:schemeClr val="tx1"/>
                  </a:solidFill>
                </a:rPr>
                <a:t>([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])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>
                  <a:solidFill>
                    <a:srgbClr val="00B050"/>
                  </a:solidFill>
                </a:rPr>
                <a:t>prinrt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“A 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A,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type 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type</a:t>
              </a:r>
              <a:r>
                <a:rPr lang="en-US" altLang="ko-KR" sz="1200" dirty="0">
                  <a:solidFill>
                    <a:schemeClr val="tx1"/>
                  </a:solidFill>
                </a:rPr>
                <a:t>(A))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ED741C-0223-4D5F-97EB-21290BD60E52}"/>
                </a:ext>
              </a:extLst>
            </p:cNvPr>
            <p:cNvSpPr/>
            <p:nvPr/>
          </p:nvSpPr>
          <p:spPr>
            <a:xfrm>
              <a:off x="1088450" y="2576173"/>
              <a:ext cx="5769550" cy="866882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B050"/>
                  </a:solidFill>
                </a:rPr>
                <a:t>import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numpy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00B050"/>
                  </a:solidFill>
                </a:rPr>
                <a:t>as</a:t>
              </a:r>
              <a:r>
                <a:rPr lang="en-US" altLang="ko-KR" sz="1200" dirty="0">
                  <a:solidFill>
                    <a:schemeClr val="tx1"/>
                  </a:solidFill>
                </a:rPr>
                <a:t> np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/>
                  </a:solidFill>
                </a:rPr>
                <a:t>A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np,array</a:t>
              </a:r>
              <a:r>
                <a:rPr lang="en-US" altLang="ko-KR" sz="1200" dirty="0">
                  <a:solidFill>
                    <a:schemeClr val="tx1"/>
                  </a:solidFill>
                </a:rPr>
                <a:t>([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])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“A 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A,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type==“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type</a:t>
              </a:r>
              <a:r>
                <a:rPr lang="en-US" altLang="ko-KR" sz="1200" dirty="0">
                  <a:solidFill>
                    <a:schemeClr val="tx1"/>
                  </a:solidFill>
                </a:rPr>
                <a:t>(A))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FD293E3-B421-4321-808B-C7EBC44F5CD9}"/>
                </a:ext>
              </a:extLst>
            </p:cNvPr>
            <p:cNvSpPr/>
            <p:nvPr/>
          </p:nvSpPr>
          <p:spPr>
            <a:xfrm>
              <a:off x="1080939" y="1276063"/>
              <a:ext cx="5777060" cy="499697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BF6FB8D-85B8-4D5D-B5A7-7959D06A9BC5}"/>
                </a:ext>
              </a:extLst>
            </p:cNvPr>
            <p:cNvSpPr/>
            <p:nvPr/>
          </p:nvSpPr>
          <p:spPr>
            <a:xfrm>
              <a:off x="1073428" y="2232951"/>
              <a:ext cx="5386116" cy="32338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A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==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[1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2]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type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==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&lt;class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‘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numpy.ndarray</a:t>
              </a:r>
              <a:r>
                <a:rPr lang="en-US" altLang="ko-KR" sz="1400" dirty="0">
                  <a:solidFill>
                    <a:schemeClr val="tx1"/>
                  </a:solidFill>
                </a:rPr>
                <a:t>’&gt;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FFC1260-4106-4BDB-A1E6-638489FEF607}"/>
                </a:ext>
              </a:extLst>
            </p:cNvPr>
            <p:cNvSpPr/>
            <p:nvPr/>
          </p:nvSpPr>
          <p:spPr>
            <a:xfrm>
              <a:off x="1088450" y="4710573"/>
              <a:ext cx="5466338" cy="32338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result == 2.718281828459045 , type == &lt;class ‘numpy.float64’&gt;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2567669-5328-427C-A0BC-B87D3049F983}"/>
                </a:ext>
              </a:extLst>
            </p:cNvPr>
            <p:cNvSpPr/>
            <p:nvPr/>
          </p:nvSpPr>
          <p:spPr>
            <a:xfrm>
              <a:off x="1093307" y="3452155"/>
              <a:ext cx="4750905" cy="32338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A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==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[1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2]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,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type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==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&lt;class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‘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numpy.ndarray</a:t>
              </a:r>
              <a:r>
                <a:rPr lang="en-US" altLang="ko-KR" sz="1400" dirty="0">
                  <a:solidFill>
                    <a:schemeClr val="tx1"/>
                  </a:solidFill>
                </a:rPr>
                <a:t>’&gt;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983F078-ED2F-4168-BD1A-6C8920EA59C2}"/>
                </a:ext>
              </a:extLst>
            </p:cNvPr>
            <p:cNvSpPr/>
            <p:nvPr/>
          </p:nvSpPr>
          <p:spPr>
            <a:xfrm>
              <a:off x="1095077" y="5949656"/>
              <a:ext cx="5466338" cy="32338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result == 4.663123641894311 , type == &lt;class ‘numpy.float64’&gt;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8083733-86AC-422A-BFFE-D8808907E940}"/>
                </a:ext>
              </a:extLst>
            </p:cNvPr>
            <p:cNvSpPr/>
            <p:nvPr/>
          </p:nvSpPr>
          <p:spPr>
            <a:xfrm>
              <a:off x="1086685" y="2219774"/>
              <a:ext cx="5771311" cy="152731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B5BB598-3320-488D-BC94-73060B6C264C}"/>
                </a:ext>
              </a:extLst>
            </p:cNvPr>
            <p:cNvSpPr/>
            <p:nvPr/>
          </p:nvSpPr>
          <p:spPr>
            <a:xfrm>
              <a:off x="1080060" y="4655628"/>
              <a:ext cx="5771311" cy="1284698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093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6AA1C3-85B9-47BB-A9C0-4836CBEE8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7FB15B-6946-4EB6-8AB1-1935F67EE505}"/>
              </a:ext>
            </a:extLst>
          </p:cNvPr>
          <p:cNvSpPr txBox="1"/>
          <p:nvPr/>
        </p:nvSpPr>
        <p:spPr>
          <a:xfrm>
            <a:off x="120159" y="142074"/>
            <a:ext cx="5325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딥러닝 </a:t>
            </a:r>
            <a:r>
              <a:rPr lang="en-US" altLang="ko-KR" sz="2400" dirty="0">
                <a:solidFill>
                  <a:srgbClr val="7030A0"/>
                </a:solidFill>
              </a:rPr>
              <a:t>–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Neural Network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3ACC7-7FEC-48D3-AC7A-BE4B3D9F2F92}"/>
              </a:ext>
            </a:extLst>
          </p:cNvPr>
          <p:cNvSpPr txBox="1"/>
          <p:nvPr/>
        </p:nvSpPr>
        <p:spPr>
          <a:xfrm>
            <a:off x="1680676" y="4591712"/>
            <a:ext cx="899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신경망</a:t>
            </a:r>
            <a:r>
              <a:rPr lang="en-US" altLang="ko-KR" dirty="0"/>
              <a:t>(Neural Network)</a:t>
            </a:r>
            <a:r>
              <a:rPr lang="ko-KR" altLang="en-US" dirty="0"/>
              <a:t>은 인간의 뇌 세포</a:t>
            </a:r>
            <a:r>
              <a:rPr lang="en-US" altLang="ko-KR" dirty="0"/>
              <a:t>(Neuron) </a:t>
            </a:r>
            <a:r>
              <a:rPr lang="ko-KR" altLang="en-US" dirty="0"/>
              <a:t>상호 작용을 모방함</a:t>
            </a:r>
            <a:endParaRPr lang="en-US" altLang="ko-KR" dirty="0"/>
          </a:p>
          <a:p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이전 뉴런 출력을 각각의 입력으로 받아</a:t>
            </a:r>
            <a:r>
              <a:rPr lang="en-US" altLang="ko-KR" dirty="0"/>
              <a:t>, + </a:t>
            </a:r>
            <a:r>
              <a:rPr lang="ko-KR" altLang="en-US" dirty="0"/>
              <a:t>또는 </a:t>
            </a:r>
            <a:r>
              <a:rPr lang="en-US" altLang="ko-KR" dirty="0"/>
              <a:t>– </a:t>
            </a:r>
            <a:r>
              <a:rPr lang="ko-KR" altLang="en-US" dirty="0"/>
              <a:t>가중치를 통해 전체의 합을 합하여 특정 임계치</a:t>
            </a:r>
            <a:r>
              <a:rPr lang="en-US" altLang="ko-KR" dirty="0"/>
              <a:t>(threshold)</a:t>
            </a:r>
            <a:r>
              <a:rPr lang="ko-KR" altLang="en-US" dirty="0"/>
              <a:t>를 넘으면 다음 뉴런으로 전달 하는 원리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03F93-34C2-4454-B4B2-37CB239EFB08}"/>
              </a:ext>
            </a:extLst>
          </p:cNvPr>
          <p:cNvSpPr txBox="1"/>
          <p:nvPr/>
        </p:nvSpPr>
        <p:spPr>
          <a:xfrm>
            <a:off x="120160" y="5955318"/>
            <a:ext cx="11901856" cy="36933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이미지출처</a:t>
            </a:r>
            <a:r>
              <a:rPr lang="en-US" altLang="ko-KR" dirty="0"/>
              <a:t>(</a:t>
            </a:r>
            <a:r>
              <a:rPr lang="ko-KR" altLang="en-US" dirty="0"/>
              <a:t>재구성</a:t>
            </a:r>
            <a:r>
              <a:rPr lang="en-US" altLang="ko-KR" dirty="0"/>
              <a:t>): http://appliedgo.net/media/perceptron/neuron.png</a:t>
            </a:r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3FBA56-7DD6-430D-91A1-C62529189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7BA232-F939-4306-9D6A-0B6A3CA7A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098" y="807715"/>
            <a:ext cx="8956882" cy="364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31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DF904-2B85-4FCF-B3DB-E3462DD10DF2}"/>
              </a:ext>
            </a:extLst>
          </p:cNvPr>
          <p:cNvSpPr txBox="1"/>
          <p:nvPr/>
        </p:nvSpPr>
        <p:spPr>
          <a:xfrm>
            <a:off x="1358349" y="1331840"/>
            <a:ext cx="7229030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800" dirty="0"/>
              <a:t> </a:t>
            </a:r>
            <a:r>
              <a:rPr lang="en-US" altLang="ko-KR" sz="2800" dirty="0" err="1"/>
              <a:t>numpy</a:t>
            </a:r>
            <a:endParaRPr lang="en-US" altLang="ko-KR" sz="28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vector / matrix </a:t>
            </a:r>
            <a:r>
              <a:rPr lang="ko-KR" altLang="en-US" sz="2400" dirty="0"/>
              <a:t>생성</a:t>
            </a:r>
            <a:endParaRPr lang="en-US" altLang="ko-KR" sz="2400" dirty="0"/>
          </a:p>
          <a:p>
            <a:pPr lvl="1"/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행렬 곱 </a:t>
            </a:r>
            <a:r>
              <a:rPr lang="en-US" altLang="ko-KR" sz="2400" dirty="0"/>
              <a:t>(dot product)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broadcast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index / slice / iterator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concatenate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useful function (</a:t>
            </a:r>
            <a:r>
              <a:rPr lang="en-US" altLang="ko-KR" sz="2400" dirty="0" err="1"/>
              <a:t>loadtxt</a:t>
            </a:r>
            <a:r>
              <a:rPr lang="en-US" altLang="ko-KR" sz="2400" dirty="0"/>
              <a:t>(), rand(), argmax(), ···)</a:t>
            </a:r>
          </a:p>
        </p:txBody>
      </p:sp>
    </p:spTree>
    <p:extLst>
      <p:ext uri="{BB962C8B-B14F-4D97-AF65-F5344CB8AC3E}">
        <p14:creationId xmlns:p14="http://schemas.microsoft.com/office/powerpoint/2010/main" val="2698818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B7B6FB-45C9-4AEC-BBF8-C8B2598C4B92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라이브러리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en-US" altLang="ko-KR" sz="2400" dirty="0" err="1">
                <a:solidFill>
                  <a:srgbClr val="7030A0"/>
                </a:solidFill>
              </a:rPr>
              <a:t>numpy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1542E3-A48F-40C1-B7EA-EF6C8802B5D6}"/>
              </a:ext>
            </a:extLst>
          </p:cNvPr>
          <p:cNvSpPr txBox="1"/>
          <p:nvPr/>
        </p:nvSpPr>
        <p:spPr>
          <a:xfrm>
            <a:off x="793093" y="823419"/>
            <a:ext cx="42354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numpy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en-US" altLang="ko-KR" dirty="0" err="1"/>
              <a:t>numpy</a:t>
            </a:r>
            <a:r>
              <a:rPr lang="ko-KR" altLang="en-US" dirty="0"/>
              <a:t>는 </a:t>
            </a:r>
            <a:r>
              <a:rPr lang="ko-KR" altLang="en-US" dirty="0" err="1"/>
              <a:t>머신러닝</a:t>
            </a:r>
            <a:r>
              <a:rPr lang="ko-KR" altLang="en-US" dirty="0"/>
              <a:t> 코드 개발 할</a:t>
            </a:r>
            <a:br>
              <a:rPr lang="en-US" altLang="ko-KR" dirty="0"/>
            </a:br>
            <a:r>
              <a:rPr lang="ko-KR" altLang="en-US" dirty="0"/>
              <a:t>경우 자주 사용되는 벡터</a:t>
            </a:r>
            <a:r>
              <a:rPr lang="en-US" altLang="ko-KR" dirty="0"/>
              <a:t>, </a:t>
            </a:r>
            <a:r>
              <a:rPr lang="ko-KR" altLang="en-US" dirty="0"/>
              <a:t>행렬 등을</a:t>
            </a:r>
            <a:br>
              <a:rPr lang="en-US" altLang="ko-KR" dirty="0"/>
            </a:br>
            <a:r>
              <a:rPr lang="ko-KR" altLang="en-US" dirty="0"/>
              <a:t>표현하고 연산할 때 반드시 필요한</a:t>
            </a:r>
            <a:br>
              <a:rPr lang="en-US" altLang="ko-KR" dirty="0"/>
            </a:br>
            <a:r>
              <a:rPr lang="ko-KR" altLang="en-US" dirty="0"/>
              <a:t>라이브러리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131A4-171F-4D79-88B5-FAA80BEA52BC}"/>
              </a:ext>
            </a:extLst>
          </p:cNvPr>
          <p:cNvSpPr txBox="1"/>
          <p:nvPr/>
        </p:nvSpPr>
        <p:spPr>
          <a:xfrm>
            <a:off x="793092" y="2725105"/>
            <a:ext cx="439575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FF0000"/>
                </a:solidFill>
              </a:rPr>
              <a:t>numpy</a:t>
            </a:r>
            <a:r>
              <a:rPr lang="en-US" altLang="ko-KR" dirty="0">
                <a:solidFill>
                  <a:srgbClr val="FF0000"/>
                </a:solidFill>
              </a:rPr>
              <a:t> vs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list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 err="1"/>
              <a:t>머신러닝에서</a:t>
            </a:r>
            <a:r>
              <a:rPr lang="ko-KR" altLang="en-US" dirty="0"/>
              <a:t> 숫자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, </a:t>
            </a:r>
            <a:r>
              <a:rPr lang="ko-KR" altLang="en-US" dirty="0"/>
              <a:t>동</a:t>
            </a:r>
            <a:br>
              <a:rPr lang="en-US" altLang="ko-KR" dirty="0"/>
            </a:br>
            <a:r>
              <a:rPr lang="ko-KR" altLang="en-US" dirty="0"/>
              <a:t>물 등의 인식을 하기 위해서는 이미지</a:t>
            </a:r>
            <a:br>
              <a:rPr lang="en-US" altLang="ko-KR" dirty="0"/>
            </a:br>
            <a:r>
              <a:rPr lang="en-US" altLang="ko-KR" dirty="0"/>
              <a:t>(image)</a:t>
            </a:r>
            <a:r>
              <a:rPr lang="ko-KR" altLang="en-US" dirty="0"/>
              <a:t>데이터를 행렬</a:t>
            </a:r>
            <a:r>
              <a:rPr lang="en-US" altLang="ko-KR" dirty="0"/>
              <a:t>(matrix)</a:t>
            </a:r>
            <a:r>
              <a:rPr lang="ko-KR" altLang="en-US" dirty="0"/>
              <a:t>로 변환</a:t>
            </a:r>
            <a:br>
              <a:rPr lang="en-US" altLang="ko-KR" dirty="0"/>
            </a:br>
            <a:r>
              <a:rPr lang="ko-KR" altLang="en-US" dirty="0"/>
              <a:t>하는 것이 중요한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</a:t>
            </a:r>
            <a:r>
              <a:rPr lang="ko-KR" altLang="en-US" dirty="0"/>
              <a:t>행렬</a:t>
            </a:r>
            <a:r>
              <a:rPr lang="en-US" altLang="ko-KR" dirty="0"/>
              <a:t>(matrix)</a:t>
            </a:r>
            <a:r>
              <a:rPr lang="ko-KR" altLang="en-US" dirty="0"/>
              <a:t>을 나타내기 위해서는</a:t>
            </a:r>
            <a:br>
              <a:rPr lang="en-US" altLang="ko-KR" dirty="0"/>
            </a:br>
            <a:r>
              <a:rPr lang="ko-KR" altLang="en-US" dirty="0"/>
              <a:t>리스트</a:t>
            </a:r>
            <a:r>
              <a:rPr lang="en-US" altLang="ko-KR" dirty="0"/>
              <a:t>(list)</a:t>
            </a:r>
            <a:r>
              <a:rPr lang="ko-KR" altLang="en-US" dirty="0"/>
              <a:t>를 사용할 수도 있지만</a:t>
            </a:r>
            <a:r>
              <a:rPr lang="en-US" altLang="ko-KR" dirty="0"/>
              <a:t>, </a:t>
            </a:r>
            <a:r>
              <a:rPr lang="ko-KR" altLang="en-US" dirty="0"/>
              <a:t>행</a:t>
            </a:r>
            <a:br>
              <a:rPr lang="en-US" altLang="ko-KR" dirty="0"/>
            </a:br>
            <a:r>
              <a:rPr lang="ko-KR" altLang="en-US" dirty="0" err="1"/>
              <a:t>렬</a:t>
            </a:r>
            <a:r>
              <a:rPr lang="ko-KR" altLang="en-US" dirty="0"/>
              <a:t> 연산이 직관적이지 않고 오류 가능</a:t>
            </a:r>
            <a:br>
              <a:rPr lang="en-US" altLang="ko-KR" dirty="0"/>
            </a:br>
            <a:r>
              <a:rPr lang="ko-KR" altLang="en-US" dirty="0"/>
              <a:t>성이 높기 때문에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FF0000"/>
                </a:solidFill>
              </a:rPr>
              <a:t>행렬 연산을 위해서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는 </a:t>
            </a:r>
            <a:r>
              <a:rPr lang="en-US" altLang="ko-KR" dirty="0" err="1">
                <a:solidFill>
                  <a:srgbClr val="FF0000"/>
                </a:solidFill>
              </a:rPr>
              <a:t>numpy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사용이 필수임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1B98A8-8E9D-4776-B7AF-5A5B4B173A7B}"/>
                  </a:ext>
                </a:extLst>
              </p:cNvPr>
              <p:cNvSpPr txBox="1"/>
              <p:nvPr/>
            </p:nvSpPr>
            <p:spPr>
              <a:xfrm>
                <a:off x="6467061" y="1515660"/>
                <a:ext cx="4575933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1B98A8-8E9D-4776-B7AF-5A5B4B173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061" y="1515660"/>
                <a:ext cx="4575933" cy="4619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45AF0CC-86A9-4F8B-9F5E-FD82268D416E}"/>
              </a:ext>
            </a:extLst>
          </p:cNvPr>
          <p:cNvSpPr txBox="1"/>
          <p:nvPr/>
        </p:nvSpPr>
        <p:spPr>
          <a:xfrm>
            <a:off x="8070573" y="97403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행렬 연산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8964CE2-762B-4880-9921-0150DF6599D0}"/>
              </a:ext>
            </a:extLst>
          </p:cNvPr>
          <p:cNvGrpSpPr/>
          <p:nvPr/>
        </p:nvGrpSpPr>
        <p:grpSpPr>
          <a:xfrm>
            <a:off x="7050051" y="2149874"/>
            <a:ext cx="3468760" cy="3970318"/>
            <a:chOff x="2937902" y="442219"/>
            <a:chExt cx="5792083" cy="439482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7FB6347-4176-4E74-9A2E-C7EDB4972183}"/>
                </a:ext>
              </a:extLst>
            </p:cNvPr>
            <p:cNvSpPr/>
            <p:nvPr/>
          </p:nvSpPr>
          <p:spPr>
            <a:xfrm>
              <a:off x="2944527" y="2695594"/>
              <a:ext cx="5784569" cy="1366340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en-US" altLang="ko-KR" sz="1200" i="1" dirty="0" err="1">
                  <a:solidFill>
                    <a:srgbClr val="00B0F0"/>
                  </a:solidFill>
                </a:rPr>
                <a:t>numpy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 matrix,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직관적임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A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200" dirty="0">
                  <a:solidFill>
                    <a:schemeClr val="tx1"/>
                  </a:solidFill>
                </a:rPr>
                <a:t>([ [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[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] ])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B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200" dirty="0">
                  <a:solidFill>
                    <a:schemeClr val="tx1"/>
                  </a:solidFill>
                </a:rPr>
                <a:t>([ [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[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] ])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A </a:t>
              </a:r>
              <a:r>
                <a:rPr lang="en-US" altLang="ko-KR" sz="1200" dirty="0">
                  <a:solidFill>
                    <a:srgbClr val="7030A0"/>
                  </a:solidFill>
                </a:rPr>
                <a:t>+</a:t>
              </a:r>
              <a:r>
                <a:rPr lang="en-US" altLang="ko-KR" sz="1200" dirty="0">
                  <a:solidFill>
                    <a:schemeClr val="tx1"/>
                  </a:solidFill>
                </a:rPr>
                <a:t> B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행렬 연산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E284A2E-EE92-416B-A955-8663E8447498}"/>
                </a:ext>
              </a:extLst>
            </p:cNvPr>
            <p:cNvSpPr/>
            <p:nvPr/>
          </p:nvSpPr>
          <p:spPr>
            <a:xfrm>
              <a:off x="2945415" y="464840"/>
              <a:ext cx="5784570" cy="42409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solidFill>
                    <a:srgbClr val="00B050"/>
                  </a:solidFill>
                </a:rPr>
                <a:t>import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numpy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00B050"/>
                  </a:solidFill>
                </a:rPr>
                <a:t>as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np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E9833BC-A429-48DD-9891-BE8AE1BB8242}"/>
                </a:ext>
              </a:extLst>
            </p:cNvPr>
            <p:cNvSpPr/>
            <p:nvPr/>
          </p:nvSpPr>
          <p:spPr>
            <a:xfrm>
              <a:off x="2952925" y="998611"/>
              <a:ext cx="5769550" cy="132673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리스트로 행렬 표현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A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 [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[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] ]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B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 [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[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] ]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A </a:t>
              </a:r>
              <a:r>
                <a:rPr lang="en-US" altLang="ko-KR" sz="1200" dirty="0">
                  <a:solidFill>
                    <a:srgbClr val="7030A0"/>
                  </a:solidFill>
                </a:rPr>
                <a:t>+</a:t>
              </a:r>
              <a:r>
                <a:rPr lang="en-US" altLang="ko-KR" sz="1200" dirty="0">
                  <a:solidFill>
                    <a:schemeClr val="tx1"/>
                  </a:solidFill>
                </a:rPr>
                <a:t> B	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행렬 연산이 아닌 리스트 연산</a:t>
              </a:r>
              <a:endParaRPr lang="en-US" altLang="ko-KR" sz="1200" i="1" dirty="0">
                <a:solidFill>
                  <a:srgbClr val="00B0F0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C31111C-EA51-49FC-9384-675DF09EEE57}"/>
                </a:ext>
              </a:extLst>
            </p:cNvPr>
            <p:cNvSpPr/>
            <p:nvPr/>
          </p:nvSpPr>
          <p:spPr>
            <a:xfrm>
              <a:off x="2945414" y="442219"/>
              <a:ext cx="5777060" cy="439482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46ACEED-C6BE-4C5B-9F57-DE9C12CE3214}"/>
                </a:ext>
              </a:extLst>
            </p:cNvPr>
            <p:cNvSpPr/>
            <p:nvPr/>
          </p:nvSpPr>
          <p:spPr>
            <a:xfrm>
              <a:off x="2952925" y="4120783"/>
              <a:ext cx="5762037" cy="53735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Array([[2, 1],</a:t>
              </a:r>
              <a:br>
                <a:rPr lang="en-US" altLang="ko-KR" sz="1400" dirty="0">
                  <a:solidFill>
                    <a:schemeClr val="tx1"/>
                  </a:solidFill>
                </a:rPr>
              </a:br>
              <a:r>
                <a:rPr lang="en-US" altLang="ko-KR" sz="1400" dirty="0">
                  <a:solidFill>
                    <a:schemeClr val="tx1"/>
                  </a:solidFill>
                </a:rPr>
                <a:t>         [1, 2]])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72FF020-88A9-4F75-8162-804123AD7428}"/>
                </a:ext>
              </a:extLst>
            </p:cNvPr>
            <p:cNvSpPr/>
            <p:nvPr/>
          </p:nvSpPr>
          <p:spPr>
            <a:xfrm>
              <a:off x="2937902" y="2332972"/>
              <a:ext cx="5777060" cy="34635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[[1, 0], [0, 1], [1, 1], [1, 1]]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29DEEA7-81E0-4200-B676-9268D0FA0968}"/>
                </a:ext>
              </a:extLst>
            </p:cNvPr>
            <p:cNvSpPr/>
            <p:nvPr/>
          </p:nvSpPr>
          <p:spPr>
            <a:xfrm>
              <a:off x="2945418" y="2320635"/>
              <a:ext cx="5771311" cy="1741298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64078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463026-474D-4C38-9F44-CB3198FBD09F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라이브러리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en-US" altLang="ko-KR" sz="2400" dirty="0" err="1">
                <a:solidFill>
                  <a:srgbClr val="7030A0"/>
                </a:solidFill>
              </a:rPr>
              <a:t>numpy</a:t>
            </a:r>
            <a:r>
              <a:rPr lang="en-US" altLang="ko-KR" sz="2400" dirty="0">
                <a:solidFill>
                  <a:srgbClr val="7030A0"/>
                </a:solidFill>
              </a:rPr>
              <a:t> vector(1</a:t>
            </a:r>
            <a:r>
              <a:rPr lang="ko-KR" altLang="en-US" sz="2400" dirty="0">
                <a:solidFill>
                  <a:srgbClr val="7030A0"/>
                </a:solidFill>
              </a:rPr>
              <a:t>차원 배열</a:t>
            </a:r>
            <a:r>
              <a:rPr lang="en-US" altLang="ko-KR" sz="2400" dirty="0">
                <a:solidFill>
                  <a:srgbClr val="7030A0"/>
                </a:solidFill>
              </a:rPr>
              <a:t>)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BCED92-914A-4C40-8B98-5047B8978825}"/>
              </a:ext>
            </a:extLst>
          </p:cNvPr>
          <p:cNvSpPr txBox="1"/>
          <p:nvPr/>
        </p:nvSpPr>
        <p:spPr>
          <a:xfrm>
            <a:off x="793093" y="823419"/>
            <a:ext cx="433965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벡터</a:t>
            </a:r>
            <a:r>
              <a:rPr lang="en-US" altLang="ko-KR" dirty="0"/>
              <a:t>(vector) </a:t>
            </a:r>
            <a:r>
              <a:rPr lang="ko-KR" altLang="en-US" dirty="0"/>
              <a:t>생성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vector</a:t>
            </a:r>
            <a:r>
              <a:rPr lang="ko-KR" altLang="en-US" dirty="0"/>
              <a:t>는 </a:t>
            </a:r>
            <a:r>
              <a:rPr lang="en-US" altLang="ko-KR" dirty="0" err="1"/>
              <a:t>np.array</a:t>
            </a:r>
            <a:r>
              <a:rPr lang="en-US" altLang="ko-KR" dirty="0"/>
              <a:t>([</a:t>
            </a:r>
            <a:r>
              <a:rPr lang="en-US" altLang="ko-KR" sz="1800" dirty="0"/>
              <a:t>···])</a:t>
            </a:r>
            <a:r>
              <a:rPr lang="ko-KR" altLang="en-US" sz="1800" dirty="0"/>
              <a:t>를 사용하</a:t>
            </a:r>
            <a:br>
              <a:rPr lang="en-US" altLang="ko-KR" sz="1800" dirty="0"/>
            </a:br>
            <a:r>
              <a:rPr lang="ko-KR" altLang="en-US" sz="1800" dirty="0"/>
              <a:t>여 생성함 </a:t>
            </a:r>
            <a:r>
              <a:rPr lang="en-US" altLang="ko-KR" sz="1800" dirty="0"/>
              <a:t>(import </a:t>
            </a:r>
            <a:r>
              <a:rPr lang="en-US" altLang="ko-KR" sz="1800" dirty="0" err="1"/>
              <a:t>numpy</a:t>
            </a:r>
            <a:r>
              <a:rPr lang="en-US" altLang="ko-KR" sz="1800" dirty="0"/>
              <a:t> as np)</a:t>
            </a:r>
            <a:br>
              <a:rPr lang="en-US" altLang="ko-KR" sz="1800" dirty="0"/>
            </a:br>
            <a:br>
              <a:rPr lang="en-US" altLang="ko-KR" sz="1800" dirty="0"/>
            </a:br>
            <a:r>
              <a:rPr lang="en-US" altLang="ko-KR" sz="1800" dirty="0"/>
              <a:t>=&gt; </a:t>
            </a:r>
            <a:r>
              <a:rPr lang="ko-KR" altLang="en-US" sz="1800" dirty="0" err="1"/>
              <a:t>머신러닝</a:t>
            </a:r>
            <a:r>
              <a:rPr lang="ko-KR" altLang="en-US" sz="1800" dirty="0"/>
              <a:t> 코드 구현 시</a:t>
            </a:r>
            <a:r>
              <a:rPr lang="en-US" altLang="ko-KR" sz="1800" dirty="0"/>
              <a:t>, </a:t>
            </a:r>
            <a:r>
              <a:rPr lang="ko-KR" altLang="en-US" sz="1800" dirty="0">
                <a:solidFill>
                  <a:srgbClr val="FF0000"/>
                </a:solidFill>
              </a:rPr>
              <a:t>연산을 위</a:t>
            </a:r>
            <a:br>
              <a:rPr lang="en-US" altLang="ko-KR" sz="1800" dirty="0">
                <a:solidFill>
                  <a:srgbClr val="FF0000"/>
                </a:solidFill>
              </a:rPr>
            </a:br>
            <a:r>
              <a:rPr lang="ko-KR" altLang="en-US" sz="1800" dirty="0">
                <a:solidFill>
                  <a:srgbClr val="FF0000"/>
                </a:solidFill>
              </a:rPr>
              <a:t>해서 </a:t>
            </a:r>
            <a:r>
              <a:rPr lang="en-US" altLang="ko-KR" sz="1800" dirty="0">
                <a:solidFill>
                  <a:srgbClr val="FF0000"/>
                </a:solidFill>
              </a:rPr>
              <a:t>vector, matrix </a:t>
            </a:r>
            <a:r>
              <a:rPr lang="ko-KR" altLang="en-US" sz="1800" dirty="0">
                <a:solidFill>
                  <a:srgbClr val="FF0000"/>
                </a:solidFill>
              </a:rPr>
              <a:t>등의 형상</a:t>
            </a:r>
            <a:r>
              <a:rPr lang="en-US" altLang="ko-KR" sz="1800" dirty="0">
                <a:solidFill>
                  <a:srgbClr val="FF0000"/>
                </a:solidFill>
              </a:rPr>
              <a:t>(shape),</a:t>
            </a:r>
            <a:br>
              <a:rPr lang="en-US" altLang="ko-KR" sz="1800" dirty="0">
                <a:solidFill>
                  <a:srgbClr val="FF0000"/>
                </a:solidFill>
              </a:rPr>
            </a:br>
            <a:r>
              <a:rPr lang="ko-KR" altLang="en-US" sz="1800" dirty="0">
                <a:solidFill>
                  <a:srgbClr val="FF0000"/>
                </a:solidFill>
              </a:rPr>
              <a:t>차원</a:t>
            </a:r>
            <a:r>
              <a:rPr lang="en-US" altLang="ko-KR" sz="1800" dirty="0">
                <a:solidFill>
                  <a:srgbClr val="FF0000"/>
                </a:solidFill>
              </a:rPr>
              <a:t>(dimension)</a:t>
            </a:r>
            <a:r>
              <a:rPr lang="ko-KR" altLang="en-US" sz="1800" dirty="0">
                <a:solidFill>
                  <a:srgbClr val="FF0000"/>
                </a:solidFill>
              </a:rPr>
              <a:t>을 확인하는 것이 필</a:t>
            </a:r>
            <a:br>
              <a:rPr lang="en-US" altLang="ko-KR" sz="1800" dirty="0">
                <a:solidFill>
                  <a:srgbClr val="FF0000"/>
                </a:solidFill>
              </a:rPr>
            </a:br>
            <a:r>
              <a:rPr lang="ko-KR" altLang="en-US" sz="1800" dirty="0">
                <a:solidFill>
                  <a:srgbClr val="FF0000"/>
                </a:solidFill>
              </a:rPr>
              <a:t>요함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D3582C2-9A4F-4C93-A23C-A2E53669DB15}"/>
              </a:ext>
            </a:extLst>
          </p:cNvPr>
          <p:cNvGrpSpPr/>
          <p:nvPr/>
        </p:nvGrpSpPr>
        <p:grpSpPr>
          <a:xfrm>
            <a:off x="6978290" y="675165"/>
            <a:ext cx="3965202" cy="3029661"/>
            <a:chOff x="6978290" y="933078"/>
            <a:chExt cx="3965202" cy="302966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8ACA2A7-6EA0-42F0-8DB5-6613BB4352C6}"/>
                </a:ext>
              </a:extLst>
            </p:cNvPr>
            <p:cNvSpPr/>
            <p:nvPr/>
          </p:nvSpPr>
          <p:spPr>
            <a:xfrm>
              <a:off x="6978290" y="958047"/>
              <a:ext cx="3965201" cy="221152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A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200" dirty="0">
                  <a:solidFill>
                    <a:schemeClr val="tx1"/>
                  </a:solidFill>
                </a:rPr>
                <a:t>([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3</a:t>
              </a:r>
              <a:r>
                <a:rPr lang="en-US" altLang="ko-KR" sz="1200" dirty="0">
                  <a:solidFill>
                    <a:schemeClr val="tx1"/>
                  </a:solidFill>
                </a:rPr>
                <a:t>])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B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np,array</a:t>
              </a:r>
              <a:r>
                <a:rPr lang="en-US" altLang="ko-KR" sz="1200" dirty="0">
                  <a:solidFill>
                    <a:schemeClr val="tx1"/>
                  </a:solidFill>
                </a:rPr>
                <a:t>([</a:t>
              </a:r>
              <a:r>
                <a:rPr lang="en-US" altLang="ko-KR" sz="1200" dirty="0">
                  <a:solidFill>
                    <a:srgbClr val="00B050"/>
                  </a:solidFill>
                </a:rPr>
                <a:t>4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5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6</a:t>
              </a:r>
              <a:r>
                <a:rPr lang="en-US" altLang="ko-KR" sz="12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vector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A,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B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출력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“A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A,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B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B)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vector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A,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B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 형상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출력 </a:t>
              </a:r>
              <a:r>
                <a:rPr lang="en-US" altLang="ko-KR" sz="1200" b="1" i="1" dirty="0">
                  <a:solidFill>
                    <a:srgbClr val="00B0F0"/>
                  </a:solidFill>
                </a:rPr>
                <a:t>=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&gt; shape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A.shape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A.shape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B.shape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B.shape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vector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A,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B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차원 출력 </a:t>
              </a:r>
              <a:r>
                <a:rPr lang="en-US" altLang="ko-KR" sz="1200" b="1" i="1" dirty="0">
                  <a:solidFill>
                    <a:srgbClr val="00B0F0"/>
                  </a:solidFill>
                </a:rPr>
                <a:t>=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&gt; </a:t>
              </a:r>
              <a:r>
                <a:rPr lang="en-US" altLang="ko-KR" sz="1200" i="1" dirty="0" err="1">
                  <a:solidFill>
                    <a:srgbClr val="00B0F0"/>
                  </a:solidFill>
                </a:rPr>
                <a:t>nidm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A.nidm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A.ndim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B.ndim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B.ndim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0787597-B96F-43C0-92B2-2872F8EC8A55}"/>
                </a:ext>
              </a:extLst>
            </p:cNvPr>
            <p:cNvSpPr/>
            <p:nvPr/>
          </p:nvSpPr>
          <p:spPr>
            <a:xfrm>
              <a:off x="6978290" y="933078"/>
              <a:ext cx="3965201" cy="302966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D372200-CDD4-4C76-BB74-FF150AF0F591}"/>
                </a:ext>
              </a:extLst>
            </p:cNvPr>
            <p:cNvSpPr/>
            <p:nvPr/>
          </p:nvSpPr>
          <p:spPr>
            <a:xfrm>
              <a:off x="7040111" y="3285720"/>
              <a:ext cx="3903381" cy="56692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A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[1 2 3] , B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[4 5 6]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A.shape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(3,) 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B.shape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(3,)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A.ndim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1 ,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B.nidm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563E6D5-0BA8-4EE0-87FA-C918D5F16277}"/>
              </a:ext>
            </a:extLst>
          </p:cNvPr>
          <p:cNvSpPr txBox="1"/>
          <p:nvPr/>
        </p:nvSpPr>
        <p:spPr>
          <a:xfrm>
            <a:off x="793093" y="3676590"/>
            <a:ext cx="42627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벡터</a:t>
            </a:r>
            <a:r>
              <a:rPr lang="en-US" altLang="ko-KR" dirty="0"/>
              <a:t>(vector) </a:t>
            </a:r>
            <a:r>
              <a:rPr lang="ko-KR" altLang="en-US" dirty="0"/>
              <a:t>산술연산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vector</a:t>
            </a:r>
            <a:r>
              <a:rPr lang="ko-KR" altLang="en-US" dirty="0"/>
              <a:t>는 산술연산</a:t>
            </a:r>
            <a:r>
              <a:rPr lang="en-US" altLang="ko-KR" dirty="0"/>
              <a:t>( +, </a:t>
            </a:r>
            <a:r>
              <a:rPr lang="en-US" altLang="ko-KR" sz="1800" dirty="0">
                <a:solidFill>
                  <a:srgbClr val="7030A0"/>
                </a:solidFill>
              </a:rPr>
              <a:t>–</a:t>
            </a:r>
            <a:r>
              <a:rPr lang="en-US" altLang="ko-KR" dirty="0"/>
              <a:t>, X, /)</a:t>
            </a:r>
            <a:r>
              <a:rPr lang="ko-KR" altLang="en-US" dirty="0"/>
              <a:t>은</a:t>
            </a:r>
            <a:br>
              <a:rPr lang="en-US" altLang="ko-KR" dirty="0"/>
            </a:br>
            <a:r>
              <a:rPr lang="ko-KR" altLang="en-US" dirty="0"/>
              <a:t>벡터의 각각의 원소에 대해서 </a:t>
            </a:r>
            <a:r>
              <a:rPr lang="ko-KR" altLang="en-US" dirty="0" err="1"/>
              <a:t>행해짐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ADB2611-5F5A-4A9D-893B-F5B4D196C454}"/>
              </a:ext>
            </a:extLst>
          </p:cNvPr>
          <p:cNvGrpSpPr/>
          <p:nvPr/>
        </p:nvGrpSpPr>
        <p:grpSpPr>
          <a:xfrm>
            <a:off x="6978290" y="3886898"/>
            <a:ext cx="1767125" cy="2101446"/>
            <a:chOff x="716148" y="3016078"/>
            <a:chExt cx="3965202" cy="210144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3AE55EA-D4E6-4EFA-9816-CD6910AC7BD1}"/>
                </a:ext>
              </a:extLst>
            </p:cNvPr>
            <p:cNvSpPr/>
            <p:nvPr/>
          </p:nvSpPr>
          <p:spPr>
            <a:xfrm>
              <a:off x="716148" y="3041951"/>
              <a:ext cx="3965201" cy="1294315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i="1" dirty="0">
                  <a:solidFill>
                    <a:srgbClr val="00B0F0"/>
                  </a:solidFill>
                </a:rPr>
                <a:t># vector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산술 연산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“A + B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A+B)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“A – B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A-B)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“A * B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A*B)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“A / B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A/B)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621F72F-6C4D-446D-A827-B59DCB6A49A6}"/>
                </a:ext>
              </a:extLst>
            </p:cNvPr>
            <p:cNvSpPr/>
            <p:nvPr/>
          </p:nvSpPr>
          <p:spPr>
            <a:xfrm>
              <a:off x="716148" y="3016078"/>
              <a:ext cx="3965201" cy="210144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F770D5D-FFA4-4D8B-A8B6-8F3F73DA76F5}"/>
                </a:ext>
              </a:extLst>
            </p:cNvPr>
            <p:cNvSpPr/>
            <p:nvPr/>
          </p:nvSpPr>
          <p:spPr>
            <a:xfrm>
              <a:off x="777969" y="4223619"/>
              <a:ext cx="3903381" cy="893904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A + B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[5 7 9]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A </a:t>
              </a:r>
              <a:r>
                <a:rPr lang="en-US" altLang="ko-KR" sz="1200" dirty="0">
                  <a:solidFill>
                    <a:srgbClr val="7030A0"/>
                  </a:solidFill>
                </a:rPr>
                <a:t>–</a:t>
              </a:r>
              <a:r>
                <a:rPr lang="en-US" altLang="ko-KR" sz="1200" dirty="0">
                  <a:solidFill>
                    <a:schemeClr val="tx1"/>
                  </a:solidFill>
                </a:rPr>
                <a:t> B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[5 7 9]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A * B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[5 7 9]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A / B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[5 7 9]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59673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9FC9D5-31E7-4A93-BCC9-A2726316EBE7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라이브러리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en-US" altLang="ko-KR" sz="2400" dirty="0" err="1">
                <a:solidFill>
                  <a:srgbClr val="7030A0"/>
                </a:solidFill>
              </a:rPr>
              <a:t>numpy</a:t>
            </a:r>
            <a:r>
              <a:rPr lang="en-US" altLang="ko-KR" sz="2400" dirty="0">
                <a:solidFill>
                  <a:srgbClr val="7030A0"/>
                </a:solidFill>
              </a:rPr>
              <a:t> matrix(</a:t>
            </a:r>
            <a:r>
              <a:rPr lang="ko-KR" altLang="en-US" sz="2400" dirty="0">
                <a:solidFill>
                  <a:srgbClr val="7030A0"/>
                </a:solidFill>
              </a:rPr>
              <a:t>행렬</a:t>
            </a:r>
            <a:r>
              <a:rPr lang="en-US" altLang="ko-KR" sz="2400" dirty="0">
                <a:solidFill>
                  <a:srgbClr val="7030A0"/>
                </a:solidFill>
              </a:rPr>
              <a:t>)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FE46FA-44AE-4D3A-959D-0157F8FC517F}"/>
              </a:ext>
            </a:extLst>
          </p:cNvPr>
          <p:cNvSpPr txBox="1"/>
          <p:nvPr/>
        </p:nvSpPr>
        <p:spPr>
          <a:xfrm>
            <a:off x="793093" y="676881"/>
            <a:ext cx="40046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행렬</a:t>
            </a:r>
            <a:r>
              <a:rPr lang="en-US" altLang="ko-KR" dirty="0"/>
              <a:t>(matrix) </a:t>
            </a:r>
            <a:r>
              <a:rPr lang="ko-KR" altLang="en-US" dirty="0"/>
              <a:t>생성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en-US" altLang="ko-KR" dirty="0" err="1"/>
              <a:t>matri</a:t>
            </a:r>
            <a:r>
              <a:rPr lang="ko-KR" altLang="en-US" dirty="0"/>
              <a:t>는 </a:t>
            </a:r>
            <a:r>
              <a:rPr lang="en-US" altLang="ko-KR" dirty="0" err="1"/>
              <a:t>vecto</a:t>
            </a:r>
            <a:r>
              <a:rPr lang="ko-KR" altLang="en-US" dirty="0"/>
              <a:t>와 마찬가지로</a:t>
            </a:r>
            <a:br>
              <a:rPr lang="en-US" altLang="ko-KR" dirty="0"/>
            </a:br>
            <a:r>
              <a:rPr lang="en-US" altLang="ko-KR" dirty="0" err="1"/>
              <a:t>np.array</a:t>
            </a:r>
            <a:r>
              <a:rPr lang="en-US" altLang="ko-KR" dirty="0"/>
              <a:t>([ [</a:t>
            </a:r>
            <a:r>
              <a:rPr lang="en-US" altLang="ko-KR" sz="1800" dirty="0"/>
              <a:t>···</a:t>
            </a:r>
            <a:r>
              <a:rPr lang="en-US" altLang="ko-KR" dirty="0"/>
              <a:t>], [</a:t>
            </a:r>
            <a:r>
              <a:rPr lang="en-US" altLang="ko-KR" sz="1800" dirty="0"/>
              <a:t>···</a:t>
            </a:r>
            <a:r>
              <a:rPr lang="en-US" altLang="ko-KR" dirty="0"/>
              <a:t>], </a:t>
            </a:r>
            <a:r>
              <a:rPr lang="en-US" altLang="ko-KR" sz="1800" dirty="0"/>
              <a:t>··· ])</a:t>
            </a:r>
            <a:r>
              <a:rPr lang="ko-KR" altLang="en-US" sz="1800" dirty="0"/>
              <a:t>를 사용하여</a:t>
            </a:r>
            <a:br>
              <a:rPr lang="en-US" altLang="ko-KR" sz="1800" dirty="0"/>
            </a:br>
            <a:r>
              <a:rPr lang="ko-KR" altLang="en-US" sz="1800" dirty="0"/>
              <a:t>생성함 </a:t>
            </a:r>
            <a:r>
              <a:rPr lang="en-US" altLang="ko-KR" sz="1800" dirty="0"/>
              <a:t>(import </a:t>
            </a:r>
            <a:r>
              <a:rPr lang="en-US" altLang="ko-KR" sz="1800" dirty="0" err="1"/>
              <a:t>numpy</a:t>
            </a:r>
            <a:r>
              <a:rPr lang="en-US" altLang="ko-KR" sz="1800" dirty="0"/>
              <a:t> as np)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E61C09-6AE8-4C5F-9B91-6223AFDE069E}"/>
                  </a:ext>
                </a:extLst>
              </p:cNvPr>
              <p:cNvSpPr txBox="1"/>
              <p:nvPr/>
            </p:nvSpPr>
            <p:spPr>
              <a:xfrm>
                <a:off x="1025769" y="2255763"/>
                <a:ext cx="1550424" cy="46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/>
                  <a:t>A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E61C09-6AE8-4C5F-9B91-6223AFDE0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769" y="2255763"/>
                <a:ext cx="1550424" cy="461986"/>
              </a:xfrm>
              <a:prstGeom prst="rect">
                <a:avLst/>
              </a:prstGeom>
              <a:blipFill>
                <a:blip r:embed="rId2"/>
                <a:stretch>
                  <a:fillRect l="-9020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9F7F8C-ACF4-4669-97EC-86BA7F553610}"/>
                  </a:ext>
                </a:extLst>
              </p:cNvPr>
              <p:cNvSpPr txBox="1"/>
              <p:nvPr/>
            </p:nvSpPr>
            <p:spPr>
              <a:xfrm>
                <a:off x="2877686" y="2255763"/>
                <a:ext cx="2103461" cy="46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/>
                  <a:t>B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9F7F8C-ACF4-4669-97EC-86BA7F553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686" y="2255763"/>
                <a:ext cx="2103461" cy="461986"/>
              </a:xfrm>
              <a:prstGeom prst="rect">
                <a:avLst/>
              </a:prstGeom>
              <a:blipFill>
                <a:blip r:embed="rId3"/>
                <a:stretch>
                  <a:fillRect l="-6667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5BF77E2C-1A93-4EB0-8985-8B4250D65B63}"/>
              </a:ext>
            </a:extLst>
          </p:cNvPr>
          <p:cNvSpPr txBox="1"/>
          <p:nvPr/>
        </p:nvSpPr>
        <p:spPr>
          <a:xfrm>
            <a:off x="1113690" y="2854557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shape 2 X 3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7AA220-5B0F-4954-860D-0AEA0D7DF8DF}"/>
              </a:ext>
            </a:extLst>
          </p:cNvPr>
          <p:cNvSpPr txBox="1"/>
          <p:nvPr/>
        </p:nvSpPr>
        <p:spPr>
          <a:xfrm>
            <a:off x="3329024" y="2854557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shape 2 X 3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4F7431-09BB-42CF-ACEC-7001BDE7F78A}"/>
              </a:ext>
            </a:extLst>
          </p:cNvPr>
          <p:cNvSpPr txBox="1"/>
          <p:nvPr/>
        </p:nvSpPr>
        <p:spPr>
          <a:xfrm>
            <a:off x="766763" y="3362703"/>
            <a:ext cx="46554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형 변환 </a:t>
            </a:r>
            <a:r>
              <a:rPr lang="en-US" altLang="ko-KR" dirty="0"/>
              <a:t>(reshape)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</a:t>
            </a:r>
            <a:r>
              <a:rPr lang="en-US" altLang="ko-KR" dirty="0" err="1"/>
              <a:t>vecto</a:t>
            </a:r>
            <a:r>
              <a:rPr lang="ko-KR" altLang="en-US" dirty="0"/>
              <a:t>를 </a:t>
            </a:r>
            <a:r>
              <a:rPr lang="en-US" altLang="ko-KR" dirty="0" err="1"/>
              <a:t>matri</a:t>
            </a:r>
            <a:r>
              <a:rPr lang="ko-KR" altLang="en-US" dirty="0"/>
              <a:t>로 변경하거나 </a:t>
            </a:r>
            <a:r>
              <a:rPr lang="en-US" altLang="ko-KR" dirty="0"/>
              <a:t>matrix</a:t>
            </a:r>
            <a:br>
              <a:rPr lang="en-US" altLang="ko-KR" dirty="0"/>
            </a:br>
            <a:r>
              <a:rPr lang="ko-KR" altLang="en-US" dirty="0"/>
              <a:t>를 다른 형상의 </a:t>
            </a:r>
            <a:r>
              <a:rPr lang="en-US" altLang="ko-KR" dirty="0" err="1"/>
              <a:t>matri</a:t>
            </a:r>
            <a:r>
              <a:rPr lang="ko-KR" altLang="en-US" dirty="0"/>
              <a:t>로 변경하기 위해서</a:t>
            </a:r>
            <a:br>
              <a:rPr lang="en-US" altLang="ko-KR" dirty="0"/>
            </a:br>
            <a:r>
              <a:rPr lang="ko-KR" altLang="en-US" dirty="0"/>
              <a:t>는 </a:t>
            </a:r>
            <a:r>
              <a:rPr lang="en-US" altLang="ko-KR" dirty="0"/>
              <a:t>reshape() </a:t>
            </a:r>
            <a:r>
              <a:rPr lang="ko-KR" altLang="en-US" dirty="0"/>
              <a:t>사용하여 행렬의 </a:t>
            </a:r>
            <a:r>
              <a:rPr lang="en-US" altLang="ko-KR" dirty="0"/>
              <a:t>shape</a:t>
            </a:r>
            <a:r>
              <a:rPr lang="ko-KR" altLang="en-US" dirty="0"/>
              <a:t>를</a:t>
            </a:r>
            <a:br>
              <a:rPr lang="en-US" altLang="ko-KR" dirty="0"/>
            </a:br>
            <a:r>
              <a:rPr lang="ko-KR" altLang="en-US" dirty="0"/>
              <a:t>변경하여야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765B2E-98D2-4C84-9D37-9FE138FC9E1B}"/>
                  </a:ext>
                </a:extLst>
              </p:cNvPr>
              <p:cNvSpPr txBox="1"/>
              <p:nvPr/>
            </p:nvSpPr>
            <p:spPr>
              <a:xfrm>
                <a:off x="1110806" y="5168599"/>
                <a:ext cx="1550424" cy="46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/>
                  <a:t>A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E765B2E-98D2-4C84-9D37-9FE138FC9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806" y="5168599"/>
                <a:ext cx="1550424" cy="461986"/>
              </a:xfrm>
              <a:prstGeom prst="rect">
                <a:avLst/>
              </a:prstGeom>
              <a:blipFill>
                <a:blip r:embed="rId4"/>
                <a:stretch>
                  <a:fillRect l="-9020" b="-7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D75573-F6D3-4333-89D5-6C143BC33837}"/>
                  </a:ext>
                </a:extLst>
              </p:cNvPr>
              <p:cNvSpPr txBox="1"/>
              <p:nvPr/>
            </p:nvSpPr>
            <p:spPr>
              <a:xfrm>
                <a:off x="2978943" y="5007434"/>
                <a:ext cx="2556341" cy="7326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/>
                  <a:t>D.reshape(3,2)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D75573-F6D3-4333-89D5-6C143BC33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943" y="5007434"/>
                <a:ext cx="2556341" cy="732636"/>
              </a:xfrm>
              <a:prstGeom prst="rect">
                <a:avLst/>
              </a:prstGeom>
              <a:blipFill>
                <a:blip r:embed="rId5"/>
                <a:stretch>
                  <a:fillRect l="-57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FCB4FCE-CB5D-49E7-80D1-18E795C75CF7}"/>
              </a:ext>
            </a:extLst>
          </p:cNvPr>
          <p:cNvSpPr txBox="1"/>
          <p:nvPr/>
        </p:nvSpPr>
        <p:spPr>
          <a:xfrm>
            <a:off x="1224618" y="5740070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shape 2 X 3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F6C924-3B6E-4B31-A6C3-0ED41F5A8FD3}"/>
              </a:ext>
            </a:extLst>
          </p:cNvPr>
          <p:cNvSpPr txBox="1"/>
          <p:nvPr/>
        </p:nvSpPr>
        <p:spPr>
          <a:xfrm>
            <a:off x="3645434" y="5740070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shape 3 X 2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9EF9635-2D99-42F0-B806-94950CB0EFB5}"/>
              </a:ext>
            </a:extLst>
          </p:cNvPr>
          <p:cNvGrpSpPr/>
          <p:nvPr/>
        </p:nvGrpSpPr>
        <p:grpSpPr>
          <a:xfrm>
            <a:off x="6960706" y="676882"/>
            <a:ext cx="3965202" cy="2177675"/>
            <a:chOff x="6960706" y="676882"/>
            <a:chExt cx="3965202" cy="217767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93CF840-5EBD-4376-B5D7-C4FE995B23BE}"/>
                </a:ext>
              </a:extLst>
            </p:cNvPr>
            <p:cNvSpPr/>
            <p:nvPr/>
          </p:nvSpPr>
          <p:spPr>
            <a:xfrm>
              <a:off x="6960706" y="701851"/>
              <a:ext cx="3965201" cy="1683796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A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200" dirty="0">
                  <a:solidFill>
                    <a:schemeClr val="tx1"/>
                  </a:solidFill>
                </a:rPr>
                <a:t>([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3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[</a:t>
              </a:r>
              <a:r>
                <a:rPr lang="en-US" altLang="ko-KR" sz="1200" dirty="0">
                  <a:solidFill>
                    <a:srgbClr val="00B050"/>
                  </a:solidFill>
                </a:rPr>
                <a:t>4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5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6</a:t>
              </a:r>
              <a:r>
                <a:rPr lang="en-US" altLang="ko-KR" sz="1200" dirty="0">
                  <a:solidFill>
                    <a:schemeClr val="tx1"/>
                  </a:solidFill>
                </a:rPr>
                <a:t>])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B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np,array</a:t>
              </a:r>
              <a:r>
                <a:rPr lang="en-US" altLang="ko-KR" sz="1200" dirty="0">
                  <a:solidFill>
                    <a:schemeClr val="tx1"/>
                  </a:solidFill>
                </a:rPr>
                <a:t>([</a:t>
              </a:r>
              <a:r>
                <a:rPr lang="en-US" altLang="ko-KR" sz="1200" dirty="0">
                  <a:solidFill>
                    <a:srgbClr val="7030A0"/>
                  </a:solidFill>
                </a:rPr>
                <a:t>-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7030A0"/>
                  </a:solidFill>
                </a:rPr>
                <a:t>-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7030A0"/>
                  </a:solidFill>
                </a:rPr>
                <a:t>-</a:t>
              </a:r>
              <a:r>
                <a:rPr lang="en-US" altLang="ko-KR" sz="1200" dirty="0">
                  <a:solidFill>
                    <a:srgbClr val="00B050"/>
                  </a:solidFill>
                </a:rPr>
                <a:t>3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[</a:t>
              </a:r>
              <a:r>
                <a:rPr lang="en-US" altLang="ko-KR" sz="1200" dirty="0">
                  <a:solidFill>
                    <a:srgbClr val="00B050"/>
                  </a:solidFill>
                </a:rPr>
                <a:t>4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5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6</a:t>
              </a:r>
              <a:r>
                <a:rPr lang="en-US" altLang="ko-KR" sz="12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matrix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A,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B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 형상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출력 </a:t>
              </a:r>
              <a:r>
                <a:rPr lang="en-US" altLang="ko-KR" sz="1200" b="1" i="1" dirty="0">
                  <a:solidFill>
                    <a:srgbClr val="00B0F0"/>
                  </a:solidFill>
                </a:rPr>
                <a:t>=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&gt; shape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A.shape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A.shape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B.shape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B.shape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matrix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A,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B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차원 출력 </a:t>
              </a:r>
              <a:r>
                <a:rPr lang="en-US" altLang="ko-KR" sz="1200" b="1" i="1" dirty="0">
                  <a:solidFill>
                    <a:srgbClr val="00B0F0"/>
                  </a:solidFill>
                </a:rPr>
                <a:t>=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&gt; </a:t>
              </a:r>
              <a:r>
                <a:rPr lang="en-US" altLang="ko-KR" sz="1200" i="1" dirty="0" err="1">
                  <a:solidFill>
                    <a:srgbClr val="00B0F0"/>
                  </a:solidFill>
                </a:rPr>
                <a:t>nidm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A.nidm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A.ndim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B.ndim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B.ndim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D8A54A8-2033-40A7-9026-AB3C7ABBFC18}"/>
                </a:ext>
              </a:extLst>
            </p:cNvPr>
            <p:cNvSpPr/>
            <p:nvPr/>
          </p:nvSpPr>
          <p:spPr>
            <a:xfrm>
              <a:off x="6960706" y="676882"/>
              <a:ext cx="3965201" cy="217767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EB7E27A-19F9-4083-A3AC-CA3B62BBD78D}"/>
                </a:ext>
              </a:extLst>
            </p:cNvPr>
            <p:cNvSpPr/>
            <p:nvPr/>
          </p:nvSpPr>
          <p:spPr>
            <a:xfrm>
              <a:off x="7022527" y="2409082"/>
              <a:ext cx="3903381" cy="42966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200" dirty="0" err="1">
                  <a:solidFill>
                    <a:schemeClr val="tx1"/>
                  </a:solidFill>
                </a:rPr>
                <a:t>A.shape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(2, 3) 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B.shape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(2, 3)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A.ndim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2 ,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B.nidm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604238A-4E75-4B5A-909F-D914F0217739}"/>
              </a:ext>
            </a:extLst>
          </p:cNvPr>
          <p:cNvGrpSpPr/>
          <p:nvPr/>
        </p:nvGrpSpPr>
        <p:grpSpPr>
          <a:xfrm>
            <a:off x="6960706" y="3363613"/>
            <a:ext cx="2432134" cy="2580058"/>
            <a:chOff x="7022526" y="3529344"/>
            <a:chExt cx="2432134" cy="258005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0AB0FF1-6018-4F0D-9CE9-3542A54949FA}"/>
                </a:ext>
              </a:extLst>
            </p:cNvPr>
            <p:cNvSpPr/>
            <p:nvPr/>
          </p:nvSpPr>
          <p:spPr>
            <a:xfrm>
              <a:off x="7022526" y="3544568"/>
              <a:ext cx="2432134" cy="206256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i="1" dirty="0">
                  <a:solidFill>
                    <a:srgbClr val="00B0F0"/>
                  </a:solidFill>
                </a:rPr>
                <a:t># vector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생성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C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200" dirty="0">
                  <a:solidFill>
                    <a:schemeClr val="tx1"/>
                  </a:solidFill>
                </a:rPr>
                <a:t>([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3</a:t>
              </a:r>
              <a:r>
                <a:rPr lang="en-US" altLang="ko-KR" sz="12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vector c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형상 출력 </a:t>
              </a:r>
              <a:r>
                <a:rPr lang="en-US" altLang="ko-KR" sz="1200" b="1" i="1" dirty="0">
                  <a:solidFill>
                    <a:srgbClr val="00B0F0"/>
                  </a:solidFill>
                </a:rPr>
                <a:t>=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&gt; shape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C.shape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C.shape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en-US" altLang="ko-KR" sz="1200" i="1" dirty="0" err="1">
                  <a:solidFill>
                    <a:srgbClr val="00B0F0"/>
                  </a:solidFill>
                </a:rPr>
                <a:t>vecto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를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(1, 3)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행렬도 형 변환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C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C.reshape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</a:t>
              </a:r>
              <a:r>
                <a:rPr lang="en-US" altLang="ko-KR" sz="1200" dirty="0">
                  <a:solidFill>
                    <a:srgbClr val="00B050"/>
                  </a:solidFill>
                </a:rPr>
                <a:t> 3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C.shape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C.shape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3564256-D9AF-423F-9BD8-ABA3FD026147}"/>
                </a:ext>
              </a:extLst>
            </p:cNvPr>
            <p:cNvSpPr/>
            <p:nvPr/>
          </p:nvSpPr>
          <p:spPr>
            <a:xfrm>
              <a:off x="7022526" y="3529344"/>
              <a:ext cx="2432134" cy="2580058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08FF33F-51A7-4539-AF17-F5913211D056}"/>
                </a:ext>
              </a:extLst>
            </p:cNvPr>
            <p:cNvSpPr/>
            <p:nvPr/>
          </p:nvSpPr>
          <p:spPr>
            <a:xfrm>
              <a:off x="7041485" y="5639688"/>
              <a:ext cx="2394215" cy="42868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200" dirty="0" err="1">
                  <a:solidFill>
                    <a:schemeClr val="tx1"/>
                  </a:solidFill>
                </a:rPr>
                <a:t>C.shape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(3, )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C.shape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(1, 3)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20482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B6431-8E57-468A-90B0-6B5A8FF1EA7D}"/>
              </a:ext>
            </a:extLst>
          </p:cNvPr>
          <p:cNvSpPr txBox="1"/>
          <p:nvPr/>
        </p:nvSpPr>
        <p:spPr>
          <a:xfrm>
            <a:off x="820615" y="709246"/>
            <a:ext cx="867456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030A0"/>
                </a:solidFill>
              </a:rPr>
              <a:t>Next Time</a:t>
            </a: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600" dirty="0">
                <a:solidFill>
                  <a:srgbClr val="7030A0"/>
                </a:solidFill>
              </a:rPr>
              <a:t> </a:t>
            </a:r>
            <a:r>
              <a:rPr lang="en-US" altLang="ko-KR" sz="3600" dirty="0" err="1">
                <a:solidFill>
                  <a:srgbClr val="7030A0"/>
                </a:solidFill>
              </a:rPr>
              <a:t>numpy</a:t>
            </a:r>
            <a:endParaRPr lang="en-US" altLang="ko-KR" sz="3600" dirty="0">
              <a:solidFill>
                <a:srgbClr val="7030A0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altLang="ko-KR" sz="3600" dirty="0">
              <a:solidFill>
                <a:srgbClr val="7030A0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rgbClr val="7030A0"/>
                </a:solidFill>
              </a:rPr>
              <a:t>dot product, broadcast, iterator</a:t>
            </a:r>
            <a:endParaRPr lang="ko-KR" altLang="en-US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698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4F376-6971-48EC-9D63-66185FB00E06}"/>
              </a:ext>
            </a:extLst>
          </p:cNvPr>
          <p:cNvSpPr txBox="1"/>
          <p:nvPr/>
        </p:nvSpPr>
        <p:spPr>
          <a:xfrm>
            <a:off x="2972691" y="1581792"/>
            <a:ext cx="631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accent1"/>
                </a:solidFill>
              </a:rPr>
              <a:t>머신러닝</a:t>
            </a:r>
            <a:r>
              <a:rPr lang="en-US" altLang="ko-KR" sz="3200" dirty="0">
                <a:solidFill>
                  <a:schemeClr val="accent1"/>
                </a:solidFill>
              </a:rPr>
              <a:t>/</a:t>
            </a:r>
            <a:r>
              <a:rPr lang="ko-KR" altLang="en-US" sz="3200" dirty="0" err="1">
                <a:solidFill>
                  <a:schemeClr val="accent1"/>
                </a:solidFill>
              </a:rPr>
              <a:t>딥너링을</a:t>
            </a:r>
            <a:r>
              <a:rPr lang="ko-KR" altLang="en-US" sz="3200" dirty="0">
                <a:solidFill>
                  <a:schemeClr val="accent1"/>
                </a:solidFill>
              </a:rPr>
              <a:t> 위한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8784-7E0A-4E44-A9B8-EDF0618EFB50}"/>
              </a:ext>
            </a:extLst>
          </p:cNvPr>
          <p:cNvSpPr txBox="1"/>
          <p:nvPr/>
        </p:nvSpPr>
        <p:spPr>
          <a:xfrm>
            <a:off x="3476845" y="2603876"/>
            <a:ext cx="5331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</a:rPr>
              <a:t>파이썬</a:t>
            </a:r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(Python)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D4F3F-7EE9-4698-85E0-8FB9EA0CED19}"/>
              </a:ext>
            </a:extLst>
          </p:cNvPr>
          <p:cNvSpPr txBox="1"/>
          <p:nvPr/>
        </p:nvSpPr>
        <p:spPr>
          <a:xfrm>
            <a:off x="5105969" y="4297876"/>
            <a:ext cx="179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accent1"/>
                </a:solidFill>
              </a:rPr>
              <a:t>numpy</a:t>
            </a:r>
            <a:r>
              <a:rPr lang="en-US" altLang="ko-KR" sz="2800" dirty="0">
                <a:solidFill>
                  <a:schemeClr val="accent1"/>
                </a:solidFill>
              </a:rPr>
              <a:t> (II)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7399D-10DF-4C7C-9411-B984EFADC23E}"/>
              </a:ext>
            </a:extLst>
          </p:cNvPr>
          <p:cNvSpPr txBox="1"/>
          <p:nvPr/>
        </p:nvSpPr>
        <p:spPr>
          <a:xfrm>
            <a:off x="4474515" y="5499434"/>
            <a:ext cx="3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아이엠알</a:t>
            </a:r>
            <a:r>
              <a:rPr lang="ko-KR" altLang="en-US" dirty="0"/>
              <a:t> </a:t>
            </a:r>
            <a:r>
              <a:rPr lang="en-US" altLang="ko-KR" dirty="0"/>
              <a:t>(www.imbiz.co.kr)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ABD77-C639-40B0-9DFB-0D1FEF50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0669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DF904-2B85-4FCF-B3DB-E3462DD10DF2}"/>
              </a:ext>
            </a:extLst>
          </p:cNvPr>
          <p:cNvSpPr txBox="1"/>
          <p:nvPr/>
        </p:nvSpPr>
        <p:spPr>
          <a:xfrm>
            <a:off x="1358349" y="833606"/>
            <a:ext cx="7229030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800" dirty="0"/>
              <a:t> </a:t>
            </a:r>
            <a:r>
              <a:rPr lang="en-US" altLang="ko-KR" sz="2800" dirty="0" err="1"/>
              <a:t>numpy</a:t>
            </a:r>
            <a:endParaRPr lang="en-US" altLang="ko-KR" sz="28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Vector / matrix </a:t>
            </a:r>
            <a:r>
              <a:rPr lang="ko-KR" altLang="en-US" sz="2400" dirty="0"/>
              <a:t>생성</a:t>
            </a:r>
            <a:endParaRPr lang="en-US" altLang="ko-KR" sz="2400" dirty="0"/>
          </a:p>
          <a:p>
            <a:pPr lvl="1"/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행렬 곱 </a:t>
            </a:r>
            <a:r>
              <a:rPr lang="en-US" altLang="ko-KR" sz="2400" dirty="0"/>
              <a:t>(dot product)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broadcast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index /slice / iterator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concatenate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useful function (</a:t>
            </a:r>
            <a:r>
              <a:rPr lang="en-US" altLang="ko-KR" sz="2400" dirty="0" err="1"/>
              <a:t>loadtxt</a:t>
            </a:r>
            <a:r>
              <a:rPr lang="en-US" altLang="ko-KR" sz="2400" dirty="0"/>
              <a:t>(), rand(), argmax(), ···)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58C173B-F795-49EA-B7BA-A93BAF936E51}"/>
              </a:ext>
            </a:extLst>
          </p:cNvPr>
          <p:cNvSpPr/>
          <p:nvPr/>
        </p:nvSpPr>
        <p:spPr>
          <a:xfrm>
            <a:off x="1652954" y="2303585"/>
            <a:ext cx="3880338" cy="2057400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4512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F1C4C-9285-42A5-9FF2-3F49FB5A519E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라이브러리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en-US" altLang="ko-KR" sz="2400" dirty="0" err="1">
                <a:solidFill>
                  <a:srgbClr val="7030A0"/>
                </a:solidFill>
              </a:rPr>
              <a:t>numpy</a:t>
            </a:r>
            <a:r>
              <a:rPr lang="en-US" altLang="ko-KR" sz="2400" dirty="0">
                <a:solidFill>
                  <a:srgbClr val="7030A0"/>
                </a:solidFill>
              </a:rPr>
              <a:t> </a:t>
            </a:r>
            <a:r>
              <a:rPr lang="ko-KR" altLang="en-US" sz="2400" dirty="0">
                <a:solidFill>
                  <a:srgbClr val="7030A0"/>
                </a:solidFill>
              </a:rPr>
              <a:t>행렬 곱</a:t>
            </a:r>
            <a:r>
              <a:rPr lang="en-US" altLang="ko-KR" sz="2400" dirty="0">
                <a:solidFill>
                  <a:srgbClr val="7030A0"/>
                </a:solidFill>
              </a:rPr>
              <a:t>(dot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product) (I)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BB8814-24F7-48D2-8277-9C1DA5688535}"/>
              </a:ext>
            </a:extLst>
          </p:cNvPr>
          <p:cNvSpPr txBox="1"/>
          <p:nvPr/>
        </p:nvSpPr>
        <p:spPr>
          <a:xfrm>
            <a:off x="793093" y="676881"/>
            <a:ext cx="86212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행렬 곱</a:t>
            </a:r>
            <a:r>
              <a:rPr lang="en-US" altLang="ko-KR" dirty="0"/>
              <a:t>(dot product)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A </a:t>
            </a:r>
            <a:r>
              <a:rPr lang="ko-KR" altLang="en-US" dirty="0"/>
              <a:t>행렬과 </a:t>
            </a:r>
            <a:r>
              <a:rPr lang="en-US" altLang="ko-KR" dirty="0"/>
              <a:t>B </a:t>
            </a:r>
            <a:r>
              <a:rPr lang="ko-KR" altLang="en-US" dirty="0"/>
              <a:t>행렬의 행렬 곱 </a:t>
            </a:r>
            <a:r>
              <a:rPr lang="en-US" altLang="ko-KR" dirty="0"/>
              <a:t>(dot product)</a:t>
            </a:r>
            <a:r>
              <a:rPr lang="ko-KR" altLang="en-US" dirty="0"/>
              <a:t>는 </a:t>
            </a:r>
            <a:r>
              <a:rPr lang="en-US" altLang="ko-KR" dirty="0" err="1"/>
              <a:t>np,dot</a:t>
            </a:r>
            <a:r>
              <a:rPr lang="en-US" altLang="ko-KR" dirty="0"/>
              <a:t>(A,B) </a:t>
            </a:r>
            <a:r>
              <a:rPr lang="ko-KR" altLang="en-US" dirty="0"/>
              <a:t>나타내며</a:t>
            </a:r>
            <a:r>
              <a:rPr lang="en-US" altLang="ko-KR" dirty="0"/>
              <a:t>, </a:t>
            </a:r>
            <a:r>
              <a:rPr lang="ko-KR" altLang="en-US" dirty="0"/>
              <a:t>행렬 </a:t>
            </a:r>
            <a:r>
              <a:rPr lang="en-US" altLang="ko-KR" dirty="0"/>
              <a:t>A</a:t>
            </a:r>
            <a:br>
              <a:rPr lang="en-US" altLang="ko-KR" dirty="0"/>
            </a:br>
            <a:r>
              <a:rPr lang="ko-KR" altLang="en-US" dirty="0"/>
              <a:t>의 열 벡터와 </a:t>
            </a:r>
            <a:r>
              <a:rPr lang="en-US" altLang="ko-KR" dirty="0"/>
              <a:t>B </a:t>
            </a:r>
            <a:r>
              <a:rPr lang="ko-KR" altLang="en-US" dirty="0"/>
              <a:t>행렬의 행 벡터가 같아야 함</a:t>
            </a:r>
            <a:r>
              <a:rPr lang="en-US" altLang="ko-KR" dirty="0"/>
              <a:t>. </a:t>
            </a:r>
            <a:r>
              <a:rPr lang="ko-KR" altLang="en-US" dirty="0"/>
              <a:t>만약 같지 않다면 </a:t>
            </a:r>
            <a:r>
              <a:rPr lang="en-US" altLang="ko-KR" dirty="0"/>
              <a:t>reshape </a:t>
            </a:r>
            <a:r>
              <a:rPr lang="ko-KR" altLang="en-US" dirty="0"/>
              <a:t>또는 전</a:t>
            </a:r>
            <a:br>
              <a:rPr lang="en-US" altLang="ko-KR" dirty="0"/>
            </a:br>
            <a:r>
              <a:rPr lang="ko-KR" altLang="en-US" dirty="0" err="1"/>
              <a:t>치행렬</a:t>
            </a:r>
            <a:r>
              <a:rPr lang="en-US" altLang="ko-KR" dirty="0"/>
              <a:t>(transpose)</a:t>
            </a:r>
            <a:r>
              <a:rPr lang="ko-KR" altLang="en-US" dirty="0"/>
              <a:t>등을 사용하여 형 변환을 한 후에 행렬 곱 실행해야 함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027E91-48D7-4E5C-B8F7-548978A7B22E}"/>
                  </a:ext>
                </a:extLst>
              </p:cNvPr>
              <p:cNvSpPr txBox="1"/>
              <p:nvPr/>
            </p:nvSpPr>
            <p:spPr>
              <a:xfrm>
                <a:off x="1301261" y="2473816"/>
                <a:ext cx="1550424" cy="4619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/>
                  <a:t>A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027E91-48D7-4E5C-B8F7-548978A7B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261" y="2473816"/>
                <a:ext cx="1550424" cy="461986"/>
              </a:xfrm>
              <a:prstGeom prst="rect">
                <a:avLst/>
              </a:prstGeom>
              <a:blipFill>
                <a:blip r:embed="rId2"/>
                <a:stretch>
                  <a:fillRect l="-9020" b="-7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1A2061-1129-4BDD-B386-3BED538EF3F0}"/>
                  </a:ext>
                </a:extLst>
              </p:cNvPr>
              <p:cNvSpPr txBox="1"/>
              <p:nvPr/>
            </p:nvSpPr>
            <p:spPr>
              <a:xfrm>
                <a:off x="3251108" y="2339420"/>
                <a:ext cx="1574983" cy="730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dirty="0"/>
                  <a:t>B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1A2061-1129-4BDD-B386-3BED538EF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108" y="2339420"/>
                <a:ext cx="1574983" cy="730777"/>
              </a:xfrm>
              <a:prstGeom prst="rect">
                <a:avLst/>
              </a:prstGeom>
              <a:blipFill>
                <a:blip r:embed="rId3"/>
                <a:stretch>
                  <a:fillRect l="-88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922A8DA-861D-4562-B43A-7E7CC84B91BA}"/>
              </a:ext>
            </a:extLst>
          </p:cNvPr>
          <p:cNvSpPr txBox="1"/>
          <p:nvPr/>
        </p:nvSpPr>
        <p:spPr>
          <a:xfrm>
            <a:off x="1301261" y="3255409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형상    </a:t>
            </a:r>
            <a:r>
              <a:rPr lang="en-US" altLang="ko-KR" dirty="0"/>
              <a:t> 2 X 3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D5BA01-C48F-46EE-B0B1-856D46A9577D}"/>
              </a:ext>
            </a:extLst>
          </p:cNvPr>
          <p:cNvSpPr txBox="1"/>
          <p:nvPr/>
        </p:nvSpPr>
        <p:spPr>
          <a:xfrm>
            <a:off x="3956540" y="3255409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 X 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40A1CF73-7AF1-4A68-8F10-0BCAFAC8B1B9}"/>
                  </a:ext>
                </a:extLst>
              </p:cNvPr>
              <p:cNvSpPr/>
              <p:nvPr/>
            </p:nvSpPr>
            <p:spPr>
              <a:xfrm>
                <a:off x="1084385" y="3962400"/>
                <a:ext cx="4114800" cy="170501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B 	=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−28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−49</m:t>
                              </m:r>
                            </m:e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−64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( 2 X 3 )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( 3 X 2 ) =	( 2 X 2 )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40A1CF73-7AF1-4A68-8F10-0BCAFAC8B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385" y="3962400"/>
                <a:ext cx="4114800" cy="170501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EA4248-7CFC-4B52-9287-A14231E92124}"/>
              </a:ext>
            </a:extLst>
          </p:cNvPr>
          <p:cNvSpPr/>
          <p:nvPr/>
        </p:nvSpPr>
        <p:spPr>
          <a:xfrm>
            <a:off x="1887415" y="4999892"/>
            <a:ext cx="849923" cy="3693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38E80E3-F12B-45BD-9C37-0DA51D1C7003}"/>
              </a:ext>
            </a:extLst>
          </p:cNvPr>
          <p:cNvGrpSpPr/>
          <p:nvPr/>
        </p:nvGrpSpPr>
        <p:grpSpPr>
          <a:xfrm>
            <a:off x="5970096" y="2563661"/>
            <a:ext cx="3965203" cy="2723448"/>
            <a:chOff x="6491783" y="2745369"/>
            <a:chExt cx="3965203" cy="272344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1344BD1-A596-47A5-9D64-F62B37FCA438}"/>
                </a:ext>
              </a:extLst>
            </p:cNvPr>
            <p:cNvSpPr/>
            <p:nvPr/>
          </p:nvSpPr>
          <p:spPr>
            <a:xfrm>
              <a:off x="6491783" y="2776057"/>
              <a:ext cx="3965201" cy="189558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A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200" dirty="0">
                  <a:solidFill>
                    <a:schemeClr val="tx1"/>
                  </a:solidFill>
                </a:rPr>
                <a:t>([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3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[</a:t>
              </a:r>
              <a:r>
                <a:rPr lang="en-US" altLang="ko-KR" sz="1200" dirty="0">
                  <a:solidFill>
                    <a:srgbClr val="00B050"/>
                  </a:solidFill>
                </a:rPr>
                <a:t>4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5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6</a:t>
              </a:r>
              <a:r>
                <a:rPr lang="en-US" altLang="ko-KR" sz="1200" dirty="0">
                  <a:solidFill>
                    <a:schemeClr val="tx1"/>
                  </a:solidFill>
                </a:rPr>
                <a:t>]) 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2X3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행렬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B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np,array</a:t>
              </a:r>
              <a:r>
                <a:rPr lang="en-US" altLang="ko-KR" sz="1200" dirty="0">
                  <a:solidFill>
                    <a:schemeClr val="tx1"/>
                  </a:solidFill>
                </a:rPr>
                <a:t>([</a:t>
              </a:r>
              <a:r>
                <a:rPr lang="en-US" altLang="ko-KR" sz="1200" dirty="0">
                  <a:solidFill>
                    <a:srgbClr val="7030A0"/>
                  </a:solidFill>
                </a:rPr>
                <a:t>-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7030A0"/>
                  </a:solidFill>
                </a:rPr>
                <a:t>-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[</a:t>
              </a:r>
              <a:r>
                <a:rPr lang="en-US" altLang="ko-KR" sz="1200" dirty="0">
                  <a:solidFill>
                    <a:srgbClr val="7030A0"/>
                  </a:solidFill>
                </a:rPr>
                <a:t>-</a:t>
              </a:r>
              <a:r>
                <a:rPr lang="en-US" altLang="ko-KR" sz="1200" dirty="0">
                  <a:solidFill>
                    <a:srgbClr val="00B050"/>
                  </a:solidFill>
                </a:rPr>
                <a:t>3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7030A0"/>
                  </a:solidFill>
                </a:rPr>
                <a:t>-</a:t>
              </a:r>
              <a:r>
                <a:rPr lang="en-US" altLang="ko-KR" sz="1200" dirty="0">
                  <a:solidFill>
                    <a:srgbClr val="00B050"/>
                  </a:solidFill>
                </a:rPr>
                <a:t>4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[</a:t>
              </a:r>
              <a:r>
                <a:rPr lang="en-US" altLang="ko-KR" sz="1200" dirty="0">
                  <a:solidFill>
                    <a:srgbClr val="7030A0"/>
                  </a:solidFill>
                </a:rPr>
                <a:t>-</a:t>
              </a:r>
              <a:r>
                <a:rPr lang="en-US" altLang="ko-KR" sz="1200" dirty="0">
                  <a:solidFill>
                    <a:srgbClr val="00B050"/>
                  </a:solidFill>
                </a:rPr>
                <a:t>5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7030A0"/>
                  </a:solidFill>
                </a:rPr>
                <a:t>-</a:t>
              </a:r>
              <a:r>
                <a:rPr lang="en-US" altLang="ko-KR" sz="1200" dirty="0">
                  <a:solidFill>
                    <a:srgbClr val="00B050"/>
                  </a:solidFill>
                </a:rPr>
                <a:t>6</a:t>
              </a:r>
              <a:r>
                <a:rPr lang="en-US" altLang="ko-KR" sz="1200" dirty="0">
                  <a:solidFill>
                    <a:schemeClr val="tx1"/>
                  </a:solidFill>
                </a:rPr>
                <a:t>]) 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3X2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행렬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(2X3) dot product (3X2) </a:t>
              </a:r>
              <a:r>
                <a:rPr lang="en-US" altLang="ko-KR" sz="1200" b="1" i="1" dirty="0">
                  <a:solidFill>
                    <a:srgbClr val="00B0F0"/>
                  </a:solidFill>
                </a:rPr>
                <a:t>==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 (2X2)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행렬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C = np.dot(A, B)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행렬 곱 수행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matrix A, B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형상 출력 </a:t>
              </a:r>
              <a:r>
                <a:rPr lang="en-US" altLang="ko-KR" sz="1200" b="1" i="1" dirty="0">
                  <a:solidFill>
                    <a:srgbClr val="00B0F0"/>
                  </a:solidFill>
                </a:rPr>
                <a:t>=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&gt; shape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A.shape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A.shape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B.shape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B.shape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C.shape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C.shape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(C)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F7243F5-2B6C-4F65-82DD-313646CF8A76}"/>
                </a:ext>
              </a:extLst>
            </p:cNvPr>
            <p:cNvSpPr/>
            <p:nvPr/>
          </p:nvSpPr>
          <p:spPr>
            <a:xfrm>
              <a:off x="6491783" y="2745369"/>
              <a:ext cx="3965201" cy="2723448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036C9F-09CE-405F-8D17-A44F2D4D7306}"/>
                </a:ext>
              </a:extLst>
            </p:cNvPr>
            <p:cNvSpPr/>
            <p:nvPr/>
          </p:nvSpPr>
          <p:spPr>
            <a:xfrm>
              <a:off x="6491784" y="4702336"/>
              <a:ext cx="3965202" cy="76648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200" dirty="0" err="1">
                  <a:solidFill>
                    <a:schemeClr val="tx1"/>
                  </a:solidFill>
                </a:rPr>
                <a:t>A.shape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(2, 3) 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B.shape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(3, 2)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C.shape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(2, 2)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[[-22 -28]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[-49 -64]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9784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2292D-C500-41CD-ADFB-0795A006D1D7}"/>
              </a:ext>
            </a:extLst>
          </p:cNvPr>
          <p:cNvSpPr txBox="1"/>
          <p:nvPr/>
        </p:nvSpPr>
        <p:spPr>
          <a:xfrm>
            <a:off x="120158" y="142074"/>
            <a:ext cx="66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라이브러리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en-US" altLang="ko-KR" sz="2400" dirty="0" err="1">
                <a:solidFill>
                  <a:srgbClr val="7030A0"/>
                </a:solidFill>
              </a:rPr>
              <a:t>numpy</a:t>
            </a:r>
            <a:r>
              <a:rPr lang="en-US" altLang="ko-KR" sz="2400" dirty="0">
                <a:solidFill>
                  <a:srgbClr val="7030A0"/>
                </a:solidFill>
              </a:rPr>
              <a:t> </a:t>
            </a:r>
            <a:r>
              <a:rPr lang="ko-KR" altLang="en-US" sz="2400" dirty="0">
                <a:solidFill>
                  <a:srgbClr val="7030A0"/>
                </a:solidFill>
              </a:rPr>
              <a:t>행렬 곱</a:t>
            </a:r>
            <a:r>
              <a:rPr lang="en-US" altLang="ko-KR" sz="2400" dirty="0">
                <a:solidFill>
                  <a:srgbClr val="7030A0"/>
                </a:solidFill>
              </a:rPr>
              <a:t>(dot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product) (II)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D3CC3B-1461-4013-B795-2BF409261CC5}"/>
              </a:ext>
            </a:extLst>
          </p:cNvPr>
          <p:cNvSpPr txBox="1"/>
          <p:nvPr/>
        </p:nvSpPr>
        <p:spPr>
          <a:xfrm>
            <a:off x="793093" y="676881"/>
            <a:ext cx="884088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행렬 곱</a:t>
            </a:r>
            <a:r>
              <a:rPr lang="en-US" altLang="ko-KR" dirty="0"/>
              <a:t>(dot product)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행렬 곱은</a:t>
            </a:r>
            <a:r>
              <a:rPr lang="en-US" altLang="ko-KR" dirty="0"/>
              <a:t>, </a:t>
            </a:r>
            <a:r>
              <a:rPr lang="ko-KR" altLang="en-US" dirty="0"/>
              <a:t>행렬의 원소 개수가 </a:t>
            </a:r>
            <a:r>
              <a:rPr lang="ko-KR" altLang="en-US" dirty="0" err="1"/>
              <a:t>같아야만</a:t>
            </a:r>
            <a:r>
              <a:rPr lang="ko-KR" altLang="en-US" dirty="0"/>
              <a:t> 계산 할 수 있는 사칙연산의 한계를</a:t>
            </a:r>
            <a:br>
              <a:rPr lang="en-US" altLang="ko-KR" dirty="0"/>
            </a:br>
            <a:r>
              <a:rPr lang="ko-KR" altLang="en-US" dirty="0"/>
              <a:t>벗어나 ① </a:t>
            </a:r>
            <a:r>
              <a:rPr lang="ko-KR" altLang="en-US" dirty="0" err="1">
                <a:solidFill>
                  <a:srgbClr val="FF0000"/>
                </a:solidFill>
              </a:rPr>
              <a:t>행렬곱</a:t>
            </a:r>
            <a:r>
              <a:rPr lang="ko-KR" altLang="en-US" dirty="0">
                <a:solidFill>
                  <a:srgbClr val="FF0000"/>
                </a:solidFill>
              </a:rPr>
              <a:t> 조건을 만족하는 다양한 크기의 행렬을 연속으로 만들고 </a:t>
            </a:r>
            <a:r>
              <a:rPr lang="ko-KR" altLang="en-US" dirty="0"/>
              <a:t>② </a:t>
            </a:r>
            <a:r>
              <a:rPr lang="ko-KR" altLang="en-US" dirty="0">
                <a:solidFill>
                  <a:srgbClr val="FF0000"/>
                </a:solidFill>
              </a:rPr>
              <a:t>행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 err="1">
                <a:solidFill>
                  <a:srgbClr val="FF0000"/>
                </a:solidFill>
              </a:rPr>
              <a:t>렬</a:t>
            </a:r>
            <a:r>
              <a:rPr lang="ko-KR" altLang="en-US" dirty="0">
                <a:solidFill>
                  <a:srgbClr val="FF0000"/>
                </a:solidFill>
              </a:rPr>
              <a:t> 곱을 연속으로 계산하면서</a:t>
            </a:r>
            <a:r>
              <a:rPr lang="ko-KR" altLang="en-US" dirty="0"/>
              <a:t> ③ </a:t>
            </a:r>
            <a:r>
              <a:rPr lang="ko-KR" altLang="en-US" dirty="0">
                <a:solidFill>
                  <a:srgbClr val="FF0000"/>
                </a:solidFill>
              </a:rPr>
              <a:t>결과값을 만들 수 있기 때문에 </a:t>
            </a:r>
            <a:r>
              <a:rPr lang="ko-KR" altLang="en-US" dirty="0" err="1">
                <a:solidFill>
                  <a:srgbClr val="FF0000"/>
                </a:solidFill>
              </a:rPr>
              <a:t>머신러닝과</a:t>
            </a:r>
            <a:r>
              <a:rPr lang="ko-KR" altLang="en-US" dirty="0">
                <a:solidFill>
                  <a:srgbClr val="FF0000"/>
                </a:solidFill>
              </a:rPr>
              <a:t> 이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미지 프로세싱 분야에서 자주 사용됨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[</a:t>
            </a:r>
            <a:r>
              <a:rPr lang="ko-KR" altLang="en-US" dirty="0"/>
              <a:t>예</a:t>
            </a:r>
            <a:r>
              <a:rPr lang="en-US" altLang="ko-KR" dirty="0"/>
              <a:t>] </a:t>
            </a:r>
            <a:r>
              <a:rPr lang="ko-KR" altLang="en-US" dirty="0"/>
              <a:t>입력 행렬 형상이 </a:t>
            </a:r>
            <a:r>
              <a:rPr lang="en-US" altLang="ko-KR" dirty="0"/>
              <a:t>64 X 64 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결과 행렬 형상이 </a:t>
            </a:r>
            <a:r>
              <a:rPr lang="en-US" altLang="ko-KR" dirty="0"/>
              <a:t>64 X 10</a:t>
            </a:r>
            <a:r>
              <a:rPr lang="ko-KR" altLang="en-US" dirty="0"/>
              <a:t>이라면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중간에 </a:t>
            </a:r>
            <a:r>
              <a:rPr lang="en-US" altLang="ko-KR" dirty="0"/>
              <a:t>dot product</a:t>
            </a:r>
            <a:r>
              <a:rPr lang="ko-KR" altLang="en-US" dirty="0"/>
              <a:t>를 만족시키는 어떤 형상의 행렬이라도 가질 수 있음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행렬 곱을 사용하지 않고 산술연산만 가능하다면</a:t>
            </a:r>
            <a:r>
              <a:rPr lang="en-US" altLang="ko-KR" dirty="0"/>
              <a:t>, </a:t>
            </a:r>
            <a:r>
              <a:rPr lang="ko-KR" altLang="en-US" dirty="0"/>
              <a:t>입력 행렬의 </a:t>
            </a:r>
            <a:r>
              <a:rPr lang="en-US" altLang="ko-KR" dirty="0"/>
              <a:t>64 X 64 </a:t>
            </a:r>
            <a:r>
              <a:rPr lang="ko-KR" altLang="en-US" dirty="0"/>
              <a:t>크기를</a:t>
            </a:r>
            <a:br>
              <a:rPr lang="en-US" altLang="ko-KR" dirty="0"/>
            </a:br>
            <a:r>
              <a:rPr lang="ko-KR" altLang="en-US" dirty="0"/>
              <a:t>가지는 특성 값 만을 사용해야 하기 때문에 </a:t>
            </a:r>
            <a:r>
              <a:rPr lang="ko-KR" altLang="en-US" dirty="0">
                <a:solidFill>
                  <a:srgbClr val="FF0000"/>
                </a:solidFill>
              </a:rPr>
              <a:t>다양한 특성을 갖는 필터 개발이 불가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능함</a:t>
            </a:r>
            <a:r>
              <a:rPr lang="en-US" altLang="ko-KR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FAB6A3EE-7B40-40CD-A84F-D5293B274E24}"/>
                  </a:ext>
                </a:extLst>
              </p:cNvPr>
              <p:cNvSpPr/>
              <p:nvPr/>
            </p:nvSpPr>
            <p:spPr>
              <a:xfrm>
                <a:off x="2672863" y="4577862"/>
                <a:ext cx="5222630" cy="1371600"/>
              </a:xfrm>
              <a:prstGeom prst="round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</a:rPr>
                  <a:t>특성 값 행렬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(64 X 256)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(256 X 512)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(512 X 64) </a:t>
                </a:r>
                <a14:m>
                  <m:oMath xmlns:m="http://schemas.openxmlformats.org/officeDocument/2006/math"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(64 X 10) </a:t>
                </a:r>
              </a:p>
            </p:txBody>
          </p:sp>
        </mc:Choice>
        <mc:Fallback xmlns=""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FAB6A3EE-7B40-40CD-A84F-D5293B274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863" y="4577862"/>
                <a:ext cx="5222630" cy="1371600"/>
              </a:xfrm>
              <a:prstGeom prst="roundRect">
                <a:avLst/>
              </a:prstGeom>
              <a:blipFill>
                <a:blip r:embed="rId2"/>
                <a:stretch>
                  <a:fillRect l="-233" r="-1628"/>
                </a:stretch>
              </a:blipFill>
              <a:ln w="19050">
                <a:prstDash val="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7C62A60-3A51-4240-838D-C7C5CE082B0D}"/>
              </a:ext>
            </a:extLst>
          </p:cNvPr>
          <p:cNvSpPr txBox="1"/>
          <p:nvPr/>
        </p:nvSpPr>
        <p:spPr>
          <a:xfrm>
            <a:off x="1541580" y="466578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 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9DABC5-A904-47B6-8A71-4701F3008276}"/>
                  </a:ext>
                </a:extLst>
              </p:cNvPr>
              <p:cNvSpPr txBox="1"/>
              <p:nvPr/>
            </p:nvSpPr>
            <p:spPr>
              <a:xfrm>
                <a:off x="1326161" y="5201691"/>
                <a:ext cx="13644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( 64 X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64)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9DABC5-A904-47B6-8A71-4701F3008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161" y="5201691"/>
                <a:ext cx="1364476" cy="369332"/>
              </a:xfrm>
              <a:prstGeom prst="rect">
                <a:avLst/>
              </a:prstGeom>
              <a:blipFill>
                <a:blip r:embed="rId3"/>
                <a:stretch>
                  <a:fillRect l="-4036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9AED122-F291-4AC4-B026-36E7BB8EB692}"/>
              </a:ext>
            </a:extLst>
          </p:cNvPr>
          <p:cNvSpPr txBox="1"/>
          <p:nvPr/>
        </p:nvSpPr>
        <p:spPr>
          <a:xfrm>
            <a:off x="8067859" y="466578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결과 값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4C1E01-85CE-42CC-85A7-FB1955A28B21}"/>
              </a:ext>
            </a:extLst>
          </p:cNvPr>
          <p:cNvSpPr txBox="1"/>
          <p:nvPr/>
        </p:nvSpPr>
        <p:spPr>
          <a:xfrm>
            <a:off x="7929904" y="5177901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= ( 64 X</a:t>
            </a:r>
            <a:r>
              <a:rPr lang="ko-KR" altLang="en-US" dirty="0"/>
              <a:t> </a:t>
            </a:r>
            <a:r>
              <a:rPr lang="en-US" altLang="ko-KR" dirty="0"/>
              <a:t>10)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02C9E8-6F98-46BA-A6E1-44404E67632A}"/>
              </a:ext>
            </a:extLst>
          </p:cNvPr>
          <p:cNvSpPr txBox="1"/>
          <p:nvPr/>
        </p:nvSpPr>
        <p:spPr>
          <a:xfrm>
            <a:off x="568561" y="466578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입력 값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BEB89C9-73FB-452A-AB1B-4886D82235A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84287" y="4981592"/>
            <a:ext cx="12700" cy="1131283"/>
          </a:xfrm>
          <a:prstGeom prst="bentConnector3">
            <a:avLst>
              <a:gd name="adj1" fmla="val 2270583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5327945F-735B-4BCB-A75D-F3F65B9C9C27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55432" y="4987942"/>
            <a:ext cx="12700" cy="1131283"/>
          </a:xfrm>
          <a:prstGeom prst="bentConnector3">
            <a:avLst>
              <a:gd name="adj1" fmla="val 2270583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9463CA1C-1ED4-4C74-A7A8-D797C16FA5B5}"/>
              </a:ext>
            </a:extLst>
          </p:cNvPr>
          <p:cNvCxnSpPr>
            <a:cxnSpLocks/>
          </p:cNvCxnSpPr>
          <p:nvPr/>
        </p:nvCxnSpPr>
        <p:spPr>
          <a:xfrm rot="5400000">
            <a:off x="5426589" y="5064060"/>
            <a:ext cx="12700" cy="973019"/>
          </a:xfrm>
          <a:prstGeom prst="bentConnector3">
            <a:avLst>
              <a:gd name="adj1" fmla="val 2261567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7A69EB55-88E4-440D-BD70-9F7AEA3F481C}"/>
              </a:ext>
            </a:extLst>
          </p:cNvPr>
          <p:cNvCxnSpPr>
            <a:cxnSpLocks/>
          </p:cNvCxnSpPr>
          <p:nvPr/>
        </p:nvCxnSpPr>
        <p:spPr>
          <a:xfrm rot="5400000">
            <a:off x="6727846" y="5058197"/>
            <a:ext cx="12700" cy="973019"/>
          </a:xfrm>
          <a:prstGeom prst="bentConnector3">
            <a:avLst>
              <a:gd name="adj1" fmla="val 2261567"/>
            </a:avLst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996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F8E245-053A-4681-80CB-A7CEF099B038}"/>
              </a:ext>
            </a:extLst>
          </p:cNvPr>
          <p:cNvSpPr txBox="1"/>
          <p:nvPr/>
        </p:nvSpPr>
        <p:spPr>
          <a:xfrm>
            <a:off x="120158" y="142074"/>
            <a:ext cx="66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라이브러리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en-US" altLang="ko-KR" sz="2400" dirty="0" err="1">
                <a:solidFill>
                  <a:srgbClr val="7030A0"/>
                </a:solidFill>
              </a:rPr>
              <a:t>numpy</a:t>
            </a:r>
            <a:r>
              <a:rPr lang="en-US" altLang="ko-KR" sz="2400" dirty="0">
                <a:solidFill>
                  <a:srgbClr val="7030A0"/>
                </a:solidFill>
              </a:rPr>
              <a:t> broadcast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F082C-FDE7-4053-92F9-B095354E1E3E}"/>
              </a:ext>
            </a:extLst>
          </p:cNvPr>
          <p:cNvSpPr txBox="1"/>
          <p:nvPr/>
        </p:nvSpPr>
        <p:spPr>
          <a:xfrm>
            <a:off x="793093" y="676881"/>
            <a:ext cx="867737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행렬의 사칙연산은 기본적으로 두개의 행렬 크기가 같은 경우에만 수행할 수 </a:t>
            </a:r>
            <a:r>
              <a:rPr lang="ko-KR" altLang="en-US" dirty="0" err="1"/>
              <a:t>있</a:t>
            </a:r>
            <a:br>
              <a:rPr lang="en-US" altLang="ko-KR" dirty="0"/>
            </a:br>
            <a:r>
              <a:rPr lang="ko-KR" altLang="en-US" dirty="0"/>
              <a:t>음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en-US" altLang="ko-KR" dirty="0" err="1">
                <a:solidFill>
                  <a:srgbClr val="FF0000"/>
                </a:solidFill>
              </a:rPr>
              <a:t>numpy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에서는 크기가 다른 두 </a:t>
            </a:r>
            <a:r>
              <a:rPr lang="ko-KR" altLang="en-US" dirty="0" err="1">
                <a:solidFill>
                  <a:srgbClr val="FF0000"/>
                </a:solidFill>
              </a:rPr>
              <a:t>행렬간에도</a:t>
            </a:r>
            <a:r>
              <a:rPr lang="ko-KR" altLang="en-US" dirty="0">
                <a:solidFill>
                  <a:srgbClr val="FF0000"/>
                </a:solidFill>
              </a:rPr>
              <a:t> 사칙연산</a:t>
            </a:r>
            <a:r>
              <a:rPr lang="en-US" altLang="ko-KR" dirty="0">
                <a:solidFill>
                  <a:srgbClr val="FF0000"/>
                </a:solidFill>
              </a:rPr>
              <a:t>(+, -, *, /)</a:t>
            </a:r>
            <a:r>
              <a:rPr lang="ko-KR" altLang="en-US" dirty="0">
                <a:solidFill>
                  <a:srgbClr val="FF0000"/>
                </a:solidFill>
              </a:rPr>
              <a:t>을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할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수 있는데 이를 </a:t>
            </a:r>
            <a:r>
              <a:rPr lang="ko-KR" altLang="en-US" dirty="0" err="1">
                <a:solidFill>
                  <a:srgbClr val="FF0000"/>
                </a:solidFill>
              </a:rPr>
              <a:t>브로드캐스트</a:t>
            </a:r>
            <a:r>
              <a:rPr lang="en-US" altLang="ko-KR" dirty="0">
                <a:solidFill>
                  <a:srgbClr val="FF0000"/>
                </a:solidFill>
              </a:rPr>
              <a:t>(broadcast)</a:t>
            </a:r>
            <a:r>
              <a:rPr lang="ko-KR" altLang="en-US" dirty="0">
                <a:solidFill>
                  <a:srgbClr val="FF0000"/>
                </a:solidFill>
              </a:rPr>
              <a:t>라고 지칭함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>
                <a:solidFill>
                  <a:srgbClr val="FF0000"/>
                </a:solidFill>
              </a:rPr>
              <a:t>=&gt; </a:t>
            </a:r>
            <a:r>
              <a:rPr lang="ko-KR" altLang="en-US" dirty="0">
                <a:solidFill>
                  <a:srgbClr val="FF0000"/>
                </a:solidFill>
              </a:rPr>
              <a:t>차원이 작은 쪽이  큰 쪽의 행 단위로 반복적으로 크기를 맞춘 후에 계산</a:t>
            </a:r>
            <a:endParaRPr lang="en-US" altLang="ko-K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584E354C-FCC9-4359-BA58-A5A549C1C221}"/>
                  </a:ext>
                </a:extLst>
              </p:cNvPr>
              <p:cNvSpPr/>
              <p:nvPr/>
            </p:nvSpPr>
            <p:spPr>
              <a:xfrm>
                <a:off x="1113439" y="2802644"/>
                <a:ext cx="4202976" cy="114217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b = 5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인 경우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</a:t>
                </a: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 + 5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584E354C-FCC9-4359-BA58-A5A549C1C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439" y="2802644"/>
                <a:ext cx="4202976" cy="11421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2FF83909-AFD8-41E2-ABA6-60EC81A3BA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15321" y="3264162"/>
            <a:ext cx="12700" cy="1131283"/>
          </a:xfrm>
          <a:prstGeom prst="bentConnector3">
            <a:avLst>
              <a:gd name="adj1" fmla="val 3887976"/>
            </a:avLst>
          </a:prstGeom>
          <a:ln w="1905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D110E37-EB55-44C7-94C6-39A7C0FB49F9}"/>
              </a:ext>
            </a:extLst>
          </p:cNvPr>
          <p:cNvSpPr txBox="1"/>
          <p:nvPr/>
        </p:nvSpPr>
        <p:spPr>
          <a:xfrm>
            <a:off x="2822717" y="3955774"/>
            <a:ext cx="120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broadcast</a:t>
            </a:r>
            <a:endParaRPr lang="ko-KR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A8443C2-1923-4D44-95A8-D3E18D009709}"/>
                  </a:ext>
                </a:extLst>
              </p:cNvPr>
              <p:cNvSpPr/>
              <p:nvPr/>
            </p:nvSpPr>
            <p:spPr>
              <a:xfrm>
                <a:off x="1113438" y="4605773"/>
                <a:ext cx="4525361" cy="114217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D = (4 5)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인 경우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</a:t>
                </a: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 + (4 5)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A8443C2-1923-4D44-95A8-D3E18D0097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438" y="4605773"/>
                <a:ext cx="4525361" cy="1142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0A8CBE3A-5D5E-4B92-8BFB-ED4CC20BBB9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07477" y="5033327"/>
            <a:ext cx="12700" cy="1131283"/>
          </a:xfrm>
          <a:prstGeom prst="bentConnector3">
            <a:avLst>
              <a:gd name="adj1" fmla="val 3887976"/>
            </a:avLst>
          </a:prstGeom>
          <a:ln w="1905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01B38E3-84A7-48AA-9E1B-D256666359A6}"/>
              </a:ext>
            </a:extLst>
          </p:cNvPr>
          <p:cNvSpPr txBox="1"/>
          <p:nvPr/>
        </p:nvSpPr>
        <p:spPr>
          <a:xfrm>
            <a:off x="3014873" y="5724939"/>
            <a:ext cx="120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broadcast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482D23-445D-4CE6-8142-E00648EE42C1}"/>
              </a:ext>
            </a:extLst>
          </p:cNvPr>
          <p:cNvGrpSpPr/>
          <p:nvPr/>
        </p:nvGrpSpPr>
        <p:grpSpPr>
          <a:xfrm>
            <a:off x="7126362" y="2681906"/>
            <a:ext cx="2242921" cy="1348640"/>
            <a:chOff x="7126362" y="2681906"/>
            <a:chExt cx="3554890" cy="134864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4FEB949-426F-4138-89F9-350D92B9DBAF}"/>
                </a:ext>
              </a:extLst>
            </p:cNvPr>
            <p:cNvSpPr/>
            <p:nvPr/>
          </p:nvSpPr>
          <p:spPr>
            <a:xfrm>
              <a:off x="7181787" y="2738384"/>
              <a:ext cx="3499464" cy="841027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A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200" dirty="0">
                  <a:solidFill>
                    <a:schemeClr val="tx1"/>
                  </a:solidFill>
                </a:rPr>
                <a:t>( [ [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[</a:t>
              </a:r>
              <a:r>
                <a:rPr lang="en-US" altLang="ko-KR" sz="1200" dirty="0">
                  <a:solidFill>
                    <a:srgbClr val="00B050"/>
                  </a:solidFill>
                </a:rPr>
                <a:t>3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4</a:t>
              </a:r>
              <a:r>
                <a:rPr lang="en-US" altLang="ko-KR" sz="1200" dirty="0">
                  <a:solidFill>
                    <a:schemeClr val="tx1"/>
                  </a:solidFill>
                </a:rPr>
                <a:t>] ] )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b = </a:t>
              </a:r>
              <a:r>
                <a:rPr lang="en-US" altLang="ko-KR" sz="1200" dirty="0">
                  <a:solidFill>
                    <a:srgbClr val="00B050"/>
                  </a:solidFill>
                </a:rPr>
                <a:t>5</a:t>
              </a: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A</a:t>
              </a:r>
              <a:r>
                <a:rPr lang="en-US" altLang="ko-KR" sz="1200" dirty="0" err="1">
                  <a:solidFill>
                    <a:srgbClr val="7030A0"/>
                  </a:solidFill>
                </a:rPr>
                <a:t>+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b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AE32445-5016-4821-B7EE-504411C86BE7}"/>
                </a:ext>
              </a:extLst>
            </p:cNvPr>
            <p:cNvSpPr/>
            <p:nvPr/>
          </p:nvSpPr>
          <p:spPr>
            <a:xfrm>
              <a:off x="7126364" y="2681906"/>
              <a:ext cx="3554887" cy="134864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9FD9DFD-EBB5-4408-AFF4-ECFBA6C22857}"/>
                </a:ext>
              </a:extLst>
            </p:cNvPr>
            <p:cNvSpPr/>
            <p:nvPr/>
          </p:nvSpPr>
          <p:spPr>
            <a:xfrm>
              <a:off x="7181788" y="3579412"/>
              <a:ext cx="3499464" cy="45113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[[6 7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[8 9]]</a:t>
              </a:r>
            </a:p>
            <a:p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FE550EA-5031-4EE7-8730-4432DA8D3D52}"/>
                </a:ext>
              </a:extLst>
            </p:cNvPr>
            <p:cNvSpPr/>
            <p:nvPr/>
          </p:nvSpPr>
          <p:spPr>
            <a:xfrm>
              <a:off x="7126362" y="2684974"/>
              <a:ext cx="3554887" cy="89443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18A2ED6-1685-4F1E-9CA5-0CE6842193AB}"/>
              </a:ext>
            </a:extLst>
          </p:cNvPr>
          <p:cNvGrpSpPr/>
          <p:nvPr/>
        </p:nvGrpSpPr>
        <p:grpSpPr>
          <a:xfrm>
            <a:off x="7126360" y="4614721"/>
            <a:ext cx="2242921" cy="1348640"/>
            <a:chOff x="7126362" y="2681906"/>
            <a:chExt cx="3554890" cy="1348640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579EA70-D46D-451B-AF01-A9A62CC3DF26}"/>
                </a:ext>
              </a:extLst>
            </p:cNvPr>
            <p:cNvSpPr/>
            <p:nvPr/>
          </p:nvSpPr>
          <p:spPr>
            <a:xfrm>
              <a:off x="7181787" y="2738384"/>
              <a:ext cx="3499464" cy="841027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C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200" dirty="0">
                  <a:solidFill>
                    <a:schemeClr val="tx1"/>
                  </a:solidFill>
                </a:rPr>
                <a:t>( [ [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[</a:t>
              </a:r>
              <a:r>
                <a:rPr lang="en-US" altLang="ko-KR" sz="1200" dirty="0">
                  <a:solidFill>
                    <a:srgbClr val="00B050"/>
                  </a:solidFill>
                </a:rPr>
                <a:t>3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4</a:t>
              </a:r>
              <a:r>
                <a:rPr lang="en-US" altLang="ko-KR" sz="1200" dirty="0">
                  <a:solidFill>
                    <a:schemeClr val="tx1"/>
                  </a:solidFill>
                </a:rPr>
                <a:t>] ] )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D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200" dirty="0">
                  <a:solidFill>
                    <a:schemeClr val="tx1"/>
                  </a:solidFill>
                </a:rPr>
                <a:t>( [</a:t>
              </a:r>
              <a:r>
                <a:rPr lang="en-US" altLang="ko-KR" sz="1200" dirty="0">
                  <a:solidFill>
                    <a:srgbClr val="00B050"/>
                  </a:solidFill>
                </a:rPr>
                <a:t>4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5</a:t>
              </a:r>
              <a:r>
                <a:rPr lang="en-US" altLang="ko-KR" sz="1200" dirty="0">
                  <a:solidFill>
                    <a:schemeClr val="tx1"/>
                  </a:solidFill>
                </a:rPr>
                <a:t>] )</a:t>
              </a: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A</a:t>
              </a:r>
              <a:r>
                <a:rPr lang="en-US" altLang="ko-KR" sz="1200" dirty="0" err="1">
                  <a:solidFill>
                    <a:srgbClr val="7030A0"/>
                  </a:solidFill>
                </a:rPr>
                <a:t>+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b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0AB9F32-D96A-4822-9BFB-FFA9FC818DD8}"/>
                </a:ext>
              </a:extLst>
            </p:cNvPr>
            <p:cNvSpPr/>
            <p:nvPr/>
          </p:nvSpPr>
          <p:spPr>
            <a:xfrm>
              <a:off x="7126364" y="2681906"/>
              <a:ext cx="3554887" cy="134864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21CBC45-D9BF-4A5F-BDA1-5A0243563012}"/>
                </a:ext>
              </a:extLst>
            </p:cNvPr>
            <p:cNvSpPr/>
            <p:nvPr/>
          </p:nvSpPr>
          <p:spPr>
            <a:xfrm>
              <a:off x="7181788" y="3579412"/>
              <a:ext cx="3499464" cy="451133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[[5 7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[7 9]]</a:t>
              </a:r>
            </a:p>
            <a:p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52D17FF-B7CB-4C2E-9D8A-54140F620010}"/>
                </a:ext>
              </a:extLst>
            </p:cNvPr>
            <p:cNvSpPr/>
            <p:nvPr/>
          </p:nvSpPr>
          <p:spPr>
            <a:xfrm>
              <a:off x="7126362" y="2684974"/>
              <a:ext cx="3554887" cy="89443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308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6AA1C3-85B9-47BB-A9C0-4836CBEE8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159" y="0"/>
            <a:ext cx="12277821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01ADF3-4477-43FA-99D0-EC2A87674950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7030A0"/>
                </a:solidFill>
              </a:rPr>
              <a:t>머신러닝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/ </a:t>
            </a:r>
            <a:r>
              <a:rPr lang="ko-KR" altLang="en-US" sz="2400" dirty="0">
                <a:solidFill>
                  <a:srgbClr val="7030A0"/>
                </a:solidFill>
              </a:rPr>
              <a:t>딥러닝 </a:t>
            </a:r>
            <a:r>
              <a:rPr lang="en-US" altLang="ko-KR" sz="2400" dirty="0">
                <a:solidFill>
                  <a:srgbClr val="7030A0"/>
                </a:solidFill>
              </a:rPr>
              <a:t>–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python, not framework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B2DD6E8-D00D-4978-AEEE-888060E3649E}"/>
              </a:ext>
            </a:extLst>
          </p:cNvPr>
          <p:cNvSpPr/>
          <p:nvPr/>
        </p:nvSpPr>
        <p:spPr>
          <a:xfrm>
            <a:off x="1221244" y="689069"/>
            <a:ext cx="9224017" cy="23002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86150" lvl="7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accent2"/>
                </a:solidFill>
              </a:rPr>
              <a:t>머신러닝</a:t>
            </a:r>
            <a:r>
              <a:rPr lang="ko-KR" altLang="en-US" dirty="0">
                <a:solidFill>
                  <a:schemeClr val="accent2"/>
                </a:solidFill>
              </a:rPr>
              <a:t> 프레임워크</a:t>
            </a:r>
            <a:r>
              <a:rPr lang="en-US" altLang="ko-KR" dirty="0">
                <a:solidFill>
                  <a:schemeClr val="accent2"/>
                </a:solidFill>
              </a:rPr>
              <a:t>(Framework) </a:t>
            </a:r>
            <a:r>
              <a:rPr lang="ko-KR" altLang="en-US" dirty="0">
                <a:solidFill>
                  <a:schemeClr val="accent2"/>
                </a:solidFill>
              </a:rPr>
              <a:t>사용 단점</a:t>
            </a:r>
            <a:r>
              <a:rPr lang="en-US" altLang="ko-KR" dirty="0">
                <a:solidFill>
                  <a:schemeClr val="accent2"/>
                </a:solidFill>
              </a:rPr>
              <a:t>	</a:t>
            </a:r>
            <a:r>
              <a:rPr lang="en-US" altLang="ko-KR" dirty="0">
                <a:solidFill>
                  <a:schemeClr val="tx1"/>
                </a:solidFill>
              </a:rPr>
              <a:t>					</a:t>
            </a:r>
          </a:p>
          <a:p>
            <a:pPr marL="3943350" lvl="8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</a:rPr>
              <a:t>머신러닝의</a:t>
            </a:r>
            <a:r>
              <a:rPr lang="ko-KR" altLang="en-US" dirty="0">
                <a:solidFill>
                  <a:schemeClr val="tx1"/>
                </a:solidFill>
              </a:rPr>
              <a:t> 알고리즘을 </a:t>
            </a:r>
            <a:r>
              <a:rPr lang="en-US" altLang="ko-KR" dirty="0">
                <a:solidFill>
                  <a:schemeClr val="accent2"/>
                </a:solidFill>
              </a:rPr>
              <a:t>API</a:t>
            </a:r>
            <a:r>
              <a:rPr lang="ko-KR" altLang="en-US" dirty="0">
                <a:solidFill>
                  <a:schemeClr val="accent2"/>
                </a:solidFill>
              </a:rPr>
              <a:t>로 추상화 </a:t>
            </a:r>
            <a:r>
              <a:rPr lang="ko-KR" altLang="en-US" dirty="0">
                <a:solidFill>
                  <a:schemeClr val="tx1"/>
                </a:solidFill>
              </a:rPr>
              <a:t>함으로서 개발을 쉽고 빠르게 할 수 있지만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동작원리와 내부 구현을 자세히 알 수 없는 </a:t>
            </a:r>
            <a:r>
              <a:rPr lang="ko-KR" altLang="en-US" dirty="0">
                <a:solidFill>
                  <a:schemeClr val="accent2"/>
                </a:solidFill>
              </a:rPr>
              <a:t>블랙박스</a:t>
            </a:r>
            <a:r>
              <a:rPr lang="en-US" altLang="ko-KR" dirty="0">
                <a:solidFill>
                  <a:schemeClr val="accent2"/>
                </a:solidFill>
              </a:rPr>
              <a:t>(Black Box) </a:t>
            </a:r>
            <a:r>
              <a:rPr lang="ko-KR" altLang="en-US" dirty="0">
                <a:solidFill>
                  <a:schemeClr val="accent2"/>
                </a:solidFill>
              </a:rPr>
              <a:t>로서 동작함</a:t>
            </a:r>
            <a:endParaRPr lang="en-US" altLang="ko-KR" dirty="0">
              <a:solidFill>
                <a:schemeClr val="accent2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567197-3F12-428D-81C7-8D29C063D0BC}"/>
              </a:ext>
            </a:extLst>
          </p:cNvPr>
          <p:cNvSpPr/>
          <p:nvPr/>
        </p:nvSpPr>
        <p:spPr>
          <a:xfrm>
            <a:off x="4917836" y="2455982"/>
            <a:ext cx="961292" cy="4396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INPUT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08E76B-D983-4C2C-B0B4-05F328A9796B}"/>
              </a:ext>
            </a:extLst>
          </p:cNvPr>
          <p:cNvSpPr/>
          <p:nvPr/>
        </p:nvSpPr>
        <p:spPr>
          <a:xfrm>
            <a:off x="6523897" y="2455982"/>
            <a:ext cx="1547446" cy="439615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BLACK BOX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33074C-CA1F-4634-BD5B-3F6DF76BF814}"/>
              </a:ext>
            </a:extLst>
          </p:cNvPr>
          <p:cNvSpPr/>
          <p:nvPr/>
        </p:nvSpPr>
        <p:spPr>
          <a:xfrm>
            <a:off x="8778559" y="2455982"/>
            <a:ext cx="1119554" cy="4396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OUTPUT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A6172687-2542-45BC-B57A-20E96D5E439F}"/>
              </a:ext>
            </a:extLst>
          </p:cNvPr>
          <p:cNvSpPr/>
          <p:nvPr/>
        </p:nvSpPr>
        <p:spPr>
          <a:xfrm>
            <a:off x="5984636" y="2573213"/>
            <a:ext cx="433753" cy="275492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8D5E5B6-74B8-424A-8FFD-90DE989A3E0F}"/>
              </a:ext>
            </a:extLst>
          </p:cNvPr>
          <p:cNvSpPr/>
          <p:nvPr/>
        </p:nvSpPr>
        <p:spPr>
          <a:xfrm>
            <a:off x="8238397" y="2573213"/>
            <a:ext cx="433753" cy="275492"/>
          </a:xfrm>
          <a:prstGeom prst="right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21552A-882A-432A-94E1-ED39DD636BC8}"/>
              </a:ext>
            </a:extLst>
          </p:cNvPr>
          <p:cNvSpPr txBox="1"/>
          <p:nvPr/>
        </p:nvSpPr>
        <p:spPr>
          <a:xfrm>
            <a:off x="120160" y="5955318"/>
            <a:ext cx="11901856" cy="36933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이미지출처</a:t>
            </a:r>
            <a:r>
              <a:rPr lang="en-US" altLang="ko-KR" dirty="0"/>
              <a:t>: http://www.add-for.com/2016/11/02/blog-post-deep-learning-frameworks/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74E814-458B-45FF-BFC8-EB1C95800477}"/>
              </a:ext>
            </a:extLst>
          </p:cNvPr>
          <p:cNvSpPr/>
          <p:nvPr/>
        </p:nvSpPr>
        <p:spPr>
          <a:xfrm>
            <a:off x="1221245" y="3514375"/>
            <a:ext cx="9224015" cy="23002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86150" lvl="7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/>
                </a:solidFill>
              </a:rPr>
              <a:t>파이썬</a:t>
            </a:r>
            <a:r>
              <a:rPr lang="en-US" altLang="ko-KR" dirty="0">
                <a:solidFill>
                  <a:schemeClr val="accent2"/>
                </a:solidFill>
              </a:rPr>
              <a:t>(Python) </a:t>
            </a:r>
            <a:r>
              <a:rPr lang="ko-KR" altLang="en-US" dirty="0">
                <a:solidFill>
                  <a:schemeClr val="accent2"/>
                </a:solidFill>
              </a:rPr>
              <a:t>직접 구현 시 장점</a:t>
            </a:r>
            <a:r>
              <a:rPr lang="en-US" altLang="ko-KR" dirty="0">
                <a:solidFill>
                  <a:schemeClr val="accent2"/>
                </a:solidFill>
              </a:rPr>
              <a:t>	</a:t>
            </a:r>
            <a:r>
              <a:rPr lang="en-US" altLang="ko-KR" dirty="0">
                <a:solidFill>
                  <a:schemeClr val="tx1"/>
                </a:solidFill>
              </a:rPr>
              <a:t>					</a:t>
            </a:r>
          </a:p>
          <a:p>
            <a:pPr marL="3943350" lvl="8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7030A0"/>
                </a:solidFill>
              </a:rPr>
              <a:t>머신러닝</a:t>
            </a:r>
            <a:r>
              <a:rPr lang="ko-KR" altLang="en-US" dirty="0">
                <a:solidFill>
                  <a:srgbClr val="7030A0"/>
                </a:solidFill>
              </a:rPr>
              <a:t> 동작원리를 자세히 알 수 있어 재미있으며 동시에 알고리즘에 대한 깊은 이해 가능</a:t>
            </a:r>
            <a:endParaRPr lang="en-US" altLang="ko-KR" dirty="0">
              <a:solidFill>
                <a:srgbClr val="7030A0"/>
              </a:solidFill>
            </a:endParaRPr>
          </a:p>
          <a:p>
            <a:pPr marL="3943350" lvl="8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3943350" lvl="8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7030A0"/>
                </a:solidFill>
              </a:rPr>
              <a:t>새로운 </a:t>
            </a:r>
            <a:r>
              <a:rPr lang="ko-KR" altLang="en-US" dirty="0" err="1">
                <a:solidFill>
                  <a:srgbClr val="7030A0"/>
                </a:solidFill>
              </a:rPr>
              <a:t>머신러닝</a:t>
            </a:r>
            <a:r>
              <a:rPr lang="ko-KR" altLang="en-US" dirty="0">
                <a:solidFill>
                  <a:srgbClr val="7030A0"/>
                </a:solidFill>
              </a:rPr>
              <a:t> 알고리즘이 나왔을 때 빠르게 코드를 이해할 수 있는 </a:t>
            </a:r>
            <a:r>
              <a:rPr lang="en-US" altLang="ko-KR" dirty="0">
                <a:solidFill>
                  <a:srgbClr val="FF0000"/>
                </a:solidFill>
              </a:rPr>
              <a:t>insight </a:t>
            </a:r>
            <a:r>
              <a:rPr lang="ko-KR" altLang="en-US" dirty="0">
                <a:solidFill>
                  <a:srgbClr val="FF0000"/>
                </a:solidFill>
              </a:rPr>
              <a:t>획득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6904D03-DFCE-426E-ADD1-85668CB76C1B}"/>
              </a:ext>
            </a:extLst>
          </p:cNvPr>
          <p:cNvSpPr/>
          <p:nvPr/>
        </p:nvSpPr>
        <p:spPr>
          <a:xfrm>
            <a:off x="2760784" y="3074668"/>
            <a:ext cx="281354" cy="369332"/>
          </a:xfrm>
          <a:prstGeom prst="downArrow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6D062CE3-1110-4431-B298-2CA9EAACE37C}"/>
              </a:ext>
            </a:extLst>
          </p:cNvPr>
          <p:cNvSpPr/>
          <p:nvPr/>
        </p:nvSpPr>
        <p:spPr>
          <a:xfrm>
            <a:off x="5292961" y="3074668"/>
            <a:ext cx="281354" cy="369332"/>
          </a:xfrm>
          <a:prstGeom prst="downArrow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839BC096-0E39-42D6-8B6E-C93A54230ED7}"/>
              </a:ext>
            </a:extLst>
          </p:cNvPr>
          <p:cNvSpPr/>
          <p:nvPr/>
        </p:nvSpPr>
        <p:spPr>
          <a:xfrm>
            <a:off x="8012723" y="3074668"/>
            <a:ext cx="281354" cy="369332"/>
          </a:xfrm>
          <a:prstGeom prst="downArrow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2CC7CC0-FCF2-4D57-921E-8C49F5483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668" y="3776116"/>
            <a:ext cx="3150885" cy="1874035"/>
          </a:xfrm>
          <a:prstGeom prst="rect">
            <a:avLst/>
          </a:prstGeom>
        </p:spPr>
      </p:pic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B5B86FE-0800-4ECA-86C4-2CE59297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C65A4E-092A-4B7C-A0B1-2116BF350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166" y="779195"/>
            <a:ext cx="3056020" cy="21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335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7D654-4EC6-49BD-90FC-B66D368C1A9B}"/>
              </a:ext>
            </a:extLst>
          </p:cNvPr>
          <p:cNvSpPr txBox="1"/>
          <p:nvPr/>
        </p:nvSpPr>
        <p:spPr>
          <a:xfrm>
            <a:off x="120158" y="142074"/>
            <a:ext cx="66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라이브러리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en-US" altLang="ko-KR" sz="2400" dirty="0" err="1">
                <a:solidFill>
                  <a:srgbClr val="7030A0"/>
                </a:solidFill>
              </a:rPr>
              <a:t>numpy</a:t>
            </a:r>
            <a:r>
              <a:rPr lang="en-US" altLang="ko-KR" sz="2400" dirty="0">
                <a:solidFill>
                  <a:srgbClr val="7030A0"/>
                </a:solidFill>
              </a:rPr>
              <a:t> </a:t>
            </a:r>
            <a:r>
              <a:rPr lang="ko-KR" altLang="en-US" sz="2400" dirty="0">
                <a:solidFill>
                  <a:srgbClr val="7030A0"/>
                </a:solidFill>
              </a:rPr>
              <a:t>전치행렬 </a:t>
            </a:r>
            <a:r>
              <a:rPr lang="en-US" altLang="ko-KR" sz="2400" dirty="0">
                <a:solidFill>
                  <a:srgbClr val="7030A0"/>
                </a:solidFill>
              </a:rPr>
              <a:t>(transpose)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66DA8-3220-4BE2-9C87-9D1EDDE04238}"/>
              </a:ext>
            </a:extLst>
          </p:cNvPr>
          <p:cNvSpPr txBox="1"/>
          <p:nvPr/>
        </p:nvSpPr>
        <p:spPr>
          <a:xfrm>
            <a:off x="1225903" y="676881"/>
            <a:ext cx="44230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전치행렬 </a:t>
            </a:r>
            <a:r>
              <a:rPr lang="en-US" altLang="ko-KR" dirty="0"/>
              <a:t>(transpose) 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</a:t>
            </a:r>
            <a:r>
              <a:rPr lang="ko-KR" altLang="en-US" dirty="0"/>
              <a:t>어떤 행렬의 전치행렬</a:t>
            </a:r>
            <a:r>
              <a:rPr lang="en-US" altLang="ko-KR" dirty="0"/>
              <a:t>(transposed</a:t>
            </a:r>
            <a:br>
              <a:rPr lang="en-US" altLang="ko-KR" dirty="0"/>
            </a:br>
            <a:r>
              <a:rPr lang="en-US" altLang="ko-KR" dirty="0"/>
              <a:t>matrix)</a:t>
            </a:r>
            <a:r>
              <a:rPr lang="ko-KR" altLang="en-US" dirty="0"/>
              <a:t>은 원본 행렬의 열은 행으로</a:t>
            </a:r>
            <a:r>
              <a:rPr lang="en-US" altLang="ko-KR" dirty="0"/>
              <a:t>, </a:t>
            </a:r>
            <a:r>
              <a:rPr lang="ko-KR" altLang="en-US" dirty="0"/>
              <a:t>행</a:t>
            </a:r>
            <a:br>
              <a:rPr lang="en-US" altLang="ko-KR" dirty="0"/>
            </a:br>
            <a:r>
              <a:rPr lang="ko-KR" altLang="en-US" dirty="0"/>
              <a:t>은 열로 바꾼 것으로서</a:t>
            </a:r>
            <a:r>
              <a:rPr lang="en-US" altLang="ko-KR" dirty="0"/>
              <a:t>, </a:t>
            </a:r>
            <a:r>
              <a:rPr lang="ko-KR" altLang="en-US" dirty="0"/>
              <a:t>원본 행렬을 </a:t>
            </a:r>
            <a:r>
              <a:rPr lang="en-US" altLang="ko-KR" dirty="0"/>
              <a:t>A</a:t>
            </a:r>
            <a:br>
              <a:rPr lang="en-US" altLang="ko-KR" dirty="0"/>
            </a:br>
            <a:r>
              <a:rPr lang="ko-KR" altLang="en-US" dirty="0"/>
              <a:t>라고 하면 전치행렬은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</a:t>
            </a:r>
            <a:r>
              <a:rPr lang="en-US" altLang="ko-KR" sz="1800" kern="100" baseline="300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</a:t>
            </a:r>
            <a:r>
              <a:rPr lang="ko-KR" altLang="en-US" dirty="0"/>
              <a:t>로 나타냄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즉</a:t>
            </a:r>
            <a:r>
              <a:rPr lang="en-US" altLang="ko-KR" dirty="0"/>
              <a:t>, 1</a:t>
            </a:r>
            <a:r>
              <a:rPr lang="ko-KR" altLang="en-US" dirty="0"/>
              <a:t>행은 </a:t>
            </a:r>
            <a:r>
              <a:rPr lang="en-US" altLang="ko-KR" dirty="0"/>
              <a:t>1</a:t>
            </a:r>
            <a:r>
              <a:rPr lang="ko-KR" altLang="en-US" dirty="0"/>
              <a:t>열로 바꾸고 </a:t>
            </a:r>
            <a:r>
              <a:rPr lang="en-US" altLang="ko-KR" dirty="0"/>
              <a:t>2</a:t>
            </a:r>
            <a:r>
              <a:rPr lang="ko-KR" altLang="en-US" dirty="0"/>
              <a:t>행은 </a:t>
            </a:r>
            <a:r>
              <a:rPr lang="en-US" altLang="ko-KR" dirty="0"/>
              <a:t>2</a:t>
            </a:r>
            <a:r>
              <a:rPr lang="ko-KR" altLang="en-US" dirty="0"/>
              <a:t>열로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3</a:t>
            </a:r>
            <a:r>
              <a:rPr lang="ko-KR" altLang="en-US" dirty="0"/>
              <a:t>행은 </a:t>
            </a:r>
            <a:r>
              <a:rPr lang="en-US" altLang="ko-KR" dirty="0"/>
              <a:t>3</a:t>
            </a:r>
            <a:r>
              <a:rPr lang="ko-KR" altLang="en-US" dirty="0"/>
              <a:t>열로 바꾼 행렬을 의미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7E4A52-5643-4B08-A0D5-09D907522220}"/>
                  </a:ext>
                </a:extLst>
              </p:cNvPr>
              <p:cNvSpPr txBox="1"/>
              <p:nvPr/>
            </p:nvSpPr>
            <p:spPr>
              <a:xfrm>
                <a:off x="2113721" y="3306137"/>
                <a:ext cx="2358888" cy="1302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D7E4A52-5643-4B08-A0D5-09D907522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3721" y="3306137"/>
                <a:ext cx="2358888" cy="13022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1DD14B25-B6E4-4B06-87A8-AA83D5BF78FE}"/>
              </a:ext>
            </a:extLst>
          </p:cNvPr>
          <p:cNvSpPr/>
          <p:nvPr/>
        </p:nvSpPr>
        <p:spPr>
          <a:xfrm>
            <a:off x="2232991" y="3282081"/>
            <a:ext cx="2239618" cy="4356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08604F-FF55-48C2-AF8B-BCC92FAB94AD}"/>
              </a:ext>
            </a:extLst>
          </p:cNvPr>
          <p:cNvSpPr/>
          <p:nvPr/>
        </p:nvSpPr>
        <p:spPr>
          <a:xfrm>
            <a:off x="2232992" y="3785660"/>
            <a:ext cx="2239618" cy="43568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69DAE7-654B-49E0-8325-24850A6F8AFE}"/>
              </a:ext>
            </a:extLst>
          </p:cNvPr>
          <p:cNvSpPr/>
          <p:nvPr/>
        </p:nvSpPr>
        <p:spPr>
          <a:xfrm>
            <a:off x="2232993" y="4289239"/>
            <a:ext cx="2239618" cy="435682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E459BF-6ABE-4EA5-9B35-B943903C5CAA}"/>
              </a:ext>
            </a:extLst>
          </p:cNvPr>
          <p:cNvSpPr txBox="1"/>
          <p:nvPr/>
        </p:nvSpPr>
        <p:spPr>
          <a:xfrm>
            <a:off x="2113721" y="482990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transpose</a:t>
            </a:r>
            <a:endParaRPr lang="ko-KR" altLang="en-US" dirty="0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08650B8-20AC-4E9C-B70C-D829104FC6B8}"/>
              </a:ext>
            </a:extLst>
          </p:cNvPr>
          <p:cNvSpPr/>
          <p:nvPr/>
        </p:nvSpPr>
        <p:spPr>
          <a:xfrm>
            <a:off x="3421671" y="4871369"/>
            <a:ext cx="316523" cy="486804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299266-9030-4502-B3AF-9D3DA7085C81}"/>
                  </a:ext>
                </a:extLst>
              </p:cNvPr>
              <p:cNvSpPr txBox="1"/>
              <p:nvPr/>
            </p:nvSpPr>
            <p:spPr>
              <a:xfrm>
                <a:off x="2232991" y="5525160"/>
                <a:ext cx="2050305" cy="831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3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3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299266-9030-4502-B3AF-9D3DA7085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991" y="5525160"/>
                <a:ext cx="2050305" cy="8311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5CA5A2-6229-4BBF-97CF-874D23DC9358}"/>
              </a:ext>
            </a:extLst>
          </p:cNvPr>
          <p:cNvSpPr/>
          <p:nvPr/>
        </p:nvSpPr>
        <p:spPr>
          <a:xfrm>
            <a:off x="2426674" y="5474677"/>
            <a:ext cx="375139" cy="96129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9049AE-8A51-450A-A1CC-5FE74030B87C}"/>
              </a:ext>
            </a:extLst>
          </p:cNvPr>
          <p:cNvSpPr/>
          <p:nvPr/>
        </p:nvSpPr>
        <p:spPr>
          <a:xfrm>
            <a:off x="3064118" y="5474677"/>
            <a:ext cx="375139" cy="961292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5A5800E-9E54-42EA-A7D6-3ED57B4E4647}"/>
              </a:ext>
            </a:extLst>
          </p:cNvPr>
          <p:cNvSpPr/>
          <p:nvPr/>
        </p:nvSpPr>
        <p:spPr>
          <a:xfrm>
            <a:off x="3691301" y="5474677"/>
            <a:ext cx="375139" cy="961292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FA3B9F7-299C-496C-981B-1635936B8AF2}"/>
              </a:ext>
            </a:extLst>
          </p:cNvPr>
          <p:cNvGrpSpPr/>
          <p:nvPr/>
        </p:nvGrpSpPr>
        <p:grpSpPr>
          <a:xfrm>
            <a:off x="6662017" y="676880"/>
            <a:ext cx="3292111" cy="2366935"/>
            <a:chOff x="6662017" y="676880"/>
            <a:chExt cx="3965206" cy="2366935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41EE29A-8DBD-4C5F-97FE-CE6B313B522D}"/>
                </a:ext>
              </a:extLst>
            </p:cNvPr>
            <p:cNvSpPr/>
            <p:nvPr/>
          </p:nvSpPr>
          <p:spPr>
            <a:xfrm>
              <a:off x="6662020" y="707569"/>
              <a:ext cx="3965201" cy="116812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00" dirty="0">
                  <a:solidFill>
                    <a:schemeClr val="tx1"/>
                  </a:solidFill>
                </a:rPr>
                <a:t>A =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np,array</a:t>
              </a:r>
              <a:r>
                <a:rPr lang="en-US" altLang="ko-KR" sz="1000" dirty="0">
                  <a:solidFill>
                    <a:schemeClr val="tx1"/>
                  </a:solidFill>
                </a:rPr>
                <a:t>([ [</a:t>
              </a:r>
              <a:r>
                <a:rPr lang="en-US" altLang="ko-KR" sz="1000" dirty="0">
                  <a:solidFill>
                    <a:srgbClr val="00B050"/>
                  </a:solidFill>
                </a:rPr>
                <a:t>1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2</a:t>
              </a:r>
              <a:r>
                <a:rPr lang="en-US" altLang="ko-KR" sz="100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00" dirty="0">
                  <a:solidFill>
                    <a:srgbClr val="00B050"/>
                  </a:solidFill>
                </a:rPr>
                <a:t>3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4</a:t>
              </a:r>
              <a:r>
                <a:rPr lang="en-US" altLang="ko-KR" sz="100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00" dirty="0">
                  <a:solidFill>
                    <a:srgbClr val="00B050"/>
                  </a:solidFill>
                </a:rPr>
                <a:t>5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6</a:t>
              </a:r>
              <a:r>
                <a:rPr lang="en-US" altLang="ko-KR" sz="1000" dirty="0">
                  <a:solidFill>
                    <a:schemeClr val="tx1"/>
                  </a:solidFill>
                </a:rPr>
                <a:t>] ]) 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3X2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행렬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B = A.T	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A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의 전치행렬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, 2X3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 행렬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endParaRPr lang="en-US" altLang="ko-KR" sz="1000" dirty="0">
                <a:solidFill>
                  <a:srgbClr val="00B050"/>
                </a:solidFill>
              </a:endParaRP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A.shape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A.shape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“, 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B.shape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B.shape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(A)</a:t>
              </a: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(B)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EAB99A6-6D25-495D-B68F-3229D4F0C0E5}"/>
                </a:ext>
              </a:extLst>
            </p:cNvPr>
            <p:cNvSpPr/>
            <p:nvPr/>
          </p:nvSpPr>
          <p:spPr>
            <a:xfrm>
              <a:off x="6662020" y="676880"/>
              <a:ext cx="3965201" cy="222866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3A4CD55-0AD9-4F98-BB7D-510679BAD8D8}"/>
                </a:ext>
              </a:extLst>
            </p:cNvPr>
            <p:cNvSpPr/>
            <p:nvPr/>
          </p:nvSpPr>
          <p:spPr>
            <a:xfrm>
              <a:off x="6662021" y="1882930"/>
              <a:ext cx="3965202" cy="116088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A.shape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000" dirty="0">
                  <a:solidFill>
                    <a:schemeClr val="tx1"/>
                  </a:solidFill>
                </a:rPr>
                <a:t> (3, 2) 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B.shape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000" dirty="0">
                  <a:solidFill>
                    <a:schemeClr val="tx1"/>
                  </a:solidFill>
                </a:rPr>
                <a:t> (2, 3)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[[1 2]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[3 4]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[5 6]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[[1 3 5]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[2 4 6]]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D1F0239-AFED-491C-BD56-1E98A2DB6960}"/>
                </a:ext>
              </a:extLst>
            </p:cNvPr>
            <p:cNvSpPr/>
            <p:nvPr/>
          </p:nvSpPr>
          <p:spPr>
            <a:xfrm>
              <a:off x="6662017" y="1875692"/>
              <a:ext cx="3965203" cy="102985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D36A1B7-8187-41F4-BD5D-DA22FAA7E8ED}"/>
              </a:ext>
            </a:extLst>
          </p:cNvPr>
          <p:cNvGrpSpPr/>
          <p:nvPr/>
        </p:nvGrpSpPr>
        <p:grpSpPr>
          <a:xfrm>
            <a:off x="6656150" y="3143581"/>
            <a:ext cx="3302857" cy="2949815"/>
            <a:chOff x="6656150" y="3143581"/>
            <a:chExt cx="3971068" cy="2949815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CE31A60-07C0-4416-A891-31C0A21C24A4}"/>
                </a:ext>
              </a:extLst>
            </p:cNvPr>
            <p:cNvSpPr/>
            <p:nvPr/>
          </p:nvSpPr>
          <p:spPr>
            <a:xfrm>
              <a:off x="6662017" y="3168499"/>
              <a:ext cx="3965201" cy="1756775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00" i="1" dirty="0">
                  <a:solidFill>
                    <a:srgbClr val="00B0F0"/>
                  </a:solidFill>
                </a:rPr>
                <a:t># vector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전치행렬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C =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np,array</a:t>
              </a:r>
              <a:r>
                <a:rPr lang="en-US" altLang="ko-KR" sz="1000" dirty="0">
                  <a:solidFill>
                    <a:schemeClr val="tx1"/>
                  </a:solidFill>
                </a:rPr>
                <a:t>([ [</a:t>
              </a:r>
              <a:r>
                <a:rPr lang="en-US" altLang="ko-KR" sz="1000" dirty="0">
                  <a:solidFill>
                    <a:srgbClr val="00B050"/>
                  </a:solidFill>
                </a:rPr>
                <a:t>1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2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3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4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5</a:t>
              </a:r>
              <a:r>
                <a:rPr lang="en-US" altLang="ko-KR" sz="1000" dirty="0">
                  <a:solidFill>
                    <a:schemeClr val="tx1"/>
                  </a:solidFill>
                </a:rPr>
                <a:t>]) 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vector, matrix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아님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D = C.T	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C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는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vector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이므로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transpose </a:t>
              </a:r>
              <a:r>
                <a:rPr lang="ko-KR" altLang="en-US" sz="1000" i="1" dirty="0" err="1">
                  <a:solidFill>
                    <a:srgbClr val="00B0F0"/>
                  </a:solidFill>
                </a:rPr>
                <a:t>않됨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E =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C.reshape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rgbClr val="00B050"/>
                  </a:solidFill>
                </a:rPr>
                <a:t>1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5</a:t>
              </a:r>
              <a:r>
                <a:rPr lang="en-US" altLang="ko-KR" sz="1000" dirty="0">
                  <a:solidFill>
                    <a:schemeClr val="tx1"/>
                  </a:solidFill>
                </a:rPr>
                <a:t>)	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1X5 matrix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F = E.T	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E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의 전치행렬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endParaRPr lang="en-US" altLang="ko-KR" sz="1000" i="1" dirty="0">
                <a:solidFill>
                  <a:srgbClr val="00B0F0"/>
                </a:solidFill>
              </a:endParaRP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C.shape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C.shape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“, 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D.shape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D.shape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E.shape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E.shape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“, 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F.shape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F.shape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(F)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6DF3BCC-E475-41B5-9D2A-7FCC1B042BD5}"/>
                </a:ext>
              </a:extLst>
            </p:cNvPr>
            <p:cNvSpPr/>
            <p:nvPr/>
          </p:nvSpPr>
          <p:spPr>
            <a:xfrm>
              <a:off x="6662017" y="3143581"/>
              <a:ext cx="3965201" cy="294981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8733C87-CACD-4D7F-B896-BEE3B8DBE1FA}"/>
                </a:ext>
              </a:extLst>
            </p:cNvPr>
            <p:cNvSpPr/>
            <p:nvPr/>
          </p:nvSpPr>
          <p:spPr>
            <a:xfrm>
              <a:off x="6656150" y="4914604"/>
              <a:ext cx="3965202" cy="112014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C.shape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000" dirty="0">
                  <a:solidFill>
                    <a:schemeClr val="tx1"/>
                  </a:solidFill>
                </a:rPr>
                <a:t> (5,) 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D.shape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000" dirty="0">
                  <a:solidFill>
                    <a:schemeClr val="tx1"/>
                  </a:solidFill>
                </a:rPr>
                <a:t> (5,)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E.shape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000" dirty="0">
                  <a:solidFill>
                    <a:schemeClr val="tx1"/>
                  </a:solidFill>
                </a:rPr>
                <a:t> (1, 5) 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F.shape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000" dirty="0">
                  <a:solidFill>
                    <a:schemeClr val="tx1"/>
                  </a:solidFill>
                </a:rPr>
                <a:t> (5, 1)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[[1]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[2]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[3]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[4]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[5]]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94435FA-D193-44D3-BA24-B5C054017821}"/>
                </a:ext>
              </a:extLst>
            </p:cNvPr>
            <p:cNvSpPr/>
            <p:nvPr/>
          </p:nvSpPr>
          <p:spPr>
            <a:xfrm>
              <a:off x="6662014" y="4925274"/>
              <a:ext cx="3965203" cy="116812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07032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CA5A99-CC11-40BD-8A56-6B30BDD9205F}"/>
              </a:ext>
            </a:extLst>
          </p:cNvPr>
          <p:cNvSpPr txBox="1"/>
          <p:nvPr/>
        </p:nvSpPr>
        <p:spPr>
          <a:xfrm>
            <a:off x="120158" y="142074"/>
            <a:ext cx="66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라이브러리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en-US" altLang="ko-KR" sz="2400" dirty="0" err="1">
                <a:solidFill>
                  <a:srgbClr val="7030A0"/>
                </a:solidFill>
              </a:rPr>
              <a:t>numpy</a:t>
            </a:r>
            <a:r>
              <a:rPr lang="en-US" altLang="ko-KR" sz="2400" dirty="0">
                <a:solidFill>
                  <a:srgbClr val="7030A0"/>
                </a:solidFill>
              </a:rPr>
              <a:t> </a:t>
            </a:r>
            <a:r>
              <a:rPr lang="ko-KR" altLang="en-US" sz="2400" dirty="0">
                <a:solidFill>
                  <a:srgbClr val="7030A0"/>
                </a:solidFill>
              </a:rPr>
              <a:t>행렬 </a:t>
            </a:r>
            <a:r>
              <a:rPr lang="en-US" altLang="ko-KR" sz="2400" dirty="0">
                <a:solidFill>
                  <a:srgbClr val="7030A0"/>
                </a:solidFill>
              </a:rPr>
              <a:t>indexing / slicing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FC3B2-AB6A-4C4D-B1C0-F328A095C26C}"/>
              </a:ext>
            </a:extLst>
          </p:cNvPr>
          <p:cNvSpPr txBox="1"/>
          <p:nvPr/>
        </p:nvSpPr>
        <p:spPr>
          <a:xfrm>
            <a:off x="1225903" y="676881"/>
            <a:ext cx="480452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행렬 원소 접근 </a:t>
            </a:r>
            <a:r>
              <a:rPr lang="en-US" altLang="ko-KR" dirty="0"/>
              <a:t>(I)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행렬 원소를 명시적</a:t>
            </a:r>
            <a:r>
              <a:rPr lang="en-US" altLang="ko-KR" dirty="0"/>
              <a:t>(explicit)</a:t>
            </a:r>
            <a:r>
              <a:rPr lang="ko-KR" altLang="en-US" dirty="0"/>
              <a:t>으로 접근</a:t>
            </a:r>
            <a:b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하기 위해서는 </a:t>
            </a:r>
            <a:r>
              <a:rPr lang="ko-KR" altLang="en-US" i="1" kern="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리스트</a:t>
            </a:r>
            <a:r>
              <a:rPr lang="en-US" altLang="ko-KR" i="1" kern="100" dirty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(list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에서처럼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인덱</a:t>
            </a:r>
            <a:b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싱 </a:t>
            </a: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lang="ko-KR" altLang="en-US" kern="100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슬라이싱</a:t>
            </a:r>
            <a:r>
              <a:rPr lang="ko-KR" altLang="en-US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모두 사용가능 함</a:t>
            </a:r>
            <a:r>
              <a:rPr lang="en-US" altLang="ko-KR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b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kern="1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kern="1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예제 </a:t>
            </a:r>
            <a:r>
              <a:rPr lang="en-US" altLang="ko-KR" kern="1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1]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A[0,0]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A[0][0]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행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b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A[2, 1]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또는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A[2][1]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행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열임</a:t>
            </a:r>
            <a:b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kern="1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kern="1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예제 </a:t>
            </a:r>
            <a:r>
              <a:rPr lang="en-US" altLang="ko-KR" kern="1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2]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A[ : , 0]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모든 행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열을 나타냄</a:t>
            </a:r>
            <a:b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b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kern="1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kern="1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예제 </a:t>
            </a:r>
            <a:r>
              <a:rPr lang="en-US" altLang="ko-KR" kern="1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3]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A[0:-1, 1:2]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인덱스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행부터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b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인덱스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-1-1=-2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행까지의 모든 데이터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b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인덱스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열부터 인덱스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2-1=1</a:t>
            </a:r>
            <a:b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열까지의 모든 데이터</a:t>
            </a:r>
            <a:b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b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r>
              <a:rPr lang="en-US" altLang="ko-KR" kern="1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en-US" kern="1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예제 </a:t>
            </a:r>
            <a:r>
              <a:rPr lang="en-US" altLang="ko-KR" kern="100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4]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A[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:,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은 모든 행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모든 열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324007-B9ED-4313-9F0E-4681CFCA20B7}"/>
              </a:ext>
            </a:extLst>
          </p:cNvPr>
          <p:cNvSpPr txBox="1"/>
          <p:nvPr/>
        </p:nvSpPr>
        <p:spPr>
          <a:xfrm>
            <a:off x="1494690" y="5802918"/>
            <a:ext cx="4814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>
                <a:solidFill>
                  <a:srgbClr val="00B0F0"/>
                </a:solidFill>
              </a:rPr>
              <a:t>참조 </a:t>
            </a:r>
            <a:r>
              <a:rPr lang="en-US" altLang="ko-KR" i="1" dirty="0">
                <a:solidFill>
                  <a:srgbClr val="00B0F0"/>
                </a:solidFill>
              </a:rPr>
              <a:t>: [</a:t>
            </a:r>
            <a:r>
              <a:rPr lang="ko-KR" altLang="en-US" i="1" dirty="0" err="1">
                <a:solidFill>
                  <a:srgbClr val="00B0F0"/>
                </a:solidFill>
              </a:rPr>
              <a:t>머신러닝</a:t>
            </a:r>
            <a:r>
              <a:rPr lang="ko-KR" altLang="en-US" i="1" dirty="0">
                <a:solidFill>
                  <a:srgbClr val="00B0F0"/>
                </a:solidFill>
              </a:rPr>
              <a:t> 강의 </a:t>
            </a:r>
            <a:r>
              <a:rPr lang="en-US" altLang="ko-KR" i="1" dirty="0">
                <a:solidFill>
                  <a:srgbClr val="00B0F0"/>
                </a:solidFill>
              </a:rPr>
              <a:t>02] </a:t>
            </a:r>
            <a:r>
              <a:rPr lang="ko-KR" altLang="en-US" i="1" dirty="0">
                <a:solidFill>
                  <a:srgbClr val="00B0F0"/>
                </a:solidFill>
              </a:rPr>
              <a:t>파이썬 데이터타입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FA86035-E54F-4C10-9096-0AD57087B143}"/>
              </a:ext>
            </a:extLst>
          </p:cNvPr>
          <p:cNvGrpSpPr/>
          <p:nvPr/>
        </p:nvGrpSpPr>
        <p:grpSpPr>
          <a:xfrm>
            <a:off x="6815701" y="676880"/>
            <a:ext cx="3828854" cy="1697043"/>
            <a:chOff x="6815700" y="676880"/>
            <a:chExt cx="4150397" cy="169704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7700B9A-2E4F-43B1-BDD2-1C4094012B39}"/>
                </a:ext>
              </a:extLst>
            </p:cNvPr>
            <p:cNvSpPr/>
            <p:nvPr/>
          </p:nvSpPr>
          <p:spPr>
            <a:xfrm>
              <a:off x="6880410" y="733359"/>
              <a:ext cx="4085686" cy="841027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A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chemeClr val="tx1"/>
                  </a:solidFill>
                </a:rPr>
                <a:t>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200" dirty="0">
                  <a:solidFill>
                    <a:schemeClr val="tx1"/>
                  </a:solidFill>
                </a:rPr>
                <a:t>( [</a:t>
              </a:r>
              <a:r>
                <a:rPr lang="en-US" altLang="ko-KR" sz="1200" dirty="0">
                  <a:solidFill>
                    <a:srgbClr val="00B050"/>
                  </a:solidFill>
                </a:rPr>
                <a:t>10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20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30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40, 50, 60</a:t>
              </a:r>
              <a:r>
                <a:rPr lang="en-US" altLang="ko-KR" sz="1200" dirty="0">
                  <a:solidFill>
                    <a:schemeClr val="tx1"/>
                  </a:solidFill>
                </a:rPr>
                <a:t>] ).reshape(</a:t>
              </a:r>
              <a:r>
                <a:rPr lang="en-US" altLang="ko-KR" sz="1200" dirty="0">
                  <a:solidFill>
                    <a:srgbClr val="00B050"/>
                  </a:solidFill>
                </a:rPr>
                <a:t>3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(“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A.shape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A.shape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(A)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A54C47B-C3A5-4BF2-AC72-5DB003DF3193}"/>
                </a:ext>
              </a:extLst>
            </p:cNvPr>
            <p:cNvSpPr/>
            <p:nvPr/>
          </p:nvSpPr>
          <p:spPr>
            <a:xfrm>
              <a:off x="6815702" y="676880"/>
              <a:ext cx="4150393" cy="169704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C9DA4CC-F42C-4FE3-8E0E-AE598ADA23D2}"/>
                </a:ext>
              </a:extLst>
            </p:cNvPr>
            <p:cNvSpPr/>
            <p:nvPr/>
          </p:nvSpPr>
          <p:spPr>
            <a:xfrm>
              <a:off x="6880411" y="1574387"/>
              <a:ext cx="4085686" cy="79953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 err="1">
                  <a:solidFill>
                    <a:schemeClr val="tx1"/>
                  </a:solidFill>
                </a:rPr>
                <a:t>A.Shape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 == (3, 2)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[[10 20]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[30 40]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[50 60]]</a:t>
              </a:r>
            </a:p>
            <a:p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67B8B5E-1EBB-40AC-BFD8-5062273C44FE}"/>
                </a:ext>
              </a:extLst>
            </p:cNvPr>
            <p:cNvSpPr/>
            <p:nvPr/>
          </p:nvSpPr>
          <p:spPr>
            <a:xfrm>
              <a:off x="6815700" y="679949"/>
              <a:ext cx="4150393" cy="89443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4F10D07-214E-4B60-931C-4D692010E320}"/>
              </a:ext>
            </a:extLst>
          </p:cNvPr>
          <p:cNvGrpSpPr/>
          <p:nvPr/>
        </p:nvGrpSpPr>
        <p:grpSpPr>
          <a:xfrm>
            <a:off x="6815697" y="2498140"/>
            <a:ext cx="3828854" cy="1035562"/>
            <a:chOff x="6815697" y="2498140"/>
            <a:chExt cx="3828854" cy="103556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85A81A2-BEF0-4B65-9807-B70AFD73E735}"/>
                </a:ext>
              </a:extLst>
            </p:cNvPr>
            <p:cNvSpPr/>
            <p:nvPr/>
          </p:nvSpPr>
          <p:spPr>
            <a:xfrm>
              <a:off x="6875394" y="2554618"/>
              <a:ext cx="3769156" cy="48165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“A[0, 0]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A[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A[0][0]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A[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][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])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“A[2, 1]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A[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A[2][1]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A[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][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B3D2FE6-1ACC-405F-938E-C72CE64DFBC5}"/>
                </a:ext>
              </a:extLst>
            </p:cNvPr>
            <p:cNvSpPr/>
            <p:nvPr/>
          </p:nvSpPr>
          <p:spPr>
            <a:xfrm>
              <a:off x="6815699" y="2498140"/>
              <a:ext cx="3828850" cy="103556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07D3134-57BE-4B42-8B4D-A0C1FDCC6371}"/>
                </a:ext>
              </a:extLst>
            </p:cNvPr>
            <p:cNvSpPr/>
            <p:nvPr/>
          </p:nvSpPr>
          <p:spPr>
            <a:xfrm>
              <a:off x="6875395" y="3052042"/>
              <a:ext cx="3769156" cy="48165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A[0, 0] == 10 , A[0][0] == 10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A[2, 1] == 60 , A[2][1] == 60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55D9FCA-5C47-48D4-BCFF-8BBC9073355B}"/>
                </a:ext>
              </a:extLst>
            </p:cNvPr>
            <p:cNvSpPr/>
            <p:nvPr/>
          </p:nvSpPr>
          <p:spPr>
            <a:xfrm>
              <a:off x="6815697" y="2501208"/>
              <a:ext cx="3828850" cy="535069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B1D0C38-B00B-4AB5-8439-A5EC99F462E5}"/>
              </a:ext>
            </a:extLst>
          </p:cNvPr>
          <p:cNvGrpSpPr/>
          <p:nvPr/>
        </p:nvGrpSpPr>
        <p:grpSpPr>
          <a:xfrm>
            <a:off x="6815697" y="3658868"/>
            <a:ext cx="3828854" cy="877297"/>
            <a:chOff x="6815697" y="3658868"/>
            <a:chExt cx="3828854" cy="87729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568BEA4-D074-4108-89CD-C75701C02A94}"/>
                </a:ext>
              </a:extLst>
            </p:cNvPr>
            <p:cNvSpPr/>
            <p:nvPr/>
          </p:nvSpPr>
          <p:spPr>
            <a:xfrm>
              <a:off x="6875394" y="3715346"/>
              <a:ext cx="3769156" cy="320497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“A[0: -1, 1:2]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 A[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:-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: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508A79D-9114-4228-8C4D-C11010F8337D}"/>
                </a:ext>
              </a:extLst>
            </p:cNvPr>
            <p:cNvSpPr/>
            <p:nvPr/>
          </p:nvSpPr>
          <p:spPr>
            <a:xfrm>
              <a:off x="6815699" y="3658868"/>
              <a:ext cx="3828850" cy="8772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632229D-899F-41D2-A98C-0749B00D80FE}"/>
                </a:ext>
              </a:extLst>
            </p:cNvPr>
            <p:cNvSpPr/>
            <p:nvPr/>
          </p:nvSpPr>
          <p:spPr>
            <a:xfrm>
              <a:off x="6875395" y="4054506"/>
              <a:ext cx="3769156" cy="481659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A[0:-1, 1:2] == [[20]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[40]]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44E96E1-E57E-4B68-B5D9-7E9802C472D7}"/>
                </a:ext>
              </a:extLst>
            </p:cNvPr>
            <p:cNvSpPr/>
            <p:nvPr/>
          </p:nvSpPr>
          <p:spPr>
            <a:xfrm>
              <a:off x="6815697" y="3661936"/>
              <a:ext cx="3828850" cy="37390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D048C4F-FDD5-4AFE-9D5B-F35BE1E8110C}"/>
              </a:ext>
            </a:extLst>
          </p:cNvPr>
          <p:cNvGrpSpPr/>
          <p:nvPr/>
        </p:nvGrpSpPr>
        <p:grpSpPr>
          <a:xfrm>
            <a:off x="6815693" y="4661267"/>
            <a:ext cx="3828854" cy="1352671"/>
            <a:chOff x="6815693" y="4661267"/>
            <a:chExt cx="3828854" cy="135267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DCF012F-77A9-46A2-B83B-AE174BE449B4}"/>
                </a:ext>
              </a:extLst>
            </p:cNvPr>
            <p:cNvSpPr/>
            <p:nvPr/>
          </p:nvSpPr>
          <p:spPr>
            <a:xfrm>
              <a:off x="6875390" y="4717745"/>
              <a:ext cx="3769156" cy="478826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“A[ : 0]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 A[ : 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])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“A[ : , :]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 A[ : , :])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B7D2D32-3C71-448C-9D69-B166D0D7E914}"/>
                </a:ext>
              </a:extLst>
            </p:cNvPr>
            <p:cNvSpPr/>
            <p:nvPr/>
          </p:nvSpPr>
          <p:spPr>
            <a:xfrm>
              <a:off x="6815695" y="4661267"/>
              <a:ext cx="3828850" cy="1352671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96CD420-B33F-498A-95BF-9C6D4B4A57C9}"/>
                </a:ext>
              </a:extLst>
            </p:cNvPr>
            <p:cNvSpPr/>
            <p:nvPr/>
          </p:nvSpPr>
          <p:spPr>
            <a:xfrm>
              <a:off x="6875391" y="5195623"/>
              <a:ext cx="3769156" cy="81831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A[ :, 0]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[10 30 50]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A[ :, : ]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[10 20]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[30 40]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[50 60]]</a:t>
              </a:r>
            </a:p>
            <a:p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0105CF4-47FA-4D34-88BC-62180B449B3B}"/>
                </a:ext>
              </a:extLst>
            </p:cNvPr>
            <p:cNvSpPr/>
            <p:nvPr/>
          </p:nvSpPr>
          <p:spPr>
            <a:xfrm>
              <a:off x="6815693" y="4664335"/>
              <a:ext cx="3828850" cy="53223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4961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68B5B4-7256-449A-B8D4-5B43E216BF99}"/>
              </a:ext>
            </a:extLst>
          </p:cNvPr>
          <p:cNvSpPr txBox="1"/>
          <p:nvPr/>
        </p:nvSpPr>
        <p:spPr>
          <a:xfrm>
            <a:off x="120158" y="142074"/>
            <a:ext cx="66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라이브러리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en-US" altLang="ko-KR" sz="2400" dirty="0" err="1">
                <a:solidFill>
                  <a:srgbClr val="7030A0"/>
                </a:solidFill>
              </a:rPr>
              <a:t>numpy</a:t>
            </a:r>
            <a:r>
              <a:rPr lang="en-US" altLang="ko-KR" sz="2400" dirty="0">
                <a:solidFill>
                  <a:srgbClr val="7030A0"/>
                </a:solidFill>
              </a:rPr>
              <a:t> </a:t>
            </a:r>
            <a:r>
              <a:rPr lang="ko-KR" altLang="en-US" sz="2400" dirty="0">
                <a:solidFill>
                  <a:srgbClr val="7030A0"/>
                </a:solidFill>
              </a:rPr>
              <a:t>행렬</a:t>
            </a:r>
            <a:r>
              <a:rPr lang="en-US" altLang="ko-KR" sz="2400" dirty="0">
                <a:solidFill>
                  <a:srgbClr val="7030A0"/>
                </a:solidFill>
              </a:rPr>
              <a:t> iterator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79AD7-BEFF-4A37-9249-B180235ED47A}"/>
              </a:ext>
            </a:extLst>
          </p:cNvPr>
          <p:cNvSpPr txBox="1"/>
          <p:nvPr/>
        </p:nvSpPr>
        <p:spPr>
          <a:xfrm>
            <a:off x="1225903" y="676881"/>
            <a:ext cx="457529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행렬 원소 접근 </a:t>
            </a:r>
            <a:r>
              <a:rPr lang="en-US" altLang="ko-KR" dirty="0"/>
              <a:t>(II)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</a:t>
            </a:r>
            <a:r>
              <a:rPr lang="ko-KR" altLang="en-US" dirty="0"/>
              <a:t>명시적</a:t>
            </a:r>
            <a:r>
              <a:rPr lang="en-US" altLang="ko-KR" dirty="0"/>
              <a:t>(explicit) </a:t>
            </a:r>
            <a:r>
              <a:rPr lang="ko-KR" altLang="en-US" dirty="0"/>
              <a:t>인덱싱 </a:t>
            </a:r>
            <a:r>
              <a:rPr lang="en-US" altLang="ko-KR" dirty="0"/>
              <a:t>/ </a:t>
            </a:r>
            <a:r>
              <a:rPr lang="ko-KR" altLang="en-US" dirty="0" err="1"/>
              <a:t>슬라이싱</a:t>
            </a:r>
            <a:br>
              <a:rPr lang="en-US" altLang="ko-KR" dirty="0"/>
            </a:br>
            <a:r>
              <a:rPr lang="ko-KR" altLang="en-US" dirty="0"/>
              <a:t>이외에</a:t>
            </a:r>
            <a:r>
              <a:rPr lang="en-US" altLang="ko-KR" dirty="0"/>
              <a:t>, </a:t>
            </a:r>
            <a:r>
              <a:rPr lang="ko-KR" altLang="en-US" dirty="0"/>
              <a:t>행렬 모든 원소를 </a:t>
            </a:r>
            <a:r>
              <a:rPr lang="en-US" altLang="ko-KR" dirty="0"/>
              <a:t>access </a:t>
            </a:r>
            <a:r>
              <a:rPr lang="ko-KR" altLang="en-US" dirty="0"/>
              <a:t>하는</a:t>
            </a:r>
            <a:br>
              <a:rPr lang="en-US" altLang="ko-KR" dirty="0"/>
            </a:br>
            <a:r>
              <a:rPr lang="ko-KR" altLang="en-US" dirty="0"/>
              <a:t>경우에는 </a:t>
            </a:r>
            <a:r>
              <a:rPr lang="en-US" altLang="ko-KR" dirty="0"/>
              <a:t>iterator </a:t>
            </a:r>
            <a:r>
              <a:rPr lang="ko-KR" altLang="en-US" dirty="0"/>
              <a:t>사용가능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(tutorial: https://docs.scipy.org/</a:t>
            </a:r>
            <a:br>
              <a:rPr lang="en-US" altLang="ko-KR" dirty="0"/>
            </a:br>
            <a:r>
              <a:rPr lang="en-US" altLang="ko-KR" dirty="0"/>
              <a:t>doc/</a:t>
            </a:r>
            <a:r>
              <a:rPr lang="en-US" altLang="ko-KR" dirty="0" err="1"/>
              <a:t>numpy</a:t>
            </a:r>
            <a:r>
              <a:rPr lang="en-US" altLang="ko-KR" dirty="0"/>
              <a:t>/reference/generated/num</a:t>
            </a:r>
            <a:br>
              <a:rPr lang="en-US" altLang="ko-KR" dirty="0"/>
            </a:br>
            <a:r>
              <a:rPr lang="en-US" altLang="ko-KR" dirty="0"/>
              <a:t>py.nditer.html)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en-US" altLang="ko-KR" dirty="0" err="1"/>
              <a:t>numpy</a:t>
            </a:r>
            <a:r>
              <a:rPr lang="en-US" altLang="ko-KR" dirty="0"/>
              <a:t> iterator</a:t>
            </a:r>
            <a:r>
              <a:rPr lang="ko-KR" altLang="en-US" dirty="0"/>
              <a:t>는 </a:t>
            </a:r>
            <a:r>
              <a:rPr lang="en-US" altLang="ko-KR" dirty="0"/>
              <a:t>C++, Java</a:t>
            </a:r>
            <a:br>
              <a:rPr lang="en-US" altLang="ko-KR" dirty="0"/>
            </a:br>
            <a:r>
              <a:rPr lang="en-US" altLang="ko-KR" dirty="0"/>
              <a:t>iterator </a:t>
            </a:r>
            <a:r>
              <a:rPr lang="ko-KR" altLang="en-US" dirty="0"/>
              <a:t>처럼 </a:t>
            </a:r>
            <a:r>
              <a:rPr lang="en-US" altLang="ko-KR" dirty="0"/>
              <a:t>next() </a:t>
            </a:r>
            <a:r>
              <a:rPr lang="ko-KR" altLang="en-US" dirty="0"/>
              <a:t>메서드를 통해 데이</a:t>
            </a:r>
            <a:br>
              <a:rPr lang="en-US" altLang="ko-KR" dirty="0"/>
            </a:br>
            <a:r>
              <a:rPr lang="ko-KR" altLang="en-US" dirty="0"/>
              <a:t>터 값을 처음부터 끝까지 순차적으로 </a:t>
            </a:r>
            <a:r>
              <a:rPr lang="ko-KR" altLang="en-US" dirty="0" err="1"/>
              <a:t>읽</a:t>
            </a:r>
            <a:br>
              <a:rPr lang="en-US" altLang="ko-KR" dirty="0"/>
            </a:br>
            <a:r>
              <a:rPr lang="ko-KR" altLang="en-US" dirty="0"/>
              <a:t>어 들이는 방법을 제공</a:t>
            </a:r>
            <a:endParaRPr lang="en-US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8AF626-6755-4DBE-80B1-984B2CDD7681}"/>
              </a:ext>
            </a:extLst>
          </p:cNvPr>
          <p:cNvSpPr txBox="1"/>
          <p:nvPr/>
        </p:nvSpPr>
        <p:spPr>
          <a:xfrm>
            <a:off x="1412631" y="4759566"/>
            <a:ext cx="3122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Java iterator interface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EA2F49-0964-4A97-A2EA-BB50F06DDB04}"/>
              </a:ext>
            </a:extLst>
          </p:cNvPr>
          <p:cNvSpPr/>
          <p:nvPr/>
        </p:nvSpPr>
        <p:spPr>
          <a:xfrm>
            <a:off x="2045679" y="5216770"/>
            <a:ext cx="1946031" cy="9643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</a:rPr>
              <a:t>public interface Iterator {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  </a:t>
            </a:r>
            <a:r>
              <a:rPr lang="en-US" altLang="ko-KR" sz="1200" dirty="0" err="1">
                <a:solidFill>
                  <a:schemeClr val="tx1"/>
                </a:solidFill>
              </a:rPr>
              <a:t>boolean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hasNext</a:t>
            </a:r>
            <a:r>
              <a:rPr lang="en-US" altLang="ko-KR" sz="1200" dirty="0">
                <a:solidFill>
                  <a:schemeClr val="tx1"/>
                </a:solidFill>
              </a:rPr>
              <a:t>();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  Object    next();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     void      remove();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}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BF02CAC-D5F7-4560-935A-C5D6307958DC}"/>
              </a:ext>
            </a:extLst>
          </p:cNvPr>
          <p:cNvGrpSpPr/>
          <p:nvPr/>
        </p:nvGrpSpPr>
        <p:grpSpPr>
          <a:xfrm>
            <a:off x="6837858" y="922058"/>
            <a:ext cx="4064604" cy="4976713"/>
            <a:chOff x="6837858" y="922058"/>
            <a:chExt cx="4064604" cy="497671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D487EFE-5785-4538-862D-FEBD3999C86E}"/>
                </a:ext>
              </a:extLst>
            </p:cNvPr>
            <p:cNvSpPr/>
            <p:nvPr/>
          </p:nvSpPr>
          <p:spPr>
            <a:xfrm>
              <a:off x="6843863" y="959228"/>
              <a:ext cx="4058599" cy="2828677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00" dirty="0">
                  <a:solidFill>
                    <a:srgbClr val="00B050"/>
                  </a:solidFill>
                </a:rPr>
                <a:t>import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numpy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as</a:t>
              </a:r>
              <a:r>
                <a:rPr lang="en-US" altLang="ko-KR" sz="1000" dirty="0">
                  <a:solidFill>
                    <a:schemeClr val="tx1"/>
                  </a:solidFill>
                </a:rPr>
                <a:t> np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A =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000" dirty="0">
                  <a:solidFill>
                    <a:schemeClr val="tx1"/>
                  </a:solidFill>
                </a:rPr>
                <a:t>([ [</a:t>
              </a:r>
              <a:r>
                <a:rPr lang="en-US" altLang="ko-KR" sz="1000" dirty="0">
                  <a:solidFill>
                    <a:srgbClr val="00B050"/>
                  </a:solidFill>
                </a:rPr>
                <a:t>10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20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30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40</a:t>
              </a:r>
              <a:r>
                <a:rPr lang="en-US" altLang="ko-KR" sz="100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00" dirty="0">
                  <a:solidFill>
                    <a:srgbClr val="00B050"/>
                  </a:solidFill>
                </a:rPr>
                <a:t>50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60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70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80</a:t>
              </a:r>
              <a:r>
                <a:rPr lang="en-US" altLang="ko-KR" sz="1000" dirty="0">
                  <a:solidFill>
                    <a:schemeClr val="tx1"/>
                  </a:solidFill>
                </a:rPr>
                <a:t>] ])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(A,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“\n”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A.shape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A.shape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“\n”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행렬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A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의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000" i="1" dirty="0" err="1">
                  <a:solidFill>
                    <a:srgbClr val="00B0F0"/>
                  </a:solidFill>
                </a:rPr>
                <a:t>itrator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생성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it =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np.nditer</a:t>
              </a:r>
              <a:r>
                <a:rPr lang="en-US" altLang="ko-KR" sz="1000" dirty="0">
                  <a:solidFill>
                    <a:schemeClr val="tx1"/>
                  </a:solidFill>
                </a:rPr>
                <a:t>(A, flags=[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multi_index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1000" dirty="0">
                  <a:solidFill>
                    <a:schemeClr val="tx1"/>
                  </a:solidFill>
                </a:rPr>
                <a:t>],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op_flags</a:t>
              </a:r>
              <a:r>
                <a:rPr lang="en-US" altLang="ko-KR" sz="1000" dirty="0">
                  <a:solidFill>
                    <a:schemeClr val="tx1"/>
                  </a:solidFill>
                </a:rPr>
                <a:t>=[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readwrite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10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while not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it.finished</a:t>
              </a:r>
              <a:r>
                <a:rPr lang="en-US" altLang="ko-KR" sz="1000" dirty="0">
                  <a:solidFill>
                    <a:schemeClr val="tx1"/>
                  </a:solidFill>
                </a:rPr>
                <a:t>: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 =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it.multi_index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“current value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&gt; 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A[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it.iternext</a:t>
              </a:r>
              <a:r>
                <a:rPr lang="en-US" altLang="ko-KR" sz="1000" dirty="0">
                  <a:solidFill>
                    <a:schemeClr val="tx1"/>
                  </a:solidFill>
                </a:rPr>
                <a:t>()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5F7A2A6-270C-4DA1-B4E8-F0BA09D72D12}"/>
                </a:ext>
              </a:extLst>
            </p:cNvPr>
            <p:cNvSpPr/>
            <p:nvPr/>
          </p:nvSpPr>
          <p:spPr>
            <a:xfrm>
              <a:off x="6843863" y="922058"/>
              <a:ext cx="4058599" cy="497671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F1662C8-4286-4CAE-A977-D4894EC4B39E}"/>
                </a:ext>
              </a:extLst>
            </p:cNvPr>
            <p:cNvSpPr/>
            <p:nvPr/>
          </p:nvSpPr>
          <p:spPr>
            <a:xfrm>
              <a:off x="6837858" y="3787904"/>
              <a:ext cx="4058600" cy="211086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t"/>
            <a:lstStyle/>
            <a:p>
              <a:r>
                <a:rPr lang="en-US" altLang="ko-KR" sz="1000" dirty="0">
                  <a:solidFill>
                    <a:schemeClr val="tx1"/>
                  </a:solidFill>
                </a:rPr>
                <a:t>[[10 20 30 40]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[50 60 70 80]]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A.shape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000" dirty="0">
                  <a:solidFill>
                    <a:schemeClr val="tx1"/>
                  </a:solidFill>
                </a:rPr>
                <a:t> (2, 4)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current value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&gt; 10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current value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&gt; 20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current value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&gt; 30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current value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&gt; 40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current value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&gt; 50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current value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&gt; 60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current value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&gt; 70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current value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&gt; 80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2X4 </a:t>
              </a:r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행렬인 경우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.</a:t>
              </a:r>
            </a:p>
            <a:p>
              <a:endParaRPr lang="en-US" altLang="ko-KR" sz="1000" dirty="0">
                <a:solidFill>
                  <a:schemeClr val="accent2">
                    <a:lumMod val="75000"/>
                  </a:schemeClr>
                </a:solidFill>
              </a:endParaRPr>
            </a:p>
            <a:p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(0,0) =&gt; (0,1) =&gt; (0,2)</a:t>
              </a:r>
            </a:p>
            <a:p>
              <a:pPr marL="171450" indent="-171450">
                <a:buFont typeface="Symbol" panose="05050102010706020507" pitchFamily="18" charset="2"/>
                <a:buChar char="Þ"/>
              </a:pP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(0,3) =&gt; (1.0) =&gt;</a:t>
              </a:r>
            </a:p>
            <a:p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(1,1) =&gt;(1,2) =&gt;(1,3)</a:t>
              </a:r>
            </a:p>
            <a:p>
              <a:r>
                <a:rPr lang="ko-KR" altLang="en-US" sz="1000" dirty="0">
                  <a:solidFill>
                    <a:schemeClr val="accent2">
                      <a:lumMod val="75000"/>
                    </a:schemeClr>
                  </a:solidFill>
                </a:rPr>
                <a:t>순서로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access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746030A-69F2-4775-A09A-85399153E822}"/>
                </a:ext>
              </a:extLst>
            </p:cNvPr>
            <p:cNvSpPr/>
            <p:nvPr/>
          </p:nvSpPr>
          <p:spPr>
            <a:xfrm>
              <a:off x="6837858" y="3787904"/>
              <a:ext cx="4058601" cy="211086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12056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B6431-8E57-468A-90B0-6B5A8FF1EA7D}"/>
              </a:ext>
            </a:extLst>
          </p:cNvPr>
          <p:cNvSpPr txBox="1"/>
          <p:nvPr/>
        </p:nvSpPr>
        <p:spPr>
          <a:xfrm>
            <a:off x="820614" y="709246"/>
            <a:ext cx="890367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030A0"/>
                </a:solidFill>
              </a:rPr>
              <a:t>Next Time</a:t>
            </a: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600" dirty="0">
                <a:solidFill>
                  <a:srgbClr val="7030A0"/>
                </a:solidFill>
              </a:rPr>
              <a:t> </a:t>
            </a:r>
            <a:r>
              <a:rPr lang="en-US" altLang="ko-KR" sz="3600" dirty="0" err="1">
                <a:solidFill>
                  <a:srgbClr val="7030A0"/>
                </a:solidFill>
              </a:rPr>
              <a:t>numpy</a:t>
            </a:r>
            <a:endParaRPr lang="en-US" altLang="ko-KR" sz="3600" dirty="0">
              <a:solidFill>
                <a:srgbClr val="7030A0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altLang="ko-KR" sz="3600" dirty="0">
              <a:solidFill>
                <a:srgbClr val="7030A0"/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ko-KR" sz="3600" dirty="0">
                <a:solidFill>
                  <a:srgbClr val="7030A0"/>
                </a:solidFill>
              </a:rPr>
              <a:t>concatenate, </a:t>
            </a:r>
            <a:r>
              <a:rPr lang="en-US" altLang="ko-KR" sz="3600" dirty="0" err="1">
                <a:solidFill>
                  <a:srgbClr val="7030A0"/>
                </a:solidFill>
              </a:rPr>
              <a:t>loadtxt</a:t>
            </a:r>
            <a:r>
              <a:rPr lang="en-US" altLang="ko-KR" sz="3600" dirty="0">
                <a:solidFill>
                  <a:srgbClr val="7030A0"/>
                </a:solidFill>
              </a:rPr>
              <a:t>, rand, argmax···</a:t>
            </a:r>
            <a:endParaRPr lang="ko-KR" altLang="en-US" sz="3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334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4F376-6971-48EC-9D63-66185FB00E06}"/>
              </a:ext>
            </a:extLst>
          </p:cNvPr>
          <p:cNvSpPr txBox="1"/>
          <p:nvPr/>
        </p:nvSpPr>
        <p:spPr>
          <a:xfrm>
            <a:off x="2972691" y="1581792"/>
            <a:ext cx="631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accent1"/>
                </a:solidFill>
              </a:rPr>
              <a:t>머신러닝</a:t>
            </a:r>
            <a:r>
              <a:rPr lang="en-US" altLang="ko-KR" sz="3200" dirty="0">
                <a:solidFill>
                  <a:schemeClr val="accent1"/>
                </a:solidFill>
              </a:rPr>
              <a:t>/</a:t>
            </a:r>
            <a:r>
              <a:rPr lang="ko-KR" altLang="en-US" sz="3200" dirty="0" err="1">
                <a:solidFill>
                  <a:schemeClr val="accent1"/>
                </a:solidFill>
              </a:rPr>
              <a:t>딥너링을</a:t>
            </a:r>
            <a:r>
              <a:rPr lang="ko-KR" altLang="en-US" sz="3200" dirty="0">
                <a:solidFill>
                  <a:schemeClr val="accent1"/>
                </a:solidFill>
              </a:rPr>
              <a:t> 위한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8784-7E0A-4E44-A9B8-EDF0618EFB50}"/>
              </a:ext>
            </a:extLst>
          </p:cNvPr>
          <p:cNvSpPr txBox="1"/>
          <p:nvPr/>
        </p:nvSpPr>
        <p:spPr>
          <a:xfrm>
            <a:off x="3476845" y="2603876"/>
            <a:ext cx="53310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</a:rPr>
              <a:t>파이썬</a:t>
            </a:r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(Python)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/>
              <p:nvPr/>
            </p:nvSpPr>
            <p:spPr>
              <a:xfrm>
                <a:off x="3966506" y="4297876"/>
                <a:ext cx="43252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 err="1">
                    <a:solidFill>
                      <a:schemeClr val="accent1"/>
                    </a:solidFill>
                  </a:rPr>
                  <a:t>numpy</a:t>
                </a:r>
                <a:r>
                  <a:rPr lang="en-US" altLang="ko-KR" sz="2800" dirty="0">
                    <a:solidFill>
                      <a:schemeClr val="accent1"/>
                    </a:solidFill>
                  </a:rPr>
                  <a:t> (III)</a:t>
                </a:r>
                <a:r>
                  <a:rPr lang="en-US" altLang="ko-KR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ko-KR" sz="2800" dirty="0">
                    <a:solidFill>
                      <a:schemeClr val="accent1"/>
                    </a:solidFill>
                  </a:rPr>
                  <a:t>matplotlib</a:t>
                </a:r>
                <a:endParaRPr lang="ko-KR" alt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506" y="4297876"/>
                <a:ext cx="4325246" cy="523220"/>
              </a:xfrm>
              <a:prstGeom prst="rect">
                <a:avLst/>
              </a:prstGeom>
              <a:blipFill>
                <a:blip r:embed="rId2"/>
                <a:stretch>
                  <a:fillRect l="-2962"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647399D-10DF-4C7C-9411-B984EFADC23E}"/>
              </a:ext>
            </a:extLst>
          </p:cNvPr>
          <p:cNvSpPr txBox="1"/>
          <p:nvPr/>
        </p:nvSpPr>
        <p:spPr>
          <a:xfrm>
            <a:off x="4474515" y="5499434"/>
            <a:ext cx="3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아이엠알</a:t>
            </a:r>
            <a:r>
              <a:rPr lang="ko-KR" altLang="en-US" dirty="0"/>
              <a:t> </a:t>
            </a:r>
            <a:r>
              <a:rPr lang="en-US" altLang="ko-KR" dirty="0"/>
              <a:t>(www.imbiz.co.kr)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ABD77-C639-40B0-9DFB-0D1FEF50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5301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DF904-2B85-4FCF-B3DB-E3462DD10DF2}"/>
              </a:ext>
            </a:extLst>
          </p:cNvPr>
          <p:cNvSpPr txBox="1"/>
          <p:nvPr/>
        </p:nvSpPr>
        <p:spPr>
          <a:xfrm>
            <a:off x="1358349" y="833606"/>
            <a:ext cx="7229030" cy="4955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800" dirty="0"/>
              <a:t> </a:t>
            </a:r>
            <a:r>
              <a:rPr lang="en-US" altLang="ko-KR" sz="2800" dirty="0" err="1"/>
              <a:t>numpy</a:t>
            </a:r>
            <a:endParaRPr lang="en-US" altLang="ko-KR" sz="28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Vector / matrix </a:t>
            </a:r>
            <a:r>
              <a:rPr lang="ko-KR" altLang="en-US" sz="2400" dirty="0"/>
              <a:t>생성</a:t>
            </a:r>
            <a:endParaRPr lang="en-US" altLang="ko-KR" sz="2400" dirty="0"/>
          </a:p>
          <a:p>
            <a:pPr lvl="1"/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2400" dirty="0"/>
              <a:t>행렬 곱 </a:t>
            </a:r>
            <a:r>
              <a:rPr lang="en-US" altLang="ko-KR" sz="2400" dirty="0"/>
              <a:t>(dot product)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broadcast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index /slice / iterator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concatenate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ko-KR" sz="2400" dirty="0"/>
              <a:t>useful function (</a:t>
            </a:r>
            <a:r>
              <a:rPr lang="en-US" altLang="ko-KR" sz="2400" dirty="0" err="1"/>
              <a:t>loadtxt</a:t>
            </a:r>
            <a:r>
              <a:rPr lang="en-US" altLang="ko-KR" sz="2400" dirty="0"/>
              <a:t>(), rand(), argmax(), ···)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58C173B-F795-49EA-B7BA-A93BAF936E51}"/>
              </a:ext>
            </a:extLst>
          </p:cNvPr>
          <p:cNvSpPr/>
          <p:nvPr/>
        </p:nvSpPr>
        <p:spPr>
          <a:xfrm>
            <a:off x="1664677" y="4384431"/>
            <a:ext cx="6922702" cy="1639963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192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6D1FEE-0688-411E-BC53-443EC3E3B811}"/>
              </a:ext>
            </a:extLst>
          </p:cNvPr>
          <p:cNvSpPr txBox="1"/>
          <p:nvPr/>
        </p:nvSpPr>
        <p:spPr>
          <a:xfrm>
            <a:off x="120158" y="142074"/>
            <a:ext cx="66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라이브러리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en-US" altLang="ko-KR" sz="2400" dirty="0" err="1">
                <a:solidFill>
                  <a:srgbClr val="7030A0"/>
                </a:solidFill>
              </a:rPr>
              <a:t>numpy</a:t>
            </a:r>
            <a:r>
              <a:rPr lang="en-US" altLang="ko-KR" sz="2400" dirty="0">
                <a:solidFill>
                  <a:srgbClr val="7030A0"/>
                </a:solidFill>
              </a:rPr>
              <a:t> concatenate(···)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62663-2B82-44E6-9423-24EB658EA3BD}"/>
              </a:ext>
            </a:extLst>
          </p:cNvPr>
          <p:cNvSpPr txBox="1"/>
          <p:nvPr/>
        </p:nvSpPr>
        <p:spPr>
          <a:xfrm>
            <a:off x="793093" y="676881"/>
            <a:ext cx="48733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행렬에 행</a:t>
            </a:r>
            <a:r>
              <a:rPr lang="en-US" altLang="ko-KR" dirty="0"/>
              <a:t>(row) </a:t>
            </a:r>
            <a:r>
              <a:rPr lang="ko-KR" altLang="en-US" dirty="0"/>
              <a:t>또는 열</a:t>
            </a:r>
            <a:r>
              <a:rPr lang="en-US" altLang="ko-KR" dirty="0"/>
              <a:t>(</a:t>
            </a:r>
            <a:r>
              <a:rPr lang="en-US" altLang="ko-KR" dirty="0" err="1"/>
              <a:t>columm</a:t>
            </a:r>
            <a:r>
              <a:rPr lang="en-US" altLang="ko-KR" dirty="0"/>
              <a:t>) </a:t>
            </a:r>
            <a:r>
              <a:rPr lang="ko-KR" altLang="en-US" dirty="0"/>
              <a:t>추가하기</a:t>
            </a:r>
            <a:br>
              <a:rPr lang="en-US" altLang="ko-KR" dirty="0"/>
            </a:br>
            <a:r>
              <a:rPr lang="ko-KR" altLang="en-US" dirty="0"/>
              <a:t>위한 </a:t>
            </a:r>
            <a:r>
              <a:rPr lang="en-US" altLang="ko-KR" dirty="0" err="1"/>
              <a:t>numpy.concatenate</a:t>
            </a:r>
            <a:r>
              <a:rPr lang="en-US" altLang="ko-KR" dirty="0"/>
              <a:t>(</a:t>
            </a:r>
            <a:r>
              <a:rPr lang="en-US" altLang="ko-KR" sz="1800" dirty="0"/>
              <a:t>···</a:t>
            </a:r>
            <a:r>
              <a:rPr lang="en-US" altLang="ko-KR" dirty="0"/>
              <a:t>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 err="1">
                <a:solidFill>
                  <a:srgbClr val="FF0000"/>
                </a:solidFill>
              </a:rPr>
              <a:t>머신러닝의</a:t>
            </a:r>
            <a:r>
              <a:rPr lang="ko-KR" altLang="en-US" dirty="0">
                <a:solidFill>
                  <a:srgbClr val="FF0000"/>
                </a:solidFill>
              </a:rPr>
              <a:t> 회귀</a:t>
            </a:r>
            <a:r>
              <a:rPr lang="en-US" altLang="ko-KR" dirty="0">
                <a:solidFill>
                  <a:srgbClr val="FF0000"/>
                </a:solidFill>
              </a:rPr>
              <a:t>(regression) </a:t>
            </a:r>
            <a:r>
              <a:rPr lang="ko-KR" altLang="en-US" dirty="0">
                <a:solidFill>
                  <a:srgbClr val="FF0000"/>
                </a:solidFill>
              </a:rPr>
              <a:t>코드 구현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시 가중치</a:t>
            </a:r>
            <a:r>
              <a:rPr lang="en-US" altLang="ko-KR" dirty="0">
                <a:solidFill>
                  <a:srgbClr val="FF0000"/>
                </a:solidFill>
              </a:rPr>
              <a:t>(weight)</a:t>
            </a:r>
            <a:r>
              <a:rPr lang="ko-KR" altLang="en-US" dirty="0">
                <a:solidFill>
                  <a:srgbClr val="FF0000"/>
                </a:solidFill>
              </a:rPr>
              <a:t>와 바이어스</a:t>
            </a:r>
            <a:r>
              <a:rPr lang="en-US" altLang="ko-KR" dirty="0">
                <a:solidFill>
                  <a:srgbClr val="FF0000"/>
                </a:solidFill>
              </a:rPr>
              <a:t>(bias)</a:t>
            </a:r>
            <a:r>
              <a:rPr lang="ko-KR" altLang="en-US" dirty="0">
                <a:solidFill>
                  <a:srgbClr val="FF0000"/>
                </a:solidFill>
              </a:rPr>
              <a:t>를 별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도로 구분하지 않고 하나의 행렬로 취급하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기 위한 프로그래밍 구현 기술</a:t>
            </a:r>
            <a:endParaRPr lang="en-US" altLang="ko-KR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8DC88F5-8FD3-4E85-8787-7B8E8321EA3A}"/>
                  </a:ext>
                </a:extLst>
              </p:cNvPr>
              <p:cNvSpPr/>
              <p:nvPr/>
            </p:nvSpPr>
            <p:spPr>
              <a:xfrm>
                <a:off x="793093" y="3295014"/>
                <a:ext cx="4114800" cy="956870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8DC88F5-8FD3-4E85-8787-7B8E8321EA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93" y="3295014"/>
                <a:ext cx="4114800" cy="9568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D62F937-5D24-44D4-A6E9-9FEB1872183D}"/>
              </a:ext>
            </a:extLst>
          </p:cNvPr>
          <p:cNvSpPr/>
          <p:nvPr/>
        </p:nvSpPr>
        <p:spPr>
          <a:xfrm>
            <a:off x="2420815" y="3429000"/>
            <a:ext cx="2350477" cy="674077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행을 추가하기 위해서는 기존 행렬</a:t>
            </a:r>
            <a:br>
              <a:rPr lang="en-US" altLang="ko-KR" sz="1000" dirty="0">
                <a:solidFill>
                  <a:schemeClr val="tx1"/>
                </a:solidFill>
              </a:rPr>
            </a:br>
            <a:r>
              <a:rPr lang="ko-KR" altLang="en-US" sz="1000" dirty="0">
                <a:solidFill>
                  <a:schemeClr val="tx1"/>
                </a:solidFill>
              </a:rPr>
              <a:t>열</a:t>
            </a:r>
            <a:r>
              <a:rPr lang="en-US" altLang="ko-KR" sz="1000" dirty="0">
                <a:solidFill>
                  <a:schemeClr val="tx1"/>
                </a:solidFill>
              </a:rPr>
              <a:t>(column)</a:t>
            </a:r>
            <a:r>
              <a:rPr lang="ko-KR" altLang="en-US" sz="1000" dirty="0">
                <a:solidFill>
                  <a:schemeClr val="tx1"/>
                </a:solidFill>
              </a:rPr>
              <a:t>에 맞게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1000" dirty="0" err="1">
                <a:solidFill>
                  <a:srgbClr val="FF0000"/>
                </a:solidFill>
              </a:rPr>
              <a:t>추가되는행렬</a:t>
            </a:r>
            <a:r>
              <a:rPr lang="en-US" altLang="ko-KR" sz="1000" dirty="0">
                <a:solidFill>
                  <a:srgbClr val="FF0000"/>
                </a:solidFill>
              </a:rPr>
              <a:t>. reshape(1, </a:t>
            </a:r>
            <a:r>
              <a:rPr lang="ko-KR" altLang="en-US" sz="1000" dirty="0">
                <a:solidFill>
                  <a:srgbClr val="FF0000"/>
                </a:solidFill>
              </a:rPr>
              <a:t>열</a:t>
            </a:r>
            <a:r>
              <a:rPr lang="en-US" altLang="ko-KR" sz="1000" dirty="0">
                <a:solidFill>
                  <a:srgbClr val="FF0000"/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수행 한 후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en-US" altLang="ko-KR" sz="1000" dirty="0">
                <a:solidFill>
                  <a:srgbClr val="FF0000"/>
                </a:solidFill>
              </a:rPr>
              <a:t>axis = 0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입력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47839B1-082E-40A1-901C-C96132709500}"/>
                  </a:ext>
                </a:extLst>
              </p:cNvPr>
              <p:cNvSpPr/>
              <p:nvPr/>
            </p:nvSpPr>
            <p:spPr>
              <a:xfrm>
                <a:off x="793093" y="4443875"/>
                <a:ext cx="4114800" cy="176366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2000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47839B1-082E-40A1-901C-C96132709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93" y="4443875"/>
                <a:ext cx="4114800" cy="17636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2EE5A02-4EE3-42D1-BCF9-17AE9F28DEDB}"/>
              </a:ext>
            </a:extLst>
          </p:cNvPr>
          <p:cNvSpPr/>
          <p:nvPr/>
        </p:nvSpPr>
        <p:spPr>
          <a:xfrm>
            <a:off x="1582615" y="5285394"/>
            <a:ext cx="2813539" cy="674077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열을 추가하기 위해서는 기존 행렬의 행</a:t>
            </a:r>
            <a:r>
              <a:rPr lang="en-US" altLang="ko-KR" sz="1000" dirty="0">
                <a:solidFill>
                  <a:schemeClr val="tx1"/>
                </a:solidFill>
              </a:rPr>
              <a:t>(row)</a:t>
            </a:r>
            <a:r>
              <a:rPr lang="ko-KR" altLang="en-US" sz="1000" dirty="0">
                <a:solidFill>
                  <a:schemeClr val="tx1"/>
                </a:solidFill>
              </a:rPr>
              <a:t>에 맞게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rgbClr val="FF0000"/>
                </a:solidFill>
              </a:rPr>
              <a:t>추가되는행렬</a:t>
            </a:r>
            <a:r>
              <a:rPr lang="en-US" altLang="ko-KR" sz="1000" dirty="0">
                <a:solidFill>
                  <a:srgbClr val="FF0000"/>
                </a:solidFill>
              </a:rPr>
              <a:t>.reshape(</a:t>
            </a:r>
            <a:r>
              <a:rPr lang="ko-KR" altLang="en-US" sz="1000" dirty="0">
                <a:solidFill>
                  <a:srgbClr val="FF0000"/>
                </a:solidFill>
              </a:rPr>
              <a:t>행</a:t>
            </a:r>
            <a:r>
              <a:rPr lang="en-US" altLang="ko-KR" sz="1000" dirty="0">
                <a:solidFill>
                  <a:srgbClr val="FF0000"/>
                </a:solidFill>
              </a:rPr>
              <a:t>, 1)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수행 한 후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en-US" altLang="ko-KR" sz="1000" dirty="0">
                <a:solidFill>
                  <a:srgbClr val="FF0000"/>
                </a:solidFill>
              </a:rPr>
              <a:t>axis = 1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입력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1C1F783A-7EA4-4BF5-AE8F-72F2649B6E02}"/>
              </a:ext>
            </a:extLst>
          </p:cNvPr>
          <p:cNvSpPr/>
          <p:nvPr/>
        </p:nvSpPr>
        <p:spPr>
          <a:xfrm rot="5400000">
            <a:off x="2122968" y="3803047"/>
            <a:ext cx="186998" cy="259519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E6AC3593-7A2C-4A13-8704-A2912118231E}"/>
              </a:ext>
            </a:extLst>
          </p:cNvPr>
          <p:cNvSpPr/>
          <p:nvPr/>
        </p:nvSpPr>
        <p:spPr>
          <a:xfrm rot="10800000">
            <a:off x="2252728" y="4943374"/>
            <a:ext cx="186998" cy="259519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ECA3ECD-57E9-4DB4-B7E2-7505AB96C80A}"/>
              </a:ext>
            </a:extLst>
          </p:cNvPr>
          <p:cNvSpPr/>
          <p:nvPr/>
        </p:nvSpPr>
        <p:spPr>
          <a:xfrm>
            <a:off x="849922" y="3903783"/>
            <a:ext cx="1144611" cy="26360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B6183C-E73E-4255-B523-F3EAD44FD6E1}"/>
              </a:ext>
            </a:extLst>
          </p:cNvPr>
          <p:cNvSpPr/>
          <p:nvPr/>
        </p:nvSpPr>
        <p:spPr>
          <a:xfrm>
            <a:off x="2017982" y="4478910"/>
            <a:ext cx="613852" cy="39632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36B22F1-E333-4F66-8098-0D1815AC99EE}"/>
              </a:ext>
            </a:extLst>
          </p:cNvPr>
          <p:cNvGrpSpPr/>
          <p:nvPr/>
        </p:nvGrpSpPr>
        <p:grpSpPr>
          <a:xfrm>
            <a:off x="6415822" y="697524"/>
            <a:ext cx="4064604" cy="5122130"/>
            <a:chOff x="6837858" y="269633"/>
            <a:chExt cx="4064604" cy="512213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AB96684-36D1-4826-BE17-9AD4CB9F2678}"/>
                </a:ext>
              </a:extLst>
            </p:cNvPr>
            <p:cNvSpPr/>
            <p:nvPr/>
          </p:nvSpPr>
          <p:spPr>
            <a:xfrm>
              <a:off x="6843863" y="311572"/>
              <a:ext cx="4058599" cy="393055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행렬에 열과 행 추가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A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000" dirty="0">
                  <a:solidFill>
                    <a:schemeClr val="tx1"/>
                  </a:solidFill>
                </a:rPr>
                <a:t>([ [</a:t>
              </a:r>
              <a:r>
                <a:rPr lang="en-US" altLang="ko-KR" sz="1000" dirty="0">
                  <a:solidFill>
                    <a:srgbClr val="00B050"/>
                  </a:solidFill>
                </a:rPr>
                <a:t>10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20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30</a:t>
              </a:r>
              <a:r>
                <a:rPr lang="en-US" altLang="ko-KR" sz="1000" dirty="0">
                  <a:solidFill>
                    <a:schemeClr val="tx1"/>
                  </a:solidFill>
                </a:rPr>
                <a:t>], [</a:t>
              </a:r>
              <a:r>
                <a:rPr lang="en-US" altLang="ko-KR" sz="1000" dirty="0">
                  <a:solidFill>
                    <a:srgbClr val="00B050"/>
                  </a:solidFill>
                </a:rPr>
                <a:t>40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50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60</a:t>
              </a:r>
              <a:r>
                <a:rPr lang="en-US" altLang="ko-KR" sz="1000" dirty="0">
                  <a:solidFill>
                    <a:schemeClr val="tx1"/>
                  </a:solidFill>
                </a:rPr>
                <a:t>] ])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A.shape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i="1" dirty="0">
                  <a:solidFill>
                    <a:srgbClr val="00B0F0"/>
                  </a:solidFill>
                </a:rPr>
                <a:t># A </a:t>
              </a:r>
              <a:r>
                <a:rPr lang="en-US" altLang="ko-KR" sz="1000" i="1" dirty="0" err="1">
                  <a:solidFill>
                    <a:srgbClr val="00B0F0"/>
                  </a:solidFill>
                </a:rPr>
                <a:t>matri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에 행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(row)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추가할 행렬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. 1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행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3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열로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reshape</a:t>
              </a:r>
            </a:p>
            <a:p>
              <a:r>
                <a:rPr lang="en-US" altLang="ko-KR" sz="10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행을 추가하기 때문에 우선 열을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3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열로 만들어야 함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.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row_add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000" dirty="0">
                  <a:solidFill>
                    <a:schemeClr val="tx1"/>
                  </a:solidFill>
                </a:rPr>
                <a:t>([</a:t>
              </a:r>
              <a:r>
                <a:rPr lang="en-US" altLang="ko-KR" sz="1000" dirty="0">
                  <a:solidFill>
                    <a:srgbClr val="00B050"/>
                  </a:solidFill>
                </a:rPr>
                <a:t>70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80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90</a:t>
              </a:r>
              <a:r>
                <a:rPr lang="en-US" altLang="ko-KR" sz="1000" dirty="0">
                  <a:solidFill>
                    <a:schemeClr val="tx1"/>
                  </a:solidFill>
                </a:rPr>
                <a:t>]).reshape(</a:t>
              </a:r>
              <a:r>
                <a:rPr lang="en-US" altLang="ko-KR" sz="1000" dirty="0">
                  <a:solidFill>
                    <a:srgbClr val="00B050"/>
                  </a:solidFill>
                </a:rPr>
                <a:t>1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3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i="1" dirty="0">
                  <a:solidFill>
                    <a:srgbClr val="00B0F0"/>
                  </a:solidFill>
                </a:rPr>
                <a:t># A matrix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에 열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(</a:t>
              </a:r>
              <a:r>
                <a:rPr lang="en-US" altLang="ko-KR" sz="1000" i="1" dirty="0" err="1">
                  <a:solidFill>
                    <a:srgbClr val="00B0F0"/>
                  </a:solidFill>
                </a:rPr>
                <a:t>colum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)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추가할 행렬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. 2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행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1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열 로 생성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r>
                <a:rPr lang="en-US" altLang="ko-KR" sz="10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열을 추가하기 때문에 우선 행을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2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행로 만들어야 함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.</a:t>
              </a:r>
            </a:p>
            <a:p>
              <a:r>
                <a:rPr lang="en-US" altLang="ko-KR" sz="1000" dirty="0" err="1">
                  <a:solidFill>
                    <a:schemeClr val="tx1"/>
                  </a:solidFill>
                </a:rPr>
                <a:t>column_add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000" dirty="0">
                  <a:solidFill>
                    <a:schemeClr val="tx1"/>
                  </a:solidFill>
                </a:rPr>
                <a:t>([</a:t>
              </a:r>
              <a:r>
                <a:rPr lang="en-US" altLang="ko-KR" sz="1000" dirty="0">
                  <a:solidFill>
                    <a:srgbClr val="00B050"/>
                  </a:solidFill>
                </a:rPr>
                <a:t>1000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2000</a:t>
              </a:r>
              <a:r>
                <a:rPr lang="en-US" altLang="ko-KR" sz="1000" dirty="0">
                  <a:solidFill>
                    <a:schemeClr val="tx1"/>
                  </a:solidFill>
                </a:rPr>
                <a:t>]).reshape(</a:t>
              </a:r>
              <a:r>
                <a:rPr lang="en-US" altLang="ko-KR" sz="1000" dirty="0">
                  <a:solidFill>
                    <a:srgbClr val="00B050"/>
                  </a:solidFill>
                </a:rPr>
                <a:t>2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>
                  <a:solidFill>
                    <a:srgbClr val="00B050"/>
                  </a:solidFill>
                </a:rPr>
                <a:t>1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column_add.shape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i="1" dirty="0">
                  <a:solidFill>
                    <a:srgbClr val="00B0F0"/>
                  </a:solidFill>
                </a:rPr>
                <a:t># </a:t>
              </a:r>
              <a:r>
                <a:rPr lang="en-US" altLang="ko-KR" sz="1000" i="1" dirty="0" err="1">
                  <a:solidFill>
                    <a:srgbClr val="00B0F0"/>
                  </a:solidFill>
                </a:rPr>
                <a:t>numpy.concatenate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에서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axis = 0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행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(row)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기준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r>
                <a:rPr lang="en-US" altLang="ko-KR" sz="1000" i="1" dirty="0">
                  <a:solidFill>
                    <a:srgbClr val="00B0F0"/>
                  </a:solidFill>
                </a:rPr>
                <a:t># A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행렬에 </a:t>
              </a:r>
              <a:r>
                <a:rPr lang="en-US" altLang="ko-KR" sz="1000" i="1" dirty="0" err="1">
                  <a:solidFill>
                    <a:srgbClr val="00B0F0"/>
                  </a:solidFill>
                </a:rPr>
                <a:t>row_add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행렬 추가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B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np.concatenate</a:t>
              </a:r>
              <a:r>
                <a:rPr lang="en-US" altLang="ko-KR" sz="1000" dirty="0">
                  <a:solidFill>
                    <a:schemeClr val="tx1"/>
                  </a:solidFill>
                </a:rPr>
                <a:t>((A,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row_add</a:t>
              </a:r>
              <a:r>
                <a:rPr lang="en-US" altLang="ko-KR" sz="1000" dirty="0">
                  <a:solidFill>
                    <a:schemeClr val="tx1"/>
                  </a:solidFill>
                </a:rPr>
                <a:t>), axis=</a:t>
              </a:r>
              <a:r>
                <a:rPr lang="en-US" altLang="ko-KR" sz="1000" dirty="0">
                  <a:solidFill>
                    <a:srgbClr val="00B050"/>
                  </a:solidFill>
                </a:rPr>
                <a:t>0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(B)</a:t>
              </a:r>
            </a:p>
            <a:p>
              <a:r>
                <a:rPr lang="en-US" altLang="ko-KR" sz="1000" i="1" dirty="0">
                  <a:solidFill>
                    <a:srgbClr val="00B0F0"/>
                  </a:solidFill>
                </a:rPr>
                <a:t># </a:t>
              </a:r>
              <a:r>
                <a:rPr lang="en-US" altLang="ko-KR" sz="1000" i="1" dirty="0" err="1">
                  <a:solidFill>
                    <a:srgbClr val="00B0F0"/>
                  </a:solidFill>
                </a:rPr>
                <a:t>numpy.concatenate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에서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axis = 1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열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(column)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기준</a:t>
              </a:r>
              <a:br>
                <a:rPr lang="en-US" altLang="ko-KR" sz="1000" i="1" dirty="0">
                  <a:solidFill>
                    <a:srgbClr val="00B0F0"/>
                  </a:solidFill>
                </a:rPr>
              </a:br>
              <a:r>
                <a:rPr lang="en-US" altLang="ko-KR" sz="1000" i="1" dirty="0">
                  <a:solidFill>
                    <a:srgbClr val="00B0F0"/>
                  </a:solidFill>
                </a:rPr>
                <a:t># B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행렬에 </a:t>
              </a:r>
              <a:r>
                <a:rPr lang="en-US" altLang="ko-KR" sz="1000" i="1" dirty="0" err="1">
                  <a:solidFill>
                    <a:srgbClr val="00B0F0"/>
                  </a:solidFill>
                </a:rPr>
                <a:t>column_add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 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행렬 추가</a:t>
              </a:r>
              <a:endParaRPr lang="en-US" altLang="ko-KR" sz="1000" i="1" dirty="0">
                <a:solidFill>
                  <a:srgbClr val="00B0F0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C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np.concatenate</a:t>
              </a:r>
              <a:r>
                <a:rPr lang="en-US" altLang="ko-KR" sz="1000" dirty="0">
                  <a:solidFill>
                    <a:schemeClr val="tx1"/>
                  </a:solidFill>
                </a:rPr>
                <a:t>((A,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column_add</a:t>
              </a:r>
              <a:r>
                <a:rPr lang="en-US" altLang="ko-KR" sz="1000" dirty="0">
                  <a:solidFill>
                    <a:schemeClr val="tx1"/>
                  </a:solidFill>
                </a:rPr>
                <a:t>), axis=</a:t>
              </a:r>
              <a:r>
                <a:rPr lang="en-US" altLang="ko-KR" sz="1000" dirty="0">
                  <a:solidFill>
                    <a:srgbClr val="00B050"/>
                  </a:solidFill>
                </a:rPr>
                <a:t>1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(C)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49544A1-F75A-405A-9F62-FA26403D99DE}"/>
                </a:ext>
              </a:extLst>
            </p:cNvPr>
            <p:cNvSpPr/>
            <p:nvPr/>
          </p:nvSpPr>
          <p:spPr>
            <a:xfrm>
              <a:off x="6843863" y="269633"/>
              <a:ext cx="4058599" cy="512213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3AF4D7-9341-4133-80B1-09712D89A675}"/>
                </a:ext>
              </a:extLst>
            </p:cNvPr>
            <p:cNvSpPr/>
            <p:nvPr/>
          </p:nvSpPr>
          <p:spPr>
            <a:xfrm>
              <a:off x="6837858" y="4242131"/>
              <a:ext cx="4058600" cy="114963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t"/>
            <a:lstStyle/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08D34F3-E8B5-4289-8F56-5DF609D016BF}"/>
                </a:ext>
              </a:extLst>
            </p:cNvPr>
            <p:cNvSpPr/>
            <p:nvPr/>
          </p:nvSpPr>
          <p:spPr>
            <a:xfrm>
              <a:off x="6837858" y="4242130"/>
              <a:ext cx="4058601" cy="114963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00" dirty="0">
                  <a:solidFill>
                    <a:schemeClr val="tx1"/>
                  </a:solidFill>
                </a:rPr>
                <a:t>(2, 3)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(2, 1)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[[10 20 30]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[40 50 60]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[70 80 90]]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[[  10  20  30  1000]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[  40  50  60  2000]]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4081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E763B-46BF-41E3-A14B-168DD0BDECF3}"/>
              </a:ext>
            </a:extLst>
          </p:cNvPr>
          <p:cNvSpPr txBox="1"/>
          <p:nvPr/>
        </p:nvSpPr>
        <p:spPr>
          <a:xfrm>
            <a:off x="120158" y="142074"/>
            <a:ext cx="66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라이브러리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en-US" altLang="ko-KR" sz="2400" dirty="0" err="1">
                <a:solidFill>
                  <a:srgbClr val="7030A0"/>
                </a:solidFill>
              </a:rPr>
              <a:t>numpy</a:t>
            </a:r>
            <a:r>
              <a:rPr lang="en-US" altLang="ko-KR" sz="2400" dirty="0">
                <a:solidFill>
                  <a:srgbClr val="7030A0"/>
                </a:solidFill>
              </a:rPr>
              <a:t> useful function(I)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E62CB-219E-4C11-9932-FBFF05E5B5CB}"/>
              </a:ext>
            </a:extLst>
          </p:cNvPr>
          <p:cNvSpPr txBox="1"/>
          <p:nvPr/>
        </p:nvSpPr>
        <p:spPr>
          <a:xfrm>
            <a:off x="793093" y="676881"/>
            <a:ext cx="632416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Seperator</a:t>
            </a:r>
            <a:r>
              <a:rPr lang="en-US" altLang="ko-KR" dirty="0"/>
              <a:t> </a:t>
            </a:r>
            <a:r>
              <a:rPr lang="ko-KR" altLang="en-US" dirty="0"/>
              <a:t>로 구분된 파일에서 데이터를 읽기 위한</a:t>
            </a:r>
            <a:br>
              <a:rPr lang="en-US" altLang="ko-KR" dirty="0"/>
            </a:br>
            <a:r>
              <a:rPr lang="en-US" altLang="ko-KR" dirty="0" err="1"/>
              <a:t>numpy.loadtxt</a:t>
            </a:r>
            <a:r>
              <a:rPr lang="en-US" altLang="ko-KR" dirty="0"/>
              <a:t>(</a:t>
            </a:r>
            <a:r>
              <a:rPr lang="en-US" altLang="ko-KR" sz="1800" dirty="0"/>
              <a:t>···</a:t>
            </a:r>
            <a:r>
              <a:rPr lang="en-US" altLang="ko-KR" dirty="0"/>
              <a:t>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[</a:t>
            </a:r>
            <a:r>
              <a:rPr lang="ko-KR" altLang="en-US" dirty="0"/>
              <a:t>예제</a:t>
            </a:r>
            <a:r>
              <a:rPr lang="en-US" altLang="ko-KR" dirty="0"/>
              <a:t>] </a:t>
            </a:r>
            <a:r>
              <a:rPr lang="ko-KR" altLang="en-US" dirty="0"/>
              <a:t>다음과 같이 콤마</a:t>
            </a:r>
            <a:r>
              <a:rPr lang="en-US" altLang="ko-KR" dirty="0"/>
              <a:t>(,)</a:t>
            </a:r>
            <a:r>
              <a:rPr lang="ko-KR" altLang="en-US" dirty="0"/>
              <a:t>로 분리된 데이터 파일은</a:t>
            </a:r>
            <a:br>
              <a:rPr lang="en-US" altLang="ko-KR" dirty="0"/>
            </a:br>
            <a:r>
              <a:rPr lang="en-US" altLang="ko-KR" dirty="0"/>
              <a:t>read </a:t>
            </a:r>
            <a:r>
              <a:rPr lang="ko-KR" altLang="en-US" dirty="0"/>
              <a:t>하기위해서는 </a:t>
            </a:r>
            <a:r>
              <a:rPr lang="en-US" altLang="ko-KR" dirty="0" err="1"/>
              <a:t>np.loadtxt</a:t>
            </a:r>
            <a:r>
              <a:rPr lang="en-US" altLang="ko-KR" dirty="0"/>
              <a:t>(“</a:t>
            </a:r>
            <a:r>
              <a:rPr lang="ko-KR" altLang="en-US" dirty="0"/>
              <a:t>파일이름</a:t>
            </a:r>
            <a:r>
              <a:rPr lang="en-US" altLang="ko-KR" dirty="0"/>
              <a:t>“,separator= ‘,’)</a:t>
            </a:r>
            <a:br>
              <a:rPr lang="en-US" altLang="ko-KR" dirty="0"/>
            </a:br>
            <a:r>
              <a:rPr lang="ko-KR" altLang="en-US" dirty="0"/>
              <a:t>호출함</a:t>
            </a:r>
            <a:r>
              <a:rPr lang="en-US" altLang="ko-KR" dirty="0"/>
              <a:t>. </a:t>
            </a:r>
            <a:r>
              <a:rPr lang="ko-KR" altLang="en-US" dirty="0" err="1">
                <a:solidFill>
                  <a:srgbClr val="FF0000"/>
                </a:solidFill>
              </a:rPr>
              <a:t>리턴값은</a:t>
            </a:r>
            <a:r>
              <a:rPr lang="ko-KR" altLang="en-US" dirty="0">
                <a:solidFill>
                  <a:srgbClr val="FF0000"/>
                </a:solidFill>
              </a:rPr>
              <a:t> 행렬이기 때문에 인덱싱 또는 </a:t>
            </a:r>
            <a:r>
              <a:rPr lang="ko-KR" altLang="en-US" dirty="0" err="1">
                <a:solidFill>
                  <a:srgbClr val="FF0000"/>
                </a:solidFill>
              </a:rPr>
              <a:t>슬라이싱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을 이용하여 데이터를 분리 할 필요 있음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 err="1">
                <a:solidFill>
                  <a:srgbClr val="FF0000"/>
                </a:solidFill>
              </a:rPr>
              <a:t>머신러닝</a:t>
            </a:r>
            <a:r>
              <a:rPr lang="ko-KR" altLang="en-US" dirty="0">
                <a:solidFill>
                  <a:srgbClr val="FF0000"/>
                </a:solidFill>
              </a:rPr>
              <a:t> 코드에서 입력데이터와 정답데이터를 분리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하는 프로그래밍 기법</a:t>
            </a:r>
            <a:endParaRPr lang="en-US" altLang="ko-KR" dirty="0">
              <a:solidFill>
                <a:srgbClr val="FF000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E21214-E549-4BE5-98B7-4F3D2F8FE794}"/>
              </a:ext>
            </a:extLst>
          </p:cNvPr>
          <p:cNvGrpSpPr/>
          <p:nvPr/>
        </p:nvGrpSpPr>
        <p:grpSpPr>
          <a:xfrm>
            <a:off x="1178750" y="3669317"/>
            <a:ext cx="5198604" cy="2098433"/>
            <a:chOff x="1178750" y="3809998"/>
            <a:chExt cx="6501278" cy="209843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BBF7623-8E34-42D9-AADC-FF0B6EFAD923}"/>
                </a:ext>
              </a:extLst>
            </p:cNvPr>
            <p:cNvSpPr/>
            <p:nvPr/>
          </p:nvSpPr>
          <p:spPr>
            <a:xfrm>
              <a:off x="1273956" y="3816798"/>
              <a:ext cx="6381213" cy="1578435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 err="1">
                  <a:solidFill>
                    <a:schemeClr val="tx1"/>
                  </a:solidFill>
                </a:rPr>
                <a:t>loaded_data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ko-KR" altLang="en-US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np.loadtxt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‘./data-01.csv’</a:t>
              </a:r>
              <a:r>
                <a:rPr lang="en-US" altLang="ko-KR" sz="1200" dirty="0">
                  <a:solidFill>
                    <a:schemeClr val="tx1"/>
                  </a:solidFill>
                </a:rPr>
                <a:t>, delimiter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‘,’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dtype</a:t>
              </a:r>
              <a:r>
                <a:rPr lang="en-US" altLang="ko-KR" sz="1200" dirty="0">
                  <a:solidFill>
                    <a:schemeClr val="tx1"/>
                  </a:solidFill>
                </a:rPr>
                <a:t>=np,float32)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x_data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loaded_data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[ : 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:</a:t>
              </a:r>
              <a:r>
                <a:rPr lang="en-US" altLang="ko-KR" sz="1200" dirty="0">
                  <a:solidFill>
                    <a:srgbClr val="7030A0"/>
                  </a:solidFill>
                </a:rPr>
                <a:t>-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t_data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loaded_data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[ : , [</a:t>
              </a:r>
              <a:r>
                <a:rPr lang="en-US" altLang="ko-KR" sz="1200" dirty="0">
                  <a:solidFill>
                    <a:srgbClr val="7030A0"/>
                  </a:solidFill>
                </a:rPr>
                <a:t>-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]]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데이터 차원 및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shape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확인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x_data.ndim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x_data.ndim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x_data.shape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x_data.shape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t_data.ndim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t_data.ndim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t_data.shape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t_data.shape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1FA28D0-5FA5-46B5-AD17-67B9621BB2EE}"/>
                </a:ext>
              </a:extLst>
            </p:cNvPr>
            <p:cNvSpPr/>
            <p:nvPr/>
          </p:nvSpPr>
          <p:spPr>
            <a:xfrm>
              <a:off x="1178754" y="3809998"/>
              <a:ext cx="6482276" cy="209843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BF0BC10-D3BA-4841-97C2-053499EB9778}"/>
                </a:ext>
              </a:extLst>
            </p:cNvPr>
            <p:cNvSpPr/>
            <p:nvPr/>
          </p:nvSpPr>
          <p:spPr>
            <a:xfrm>
              <a:off x="1197752" y="5415896"/>
              <a:ext cx="6482276" cy="49253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 err="1">
                  <a:solidFill>
                    <a:schemeClr val="tx1"/>
                  </a:solidFill>
                </a:rPr>
                <a:t>x_data.ndim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2,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x_data.shape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(25, 3)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t_data.ndim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2,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t_data.shape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(25, 1)</a:t>
              </a:r>
            </a:p>
            <a:p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96CDC59-CF27-424D-BEDE-D465041438DA}"/>
                </a:ext>
              </a:extLst>
            </p:cNvPr>
            <p:cNvSpPr/>
            <p:nvPr/>
          </p:nvSpPr>
          <p:spPr>
            <a:xfrm>
              <a:off x="1178750" y="3816509"/>
              <a:ext cx="6482276" cy="157872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33AFD3-109C-4984-9BD4-EED772658458}"/>
              </a:ext>
            </a:extLst>
          </p:cNvPr>
          <p:cNvSpPr/>
          <p:nvPr/>
        </p:nvSpPr>
        <p:spPr>
          <a:xfrm>
            <a:off x="8346829" y="926119"/>
            <a:ext cx="1254369" cy="468922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73, 80, 75, 152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93, 88, 93, 185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89, 91, 90, 180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96, 98, 91, 196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73, 66, 70, 142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53, 46, 55, 101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69, 74, 77, 149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47, 56, 60, 115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87, 79, 90, 175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79, 70, 88, 164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69, 70, 73, 141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70, 65, 74, 141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93, 95, 91, 184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79, 80, 73, 152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70, 73, 78, 148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93, 89, 96, 192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78, 75, 68, 147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81, 90, 93, 183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88, 92, 86, 177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78, 83, 77, 159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82, 86, 90, 177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86, 82, 89, 175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78, 83, 85, 175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76, 83, 71, 149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96, 93, 95, 192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04FC9F-36F1-4057-A22D-FEF2A9B39AF0}"/>
              </a:ext>
            </a:extLst>
          </p:cNvPr>
          <p:cNvSpPr txBox="1"/>
          <p:nvPr/>
        </p:nvSpPr>
        <p:spPr>
          <a:xfrm>
            <a:off x="8220441" y="492215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./data-01.csv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76733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989FBE-75A8-4842-9A7F-B87866806FF2}"/>
              </a:ext>
            </a:extLst>
          </p:cNvPr>
          <p:cNvSpPr txBox="1"/>
          <p:nvPr/>
        </p:nvSpPr>
        <p:spPr>
          <a:xfrm>
            <a:off x="120158" y="142074"/>
            <a:ext cx="66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라이브러리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en-US" altLang="ko-KR" sz="2400" dirty="0" err="1">
                <a:solidFill>
                  <a:srgbClr val="7030A0"/>
                </a:solidFill>
              </a:rPr>
              <a:t>numpy</a:t>
            </a:r>
            <a:r>
              <a:rPr lang="en-US" altLang="ko-KR" sz="2400" dirty="0">
                <a:solidFill>
                  <a:srgbClr val="7030A0"/>
                </a:solidFill>
              </a:rPr>
              <a:t> useful function(II)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311B8C-8B7D-4941-8E44-A5528A5F7F4E}"/>
              </a:ext>
            </a:extLst>
          </p:cNvPr>
          <p:cNvSpPr txBox="1"/>
          <p:nvPr/>
        </p:nvSpPr>
        <p:spPr>
          <a:xfrm>
            <a:off x="793093" y="676881"/>
            <a:ext cx="257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numpy.random.rand</a:t>
            </a:r>
            <a:r>
              <a:rPr lang="en-US" altLang="ko-KR" dirty="0"/>
              <a:t>(</a:t>
            </a:r>
            <a:r>
              <a:rPr lang="en-US" altLang="ko-KR" sz="1800" dirty="0"/>
              <a:t>···</a:t>
            </a:r>
            <a:r>
              <a:rPr lang="en-US" altLang="ko-KR" dirty="0"/>
              <a:t>)</a:t>
            </a:r>
            <a:endParaRPr lang="en-US" altLang="ko-KR" dirty="0">
              <a:solidFill>
                <a:srgbClr val="FF000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B091733-7B3E-4747-82DE-4EEBA320CC5A}"/>
              </a:ext>
            </a:extLst>
          </p:cNvPr>
          <p:cNvGrpSpPr/>
          <p:nvPr/>
        </p:nvGrpSpPr>
        <p:grpSpPr>
          <a:xfrm>
            <a:off x="793092" y="1119355"/>
            <a:ext cx="7761186" cy="2822818"/>
            <a:chOff x="793092" y="1119355"/>
            <a:chExt cx="7694416" cy="282281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565556-9B16-4AC0-A0E9-393BC9254CF9}"/>
                </a:ext>
              </a:extLst>
            </p:cNvPr>
            <p:cNvSpPr/>
            <p:nvPr/>
          </p:nvSpPr>
          <p:spPr>
            <a:xfrm>
              <a:off x="905771" y="1133718"/>
              <a:ext cx="7552316" cy="178211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i="1" dirty="0">
                  <a:solidFill>
                    <a:srgbClr val="00B0F0"/>
                  </a:solidFill>
                </a:rPr>
                <a:t># 0 ~ 1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사이의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random number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발생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random_number1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np.random.rand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3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random_number2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np.random.rand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3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random_number3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np.random.rand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3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“random_number1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random_number1,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random_number1.shape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random_number1.shape)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“random_number2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random_number2,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random_number2.shape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random_number2.shape)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“random_number3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random_number3, 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“, random_number3.shape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random_number3.shape)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EFF194F-FA58-43B7-9DBD-5AC6001DFED9}"/>
                </a:ext>
              </a:extLst>
            </p:cNvPr>
            <p:cNvSpPr/>
            <p:nvPr/>
          </p:nvSpPr>
          <p:spPr>
            <a:xfrm>
              <a:off x="793097" y="1119355"/>
              <a:ext cx="7671927" cy="2822818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35DABD5-A156-491C-A8C5-1921E9F6C011}"/>
                </a:ext>
              </a:extLst>
            </p:cNvPr>
            <p:cNvSpPr/>
            <p:nvPr/>
          </p:nvSpPr>
          <p:spPr>
            <a:xfrm>
              <a:off x="815581" y="2923905"/>
              <a:ext cx="7671927" cy="1018268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random_number1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[0.75578495 0.919041082 0.4831561 ] , random_number1.shape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(3,)</a:t>
              </a:r>
              <a:br>
                <a:rPr lang="en-US" altLang="ko-KR" sz="1200" dirty="0">
                  <a:solidFill>
                    <a:schemeClr val="tx1"/>
                  </a:solidFill>
                </a:rPr>
              </a:br>
              <a:r>
                <a:rPr lang="en-US" altLang="ko-KR" sz="1200" dirty="0">
                  <a:solidFill>
                    <a:schemeClr val="tx1"/>
                  </a:solidFill>
                </a:rPr>
                <a:t>random_number2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[[0.9630389 0.80881622 0.71721651]] , random_number2.shape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(1, 3)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random_nomber3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[[0.77989207]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[0.58428724]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[0.22968443]] , random_number3.shape == (3, 1)</a:t>
              </a:r>
            </a:p>
            <a:p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DA9A359-6A25-4AD5-A91D-7ABAECA88E01}"/>
                </a:ext>
              </a:extLst>
            </p:cNvPr>
            <p:cNvSpPr/>
            <p:nvPr/>
          </p:nvSpPr>
          <p:spPr>
            <a:xfrm>
              <a:off x="793092" y="1127431"/>
              <a:ext cx="7671927" cy="1788397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2ACECA7-E2DB-4B30-BFE1-A3121E6815B9}"/>
              </a:ext>
            </a:extLst>
          </p:cNvPr>
          <p:cNvSpPr txBox="1"/>
          <p:nvPr/>
        </p:nvSpPr>
        <p:spPr>
          <a:xfrm>
            <a:off x="793092" y="4032865"/>
            <a:ext cx="474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numpy.sum</a:t>
            </a:r>
            <a:r>
              <a:rPr lang="en-US" altLang="ko-KR" dirty="0"/>
              <a:t>(</a:t>
            </a:r>
            <a:r>
              <a:rPr lang="en-US" altLang="ko-KR" sz="1800" dirty="0"/>
              <a:t>···</a:t>
            </a:r>
            <a:r>
              <a:rPr lang="en-US" altLang="ko-KR" dirty="0"/>
              <a:t>), </a:t>
            </a:r>
            <a:r>
              <a:rPr lang="en-US" altLang="ko-KR" dirty="0" err="1"/>
              <a:t>numpy.exp</a:t>
            </a:r>
            <a:r>
              <a:rPr lang="en-US" altLang="ko-KR" dirty="0"/>
              <a:t>(</a:t>
            </a:r>
            <a:r>
              <a:rPr lang="en-US" altLang="ko-KR" sz="1800" dirty="0"/>
              <a:t>···</a:t>
            </a:r>
            <a:r>
              <a:rPr lang="en-US" altLang="ko-KR" dirty="0"/>
              <a:t>), numpy.log(</a:t>
            </a:r>
            <a:r>
              <a:rPr lang="en-US" altLang="ko-KR" sz="1800" dirty="0"/>
              <a:t>···)</a:t>
            </a:r>
            <a:endParaRPr lang="en-US" altLang="ko-KR" dirty="0">
              <a:solidFill>
                <a:srgbClr val="FF0000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320B9FD-085E-4367-B34D-D6224F0BB792}"/>
              </a:ext>
            </a:extLst>
          </p:cNvPr>
          <p:cNvGrpSpPr/>
          <p:nvPr/>
        </p:nvGrpSpPr>
        <p:grpSpPr>
          <a:xfrm>
            <a:off x="804336" y="4484812"/>
            <a:ext cx="5795756" cy="1675672"/>
            <a:chOff x="804336" y="4379300"/>
            <a:chExt cx="7694416" cy="167567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34FC972-C7B1-47AA-A0CA-64EFC5920CA3}"/>
                </a:ext>
              </a:extLst>
            </p:cNvPr>
            <p:cNvSpPr/>
            <p:nvPr/>
          </p:nvSpPr>
          <p:spPr>
            <a:xfrm>
              <a:off x="917016" y="4405387"/>
              <a:ext cx="7552316" cy="998955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X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200" dirty="0">
                  <a:solidFill>
                    <a:schemeClr val="tx1"/>
                  </a:solidFill>
                </a:rPr>
                <a:t>([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4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6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8</a:t>
              </a:r>
              <a:r>
                <a:rPr lang="en-US" altLang="ko-KR" sz="12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np.sum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</a:t>
              </a:r>
              <a:r>
                <a:rPr lang="en-US" altLang="ko-KR" sz="1200" dirty="0" err="1">
                  <a:solidFill>
                    <a:srgbClr val="00B050"/>
                  </a:solidFill>
                </a:rPr>
                <a:t>sum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np.exp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np.exp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“np.log(X)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np.log(X))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9372423-5677-4E1D-A777-01356966CD15}"/>
                </a:ext>
              </a:extLst>
            </p:cNvPr>
            <p:cNvSpPr/>
            <p:nvPr/>
          </p:nvSpPr>
          <p:spPr>
            <a:xfrm>
              <a:off x="804341" y="4379300"/>
              <a:ext cx="7671927" cy="167567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EDEEC7-B22A-4C03-9DFA-4C3C1A4AC7A4}"/>
                </a:ext>
              </a:extLst>
            </p:cNvPr>
            <p:cNvSpPr/>
            <p:nvPr/>
          </p:nvSpPr>
          <p:spPr>
            <a:xfrm>
              <a:off x="826825" y="5404260"/>
              <a:ext cx="7671927" cy="65071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 err="1">
                  <a:solidFill>
                    <a:schemeClr val="tx1"/>
                  </a:solidFill>
                </a:rPr>
                <a:t>np.sum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20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np.exp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       7.3890561      54.59815003   403.42879349  2980.95798704]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np.log(X)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[0.69314718  1.38629436  1.79175947  2.07944154]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6A08931-F4BB-459C-920F-0C6434999DBD}"/>
                </a:ext>
              </a:extLst>
            </p:cNvPr>
            <p:cNvSpPr/>
            <p:nvPr/>
          </p:nvSpPr>
          <p:spPr>
            <a:xfrm>
              <a:off x="804336" y="4387377"/>
              <a:ext cx="7671927" cy="1018268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73272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49AC4-423A-4C06-8874-355524E4AF80}"/>
              </a:ext>
            </a:extLst>
          </p:cNvPr>
          <p:cNvSpPr txBox="1"/>
          <p:nvPr/>
        </p:nvSpPr>
        <p:spPr>
          <a:xfrm>
            <a:off x="120158" y="142074"/>
            <a:ext cx="66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라이브러리 </a:t>
            </a:r>
            <a:r>
              <a:rPr lang="en-US" altLang="ko-KR" sz="2400" dirty="0">
                <a:solidFill>
                  <a:srgbClr val="7030A0"/>
                </a:solidFill>
              </a:rPr>
              <a:t>– </a:t>
            </a:r>
            <a:r>
              <a:rPr lang="en-US" altLang="ko-KR" sz="2400" dirty="0" err="1">
                <a:solidFill>
                  <a:srgbClr val="7030A0"/>
                </a:solidFill>
              </a:rPr>
              <a:t>numpy</a:t>
            </a:r>
            <a:r>
              <a:rPr lang="en-US" altLang="ko-KR" sz="2400" dirty="0">
                <a:solidFill>
                  <a:srgbClr val="7030A0"/>
                </a:solidFill>
              </a:rPr>
              <a:t> useful function(III)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98653-291B-4B28-B98F-10E2E3F50525}"/>
              </a:ext>
            </a:extLst>
          </p:cNvPr>
          <p:cNvSpPr txBox="1"/>
          <p:nvPr/>
        </p:nvSpPr>
        <p:spPr>
          <a:xfrm>
            <a:off x="793093" y="676881"/>
            <a:ext cx="711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numpy.max</a:t>
            </a:r>
            <a:r>
              <a:rPr lang="en-US" altLang="ko-KR" dirty="0"/>
              <a:t>(</a:t>
            </a:r>
            <a:r>
              <a:rPr lang="en-US" altLang="ko-KR" sz="1800" dirty="0"/>
              <a:t>···</a:t>
            </a:r>
            <a:r>
              <a:rPr lang="en-US" altLang="ko-KR" dirty="0"/>
              <a:t>), </a:t>
            </a:r>
            <a:r>
              <a:rPr lang="en-US" altLang="ko-KR" dirty="0" err="1"/>
              <a:t>numpy.min</a:t>
            </a:r>
            <a:r>
              <a:rPr lang="en-US" altLang="ko-KR" dirty="0"/>
              <a:t>(</a:t>
            </a:r>
            <a:r>
              <a:rPr lang="en-US" altLang="ko-KR" sz="1800" dirty="0"/>
              <a:t>···), </a:t>
            </a:r>
            <a:r>
              <a:rPr lang="en-US" altLang="ko-KR" sz="1800" dirty="0" err="1"/>
              <a:t>numpy</a:t>
            </a:r>
            <a:r>
              <a:rPr lang="en-US" altLang="ko-KR" dirty="0" err="1"/>
              <a:t>.argmax</a:t>
            </a:r>
            <a:r>
              <a:rPr lang="en-US" altLang="ko-KR" dirty="0"/>
              <a:t>(</a:t>
            </a:r>
            <a:r>
              <a:rPr lang="en-US" altLang="ko-KR" sz="1800" dirty="0"/>
              <a:t>···</a:t>
            </a:r>
            <a:r>
              <a:rPr lang="en-US" altLang="ko-KR" dirty="0"/>
              <a:t>), </a:t>
            </a:r>
            <a:r>
              <a:rPr lang="en-US" altLang="ko-KR" dirty="0" err="1"/>
              <a:t>numpy.argmin</a:t>
            </a:r>
            <a:r>
              <a:rPr lang="en-US" altLang="ko-KR" dirty="0"/>
              <a:t>(</a:t>
            </a:r>
            <a:r>
              <a:rPr lang="en-US" altLang="ko-KR" sz="1800" dirty="0"/>
              <a:t>···)</a:t>
            </a:r>
            <a:endParaRPr lang="en-US" altLang="ko-KR" dirty="0">
              <a:solidFill>
                <a:srgbClr val="FF0000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3D0F84C-4BF7-480F-B658-DBE1FA5909CE}"/>
              </a:ext>
            </a:extLst>
          </p:cNvPr>
          <p:cNvGrpSpPr/>
          <p:nvPr/>
        </p:nvGrpSpPr>
        <p:grpSpPr>
          <a:xfrm>
            <a:off x="793093" y="1178902"/>
            <a:ext cx="3181030" cy="2156738"/>
            <a:chOff x="793093" y="1290274"/>
            <a:chExt cx="5795756" cy="215673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7FF1220-C348-48D8-96DB-D3CB1F26B644}"/>
                </a:ext>
              </a:extLst>
            </p:cNvPr>
            <p:cNvSpPr/>
            <p:nvPr/>
          </p:nvSpPr>
          <p:spPr>
            <a:xfrm>
              <a:off x="877968" y="1292913"/>
              <a:ext cx="5688720" cy="122168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X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200" dirty="0">
                  <a:solidFill>
                    <a:schemeClr val="tx1"/>
                  </a:solidFill>
                </a:rPr>
                <a:t>([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4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6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8</a:t>
              </a:r>
              <a:r>
                <a:rPr lang="en-US" altLang="ko-KR" sz="12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np.max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</a:t>
              </a:r>
              <a:r>
                <a:rPr lang="en-US" altLang="ko-KR" sz="1200" dirty="0" err="1">
                  <a:solidFill>
                    <a:srgbClr val="00B050"/>
                  </a:solidFill>
                </a:rPr>
                <a:t>max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np.min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</a:t>
              </a:r>
              <a:r>
                <a:rPr lang="en-US" altLang="ko-KR" sz="1200" dirty="0" err="1">
                  <a:solidFill>
                    <a:srgbClr val="00B050"/>
                  </a:solidFill>
                </a:rPr>
                <a:t>min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np.argmax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np.argmax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(X))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np.argmin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np.argmin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(X))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FF5CD90-0E76-4EBE-8AA4-C8B73936D4A9}"/>
                </a:ext>
              </a:extLst>
            </p:cNvPr>
            <p:cNvSpPr/>
            <p:nvPr/>
          </p:nvSpPr>
          <p:spPr>
            <a:xfrm>
              <a:off x="793097" y="1290274"/>
              <a:ext cx="5778816" cy="213872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B32C54C-581A-456A-B700-BE7D6C6EFF2D}"/>
                </a:ext>
              </a:extLst>
            </p:cNvPr>
            <p:cNvSpPr/>
            <p:nvPr/>
          </p:nvSpPr>
          <p:spPr>
            <a:xfrm>
              <a:off x="810033" y="2561422"/>
              <a:ext cx="5778816" cy="88559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 err="1">
                  <a:solidFill>
                    <a:schemeClr val="tx1"/>
                  </a:solidFill>
                </a:rPr>
                <a:t>np.max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8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np.min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2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np.argmax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3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np.argmin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DF49C7-2AA0-4B12-B91E-C1359FBF5C65}"/>
                </a:ext>
              </a:extLst>
            </p:cNvPr>
            <p:cNvSpPr/>
            <p:nvPr/>
          </p:nvSpPr>
          <p:spPr>
            <a:xfrm>
              <a:off x="793093" y="1298350"/>
              <a:ext cx="5778816" cy="123969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4FCA7F4-3F72-4BFF-BCE6-F54B9DA447B7}"/>
              </a:ext>
            </a:extLst>
          </p:cNvPr>
          <p:cNvSpPr/>
          <p:nvPr/>
        </p:nvSpPr>
        <p:spPr>
          <a:xfrm>
            <a:off x="1003801" y="3766471"/>
            <a:ext cx="3679568" cy="1397544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>
                <a:solidFill>
                  <a:schemeClr val="tx1"/>
                </a:solidFill>
              </a:rPr>
              <a:t>A = </a:t>
            </a:r>
            <a:r>
              <a:rPr lang="en-US" altLang="ko-KR" sz="1200" dirty="0" err="1">
                <a:solidFill>
                  <a:schemeClr val="tx1"/>
                </a:solidFill>
              </a:rPr>
              <a:t>np.ones</a:t>
            </a:r>
            <a:r>
              <a:rPr lang="en-US" altLang="ko-KR" sz="1200" dirty="0">
                <a:solidFill>
                  <a:schemeClr val="tx1"/>
                </a:solidFill>
              </a:rPr>
              <a:t>([</a:t>
            </a:r>
            <a:r>
              <a:rPr lang="en-US" altLang="ko-KR" sz="1200" dirty="0">
                <a:solidFill>
                  <a:srgbClr val="00B050"/>
                </a:solidFill>
              </a:rPr>
              <a:t>3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3</a:t>
            </a:r>
            <a:r>
              <a:rPr lang="en-US" altLang="ko-KR" sz="1200" dirty="0">
                <a:solidFill>
                  <a:schemeClr val="tx1"/>
                </a:solidFill>
              </a:rPr>
              <a:t>])</a:t>
            </a:r>
          </a:p>
          <a:p>
            <a:endParaRPr lang="en-US" altLang="ko-KR" sz="1200" i="1" dirty="0">
              <a:solidFill>
                <a:srgbClr val="00B0F0"/>
              </a:solidFill>
            </a:endParaRPr>
          </a:p>
          <a:p>
            <a:r>
              <a:rPr lang="en-US" altLang="ko-KR" sz="1200" dirty="0">
                <a:solidFill>
                  <a:srgbClr val="00B050"/>
                </a:solidFill>
              </a:rPr>
              <a:t>print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“</a:t>
            </a:r>
            <a:r>
              <a:rPr lang="en-US" altLang="ko-KR" sz="1200" dirty="0" err="1">
                <a:solidFill>
                  <a:schemeClr val="accent2">
                    <a:lumMod val="75000"/>
                  </a:schemeClr>
                </a:solidFill>
              </a:rPr>
              <a:t>A.shape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==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</a:rPr>
              <a:t>A.shape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“, A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==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“</a:t>
            </a:r>
            <a:r>
              <a:rPr lang="en-US" altLang="ko-KR" sz="1200" dirty="0">
                <a:solidFill>
                  <a:schemeClr val="tx1"/>
                </a:solidFill>
              </a:rPr>
              <a:t>, A)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B = </a:t>
            </a:r>
            <a:r>
              <a:rPr lang="en-US" altLang="ko-KR" sz="1200" dirty="0" err="1">
                <a:solidFill>
                  <a:schemeClr val="tx1"/>
                </a:solidFill>
              </a:rPr>
              <a:t>np.zeros</a:t>
            </a:r>
            <a:r>
              <a:rPr lang="en-US" altLang="ko-KR" sz="1200" dirty="0">
                <a:solidFill>
                  <a:schemeClr val="tx1"/>
                </a:solidFill>
              </a:rPr>
              <a:t>([</a:t>
            </a:r>
            <a:r>
              <a:rPr lang="en-US" altLang="ko-KR" sz="1200" dirty="0">
                <a:solidFill>
                  <a:srgbClr val="00B050"/>
                </a:solidFill>
              </a:rPr>
              <a:t>3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>
                <a:solidFill>
                  <a:srgbClr val="00B050"/>
                </a:solidFill>
              </a:rPr>
              <a:t>2</a:t>
            </a:r>
            <a:r>
              <a:rPr lang="en-US" altLang="ko-KR" sz="1200" dirty="0">
                <a:solidFill>
                  <a:schemeClr val="tx1"/>
                </a:solidFill>
              </a:rPr>
              <a:t>])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1200" dirty="0">
                <a:solidFill>
                  <a:srgbClr val="00B050"/>
                </a:solidFill>
              </a:rPr>
              <a:t>print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“ </a:t>
            </a:r>
            <a:r>
              <a:rPr lang="en-US" altLang="ko-KR" sz="1200" dirty="0" err="1">
                <a:solidFill>
                  <a:schemeClr val="accent2">
                    <a:lumMod val="75000"/>
                  </a:schemeClr>
                </a:solidFill>
              </a:rPr>
              <a:t>B.shape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==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en-US" altLang="ko-KR" sz="1200" dirty="0" err="1">
                <a:solidFill>
                  <a:schemeClr val="tx1"/>
                </a:solidFill>
              </a:rPr>
              <a:t>B.shape</a:t>
            </a:r>
            <a:r>
              <a:rPr lang="en-US" altLang="ko-KR" sz="1200" dirty="0">
                <a:solidFill>
                  <a:schemeClr val="tx1"/>
                </a:solidFill>
              </a:rPr>
              <a:t>, “,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B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==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“</a:t>
            </a:r>
            <a:r>
              <a:rPr lang="en-US" altLang="ko-KR" sz="1200" dirty="0">
                <a:solidFill>
                  <a:schemeClr val="tx1"/>
                </a:solidFill>
              </a:rPr>
              <a:t>, B)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5F7AD37-8E66-4E24-ADD2-D3B266A4F873}"/>
              </a:ext>
            </a:extLst>
          </p:cNvPr>
          <p:cNvSpPr/>
          <p:nvPr/>
        </p:nvSpPr>
        <p:spPr>
          <a:xfrm>
            <a:off x="957219" y="3763832"/>
            <a:ext cx="3726150" cy="259251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67D1DB-CA86-49F9-9A00-CDD2A25961CA}"/>
              </a:ext>
            </a:extLst>
          </p:cNvPr>
          <p:cNvSpPr/>
          <p:nvPr/>
        </p:nvSpPr>
        <p:spPr>
          <a:xfrm>
            <a:off x="966514" y="5164015"/>
            <a:ext cx="3726149" cy="114550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dirty="0" err="1">
                <a:solidFill>
                  <a:schemeClr val="tx1"/>
                </a:solidFill>
              </a:rPr>
              <a:t>A.shape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==</a:t>
            </a:r>
            <a:r>
              <a:rPr lang="en-US" altLang="ko-KR" sz="1200" dirty="0">
                <a:solidFill>
                  <a:schemeClr val="tx1"/>
                </a:solidFill>
              </a:rPr>
              <a:t> (3, 3) , A </a:t>
            </a:r>
            <a:r>
              <a:rPr lang="en-US" altLang="ko-KR" sz="1200" b="1" dirty="0">
                <a:solidFill>
                  <a:schemeClr val="tx1"/>
                </a:solidFill>
              </a:rPr>
              <a:t>==</a:t>
            </a:r>
            <a:r>
              <a:rPr lang="en-US" altLang="ko-KR" sz="1200" dirty="0">
                <a:solidFill>
                  <a:schemeClr val="tx1"/>
                </a:solidFill>
              </a:rPr>
              <a:t> [[1. 1. 1.]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[1. 1. 1.]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[1. 1. 1.]]</a:t>
            </a:r>
          </a:p>
          <a:p>
            <a:r>
              <a:rPr lang="en-US" altLang="ko-KR" sz="1200" dirty="0" err="1">
                <a:solidFill>
                  <a:schemeClr val="tx1"/>
                </a:solidFill>
              </a:rPr>
              <a:t>B.Shape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==</a:t>
            </a:r>
            <a:r>
              <a:rPr lang="en-US" altLang="ko-KR" sz="1200" dirty="0">
                <a:solidFill>
                  <a:schemeClr val="tx1"/>
                </a:solidFill>
              </a:rPr>
              <a:t> (3, 2) , B </a:t>
            </a:r>
            <a:r>
              <a:rPr lang="en-US" altLang="ko-KR" sz="1200" b="1" dirty="0">
                <a:solidFill>
                  <a:schemeClr val="tx1"/>
                </a:solidFill>
              </a:rPr>
              <a:t>==</a:t>
            </a:r>
            <a:r>
              <a:rPr lang="en-US" altLang="ko-KR" sz="1200" dirty="0">
                <a:solidFill>
                  <a:schemeClr val="tx1"/>
                </a:solidFill>
              </a:rPr>
              <a:t> [[0. 0.]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[0. 0.]</a:t>
            </a:r>
          </a:p>
          <a:p>
            <a:r>
              <a:rPr lang="en-US" altLang="ko-KR" sz="1200" dirty="0">
                <a:solidFill>
                  <a:schemeClr val="tx1"/>
                </a:solidFill>
              </a:rPr>
              <a:t> [0. 0.]]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090CCB-65D2-41C7-8741-1C5D203CA664}"/>
              </a:ext>
            </a:extLst>
          </p:cNvPr>
          <p:cNvSpPr/>
          <p:nvPr/>
        </p:nvSpPr>
        <p:spPr>
          <a:xfrm>
            <a:off x="957217" y="3771908"/>
            <a:ext cx="3726152" cy="139210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95EDC2-C307-4D2F-ADE0-3D6A7A1DFAB8}"/>
              </a:ext>
            </a:extLst>
          </p:cNvPr>
          <p:cNvSpPr/>
          <p:nvPr/>
        </p:nvSpPr>
        <p:spPr>
          <a:xfrm>
            <a:off x="839677" y="3382465"/>
            <a:ext cx="4001954" cy="312384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numpy.ones</a:t>
            </a:r>
            <a:r>
              <a:rPr lang="en-US" altLang="ko-KR" sz="1400" dirty="0">
                <a:solidFill>
                  <a:schemeClr val="tx1"/>
                </a:solidFill>
              </a:rPr>
              <a:t>(···), </a:t>
            </a:r>
            <a:r>
              <a:rPr lang="en-US" altLang="ko-KR" sz="1400" dirty="0" err="1">
                <a:solidFill>
                  <a:schemeClr val="tx1"/>
                </a:solidFill>
              </a:rPr>
              <a:t>numpy.zeros</a:t>
            </a:r>
            <a:r>
              <a:rPr lang="en-US" altLang="ko-KR" sz="1400" dirty="0">
                <a:solidFill>
                  <a:schemeClr val="tx1"/>
                </a:solidFill>
              </a:rPr>
              <a:t>(···)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E6CD08F-0F6A-4628-9AA7-C41B20C89694}"/>
              </a:ext>
            </a:extLst>
          </p:cNvPr>
          <p:cNvGrpSpPr/>
          <p:nvPr/>
        </p:nvGrpSpPr>
        <p:grpSpPr>
          <a:xfrm>
            <a:off x="6267770" y="1186978"/>
            <a:ext cx="4880876" cy="4064960"/>
            <a:chOff x="6267770" y="1186978"/>
            <a:chExt cx="4880876" cy="406496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385BD31-1135-4679-B4CF-F74EF245231E}"/>
                </a:ext>
              </a:extLst>
            </p:cNvPr>
            <p:cNvSpPr/>
            <p:nvPr/>
          </p:nvSpPr>
          <p:spPr>
            <a:xfrm>
              <a:off x="6339247" y="1193298"/>
              <a:ext cx="4790736" cy="246746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X =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200" dirty="0">
                  <a:solidFill>
                    <a:schemeClr val="tx1"/>
                  </a:solidFill>
                </a:rPr>
                <a:t>( [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4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6</a:t>
              </a:r>
              <a:r>
                <a:rPr lang="en-US" altLang="ko-KR" sz="1200" dirty="0">
                  <a:solidFill>
                    <a:schemeClr val="tx1"/>
                  </a:solidFill>
                </a:rPr>
                <a:t>],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[1, 2, 3], [0, 5, 8] </a:t>
              </a:r>
              <a:r>
                <a:rPr lang="en-US" altLang="ko-KR" sz="12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np.max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</a:t>
              </a:r>
              <a:r>
                <a:rPr lang="en-US" altLang="ko-KR" sz="1200" dirty="0" err="1">
                  <a:solidFill>
                    <a:srgbClr val="00B050"/>
                  </a:solidFill>
                </a:rPr>
                <a:t>max</a:t>
              </a:r>
              <a:r>
                <a:rPr lang="en-US" altLang="ko-KR" sz="1200" dirty="0">
                  <a:solidFill>
                    <a:schemeClr val="tx1"/>
                  </a:solidFill>
                </a:rPr>
                <a:t>(X, axis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))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axis=0,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</a:t>
              </a:r>
              <a:r>
                <a:rPr lang="ko-KR" altLang="en-US" sz="1200" i="1" dirty="0" err="1">
                  <a:solidFill>
                    <a:srgbClr val="00B0F0"/>
                  </a:solidFill>
                </a:rPr>
                <a:t>열기준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np.min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</a:t>
              </a:r>
              <a:r>
                <a:rPr lang="en-US" altLang="ko-KR" sz="1200" dirty="0" err="1">
                  <a:solidFill>
                    <a:srgbClr val="00B050"/>
                  </a:solidFill>
                </a:rPr>
                <a:t>min</a:t>
              </a:r>
              <a:r>
                <a:rPr lang="en-US" altLang="ko-KR" sz="1200" dirty="0">
                  <a:solidFill>
                    <a:schemeClr val="tx1"/>
                  </a:solidFill>
                </a:rPr>
                <a:t>(X, axis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))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axis=0,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</a:t>
              </a:r>
              <a:r>
                <a:rPr lang="ko-KR" altLang="en-US" sz="1200" i="1" dirty="0" err="1">
                  <a:solidFill>
                    <a:srgbClr val="00B0F0"/>
                  </a:solidFill>
                </a:rPr>
                <a:t>열기준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np.max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</a:t>
              </a:r>
              <a:r>
                <a:rPr lang="en-US" altLang="ko-KR" sz="1200" dirty="0" err="1">
                  <a:solidFill>
                    <a:srgbClr val="00B050"/>
                  </a:solidFill>
                </a:rPr>
                <a:t>max</a:t>
              </a:r>
              <a:r>
                <a:rPr lang="en-US" altLang="ko-KR" sz="1200" dirty="0">
                  <a:solidFill>
                    <a:schemeClr val="tx1"/>
                  </a:solidFill>
                </a:rPr>
                <a:t>(X, axis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))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axis=1,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</a:t>
              </a:r>
              <a:r>
                <a:rPr lang="ko-KR" altLang="en-US" sz="1200" i="1" dirty="0" err="1">
                  <a:solidFill>
                    <a:srgbClr val="00B0F0"/>
                  </a:solidFill>
                </a:rPr>
                <a:t>행기준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np.min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</a:t>
              </a:r>
              <a:r>
                <a:rPr lang="en-US" altLang="ko-KR" sz="1200" dirty="0" err="1">
                  <a:solidFill>
                    <a:srgbClr val="00B050"/>
                  </a:solidFill>
                </a:rPr>
                <a:t>min</a:t>
              </a:r>
              <a:r>
                <a:rPr lang="en-US" altLang="ko-KR" sz="1200" dirty="0">
                  <a:solidFill>
                    <a:schemeClr val="tx1"/>
                  </a:solidFill>
                </a:rPr>
                <a:t>(X, axis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))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axis=1,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</a:t>
              </a:r>
              <a:r>
                <a:rPr lang="ko-KR" altLang="en-US" sz="1200" i="1" dirty="0" err="1">
                  <a:solidFill>
                    <a:srgbClr val="00B0F0"/>
                  </a:solidFill>
                </a:rPr>
                <a:t>행기준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np.argmax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np.argmax</a:t>
              </a:r>
              <a:r>
                <a:rPr lang="en-US" altLang="ko-KR" sz="1200" dirty="0">
                  <a:solidFill>
                    <a:schemeClr val="tx1"/>
                  </a:solidFill>
                </a:rPr>
                <a:t>(X, axis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))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axis=0,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</a:t>
              </a:r>
              <a:r>
                <a:rPr lang="ko-KR" altLang="en-US" sz="1200" i="1" dirty="0" err="1">
                  <a:solidFill>
                    <a:srgbClr val="00B0F0"/>
                  </a:solidFill>
                </a:rPr>
                <a:t>열기준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np.argmin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np.argmin</a:t>
              </a:r>
              <a:r>
                <a:rPr lang="en-US" altLang="ko-KR" sz="1200" dirty="0">
                  <a:solidFill>
                    <a:schemeClr val="tx1"/>
                  </a:solidFill>
                </a:rPr>
                <a:t>(X, axis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))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axis=0,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</a:t>
              </a:r>
              <a:r>
                <a:rPr lang="ko-KR" altLang="en-US" sz="1200" i="1" dirty="0" err="1">
                  <a:solidFill>
                    <a:srgbClr val="00B0F0"/>
                  </a:solidFill>
                </a:rPr>
                <a:t>열기준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endParaRPr lang="en-US" altLang="ko-KR" sz="1200" dirty="0">
                <a:solidFill>
                  <a:srgbClr val="00B05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np.argmax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np.argmax</a:t>
              </a:r>
              <a:r>
                <a:rPr lang="en-US" altLang="ko-KR" sz="1200" dirty="0">
                  <a:solidFill>
                    <a:schemeClr val="tx1"/>
                  </a:solidFill>
                </a:rPr>
                <a:t>(X, axis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))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axis=1,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</a:t>
              </a:r>
              <a:r>
                <a:rPr lang="ko-KR" altLang="en-US" sz="1200" i="1" dirty="0" err="1">
                  <a:solidFill>
                    <a:srgbClr val="00B0F0"/>
                  </a:solidFill>
                </a:rPr>
                <a:t>행기준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 err="1">
                  <a:solidFill>
                    <a:schemeClr val="accent2">
                      <a:lumMod val="75000"/>
                    </a:schemeClr>
                  </a:solidFill>
                </a:rPr>
                <a:t>np.argmin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np.argmin</a:t>
              </a:r>
              <a:r>
                <a:rPr lang="en-US" altLang="ko-KR" sz="1200" dirty="0">
                  <a:solidFill>
                    <a:schemeClr val="tx1"/>
                  </a:solidFill>
                </a:rPr>
                <a:t>(X, axis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))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# axis=1,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</a:t>
              </a:r>
              <a:r>
                <a:rPr lang="ko-KR" altLang="en-US" sz="1200" i="1" dirty="0" err="1">
                  <a:solidFill>
                    <a:srgbClr val="00B0F0"/>
                  </a:solidFill>
                </a:rPr>
                <a:t>행기준</a:t>
              </a:r>
              <a:endParaRPr lang="en-US" altLang="ko-KR" sz="1200" i="1" dirty="0">
                <a:solidFill>
                  <a:srgbClr val="00B0F0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22B776B-DE87-4D9D-A879-C9A340A7A9AA}"/>
                </a:ext>
              </a:extLst>
            </p:cNvPr>
            <p:cNvSpPr/>
            <p:nvPr/>
          </p:nvSpPr>
          <p:spPr>
            <a:xfrm>
              <a:off x="6267773" y="1186978"/>
              <a:ext cx="4866610" cy="406496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C0B446D-749D-449F-87E7-E3414D2CF8E9}"/>
                </a:ext>
              </a:extLst>
            </p:cNvPr>
            <p:cNvSpPr/>
            <p:nvPr/>
          </p:nvSpPr>
          <p:spPr>
            <a:xfrm>
              <a:off x="6282036" y="3660758"/>
              <a:ext cx="4866610" cy="159118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2" rtlCol="0" anchor="t"/>
            <a:lstStyle/>
            <a:p>
              <a:r>
                <a:rPr lang="en-US" altLang="ko-KR" sz="1200" dirty="0" err="1">
                  <a:solidFill>
                    <a:schemeClr val="tx1"/>
                  </a:solidFill>
                </a:rPr>
                <a:t>np.max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[2 5 8]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np.min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[0 2 3]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np.max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[6 3 8]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np.min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[2 1 0]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np.argmax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[0 2 2]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np.argmin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[2 1 1]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np.argmax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[2 2 2]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np.argmin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[0 0 0]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ko-KR" altLang="en-US" sz="1200" dirty="0">
                <a:solidFill>
                  <a:schemeClr val="tx1"/>
                </a:solidFill>
              </a:endParaRPr>
            </a:p>
            <a:p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9D29868-4DC6-48AA-9CBB-6F15AA1497A9}"/>
                </a:ext>
              </a:extLst>
            </p:cNvPr>
            <p:cNvSpPr/>
            <p:nvPr/>
          </p:nvSpPr>
          <p:spPr>
            <a:xfrm>
              <a:off x="6267770" y="1186978"/>
              <a:ext cx="4866610" cy="247378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45A649-32A4-49C2-BE9D-0253BEAD7623}"/>
                  </a:ext>
                </a:extLst>
              </p:cNvPr>
              <p:cNvSpPr txBox="1"/>
              <p:nvPr/>
            </p:nvSpPr>
            <p:spPr>
              <a:xfrm>
                <a:off x="8715341" y="3999902"/>
                <a:ext cx="1959254" cy="824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ko-KR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E45A649-32A4-49C2-BE9D-0253BEAD7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341" y="3999902"/>
                <a:ext cx="1959254" cy="8249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196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6AA1C3-85B9-47BB-A9C0-4836CBEE8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13"/>
            <a:ext cx="12192000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A0F36A-C6FB-4CE9-B435-41CE438E1D9A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Audience - Prerequisite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1B58A1-859A-4731-BF31-04F6F30A73B1}"/>
              </a:ext>
            </a:extLst>
          </p:cNvPr>
          <p:cNvSpPr/>
          <p:nvPr/>
        </p:nvSpPr>
        <p:spPr>
          <a:xfrm>
            <a:off x="1514107" y="745813"/>
            <a:ext cx="9163785" cy="11533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tx1"/>
                </a:solidFill>
              </a:rPr>
              <a:t>프로그래밍 개념</a:t>
            </a:r>
            <a:r>
              <a:rPr lang="en-US" altLang="ko-KR" dirty="0">
                <a:solidFill>
                  <a:schemeClr val="tx1"/>
                </a:solidFill>
              </a:rPr>
              <a:t>(No Python Experience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</a:rPr>
              <a:t>변수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데이터타입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제어문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함수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클래스 라이브러리 등의 개념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5CAF39-59E6-4AB9-A8A2-891CD5E3D3C9}"/>
              </a:ext>
            </a:extLst>
          </p:cNvPr>
          <p:cNvSpPr/>
          <p:nvPr/>
        </p:nvSpPr>
        <p:spPr>
          <a:xfrm>
            <a:off x="1514106" y="2030175"/>
            <a:ext cx="9163785" cy="20183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chemeClr val="tx1"/>
                </a:solidFill>
              </a:rPr>
              <a:t>기본 수학 개념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y = ax + b	y= </a:t>
            </a:r>
            <a:r>
              <a:rPr lang="en-US" altLang="ko-KR" sz="1800" kern="1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</a:t>
            </a:r>
            <a:r>
              <a:rPr lang="en-US" altLang="ko-KR" sz="1800" kern="100" baseline="30000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x</a:t>
            </a:r>
          </a:p>
          <a:p>
            <a:r>
              <a:rPr lang="en-US" altLang="ko-KR" kern="100" baseline="30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	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CDAC4C-A452-4789-B98E-2530FA7254CC}"/>
                  </a:ext>
                </a:extLst>
              </p:cNvPr>
              <p:cNvSpPr txBox="1"/>
              <p:nvPr/>
            </p:nvSpPr>
            <p:spPr>
              <a:xfrm>
                <a:off x="1019907" y="3326848"/>
                <a:ext cx="4321270" cy="692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CDAC4C-A452-4789-B98E-2530FA725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07" y="3326848"/>
                <a:ext cx="4321270" cy="6921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C6874D-ADEE-413D-A5F6-7A37CC393DA0}"/>
                  </a:ext>
                </a:extLst>
              </p:cNvPr>
              <p:cNvSpPr txBox="1"/>
              <p:nvPr/>
            </p:nvSpPr>
            <p:spPr>
              <a:xfrm>
                <a:off x="2942488" y="3298910"/>
                <a:ext cx="4321270" cy="692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ko-KR" altLang="en-U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C6874D-ADEE-413D-A5F6-7A37CC393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488" y="3298910"/>
                <a:ext cx="4321270" cy="692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9BED0F5-6E54-497D-A15D-4434BA4331E5}"/>
                  </a:ext>
                </a:extLst>
              </p:cNvPr>
              <p:cNvSpPr/>
              <p:nvPr/>
            </p:nvSpPr>
            <p:spPr>
              <a:xfrm>
                <a:off x="1514105" y="4179516"/>
                <a:ext cx="9163785" cy="217683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2" rtlCol="0" anchor="ctr"/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행렬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(matrix)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연산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산술연산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/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chemeClr val="tx1"/>
                    </a:solidFill>
                  </a:rPr>
                  <a:t>행렬 곱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(dot product)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altLang="ko-KR" dirty="0">
                  <a:solidFill>
                    <a:schemeClr val="tx1"/>
                  </a:solidFill>
                </a:endParaRPr>
              </a:p>
              <a:p>
                <a:endParaRPr lang="en-US" altLang="ko-KR" sz="1800" kern="100" baseline="300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kern="100" baseline="30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kern="100" baseline="300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1800" kern="100" baseline="30000" dirty="0">
                  <a:solidFill>
                    <a:schemeClr val="tx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99BED0F5-6E54-497D-A15D-4434BA4331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105" y="4179516"/>
                <a:ext cx="9163785" cy="2176833"/>
              </a:xfrm>
              <a:prstGeom prst="rect">
                <a:avLst/>
              </a:prstGeom>
              <a:blipFill>
                <a:blip r:embed="rId5"/>
                <a:stretch>
                  <a:fillRect l="-33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328890-7221-473F-BDF9-EA159FD6C6F8}"/>
                  </a:ext>
                </a:extLst>
              </p:cNvPr>
              <p:cNvSpPr txBox="1"/>
              <p:nvPr/>
            </p:nvSpPr>
            <p:spPr>
              <a:xfrm>
                <a:off x="1182307" y="5345153"/>
                <a:ext cx="4321270" cy="4619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328890-7221-473F-BDF9-EA159FD6C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307" y="5345153"/>
                <a:ext cx="4321270" cy="4619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F1BA396-1F43-4D78-815D-0223E142D0CD}"/>
                  </a:ext>
                </a:extLst>
              </p:cNvPr>
              <p:cNvSpPr/>
              <p:nvPr/>
            </p:nvSpPr>
            <p:spPr>
              <a:xfrm>
                <a:off x="1918447" y="5241894"/>
                <a:ext cx="2964329" cy="1043667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  <a:p>
                <a:pPr algn="ctr"/>
                <a:endParaRPr lang="en-US" altLang="ko-KR" dirty="0"/>
              </a:p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(2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2) + (2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2) = (2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2)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5F1BA396-1F43-4D78-815D-0223E142D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447" y="5241894"/>
                <a:ext cx="2964329" cy="104366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81FB08-513D-4092-AE95-AE925297FC43}"/>
                  </a:ext>
                </a:extLst>
              </p:cNvPr>
              <p:cNvSpPr txBox="1"/>
              <p:nvPr/>
            </p:nvSpPr>
            <p:spPr>
              <a:xfrm>
                <a:off x="5744308" y="5345153"/>
                <a:ext cx="4321270" cy="4619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81FB08-513D-4092-AE95-AE925297F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308" y="5345153"/>
                <a:ext cx="4321270" cy="4619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F95D6FF-DC09-45AD-8C2F-6C84BEC1789D}"/>
                  </a:ext>
                </a:extLst>
              </p:cNvPr>
              <p:cNvSpPr/>
              <p:nvPr/>
            </p:nvSpPr>
            <p:spPr>
              <a:xfrm>
                <a:off x="6148755" y="5241894"/>
                <a:ext cx="3505203" cy="1043667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/>
              </a:p>
              <a:p>
                <a:pPr algn="ctr"/>
                <a:endParaRPr lang="en-US" altLang="ko-KR" dirty="0"/>
              </a:p>
              <a:p>
                <a:pPr algn="ctr"/>
                <a:r>
                  <a:rPr lang="en-US" altLang="ko-KR" sz="1600" dirty="0">
                    <a:solidFill>
                      <a:schemeClr val="tx1"/>
                    </a:solidFill>
                  </a:rPr>
                  <a:t>(2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2)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(2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3) = (2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tx1"/>
                    </a:solidFill>
                  </a:rPr>
                  <a:t>3)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7F95D6FF-DC09-45AD-8C2F-6C84BEC178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755" y="5241894"/>
                <a:ext cx="3505203" cy="1043667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바닥글 개체 틀 16">
            <a:extLst>
              <a:ext uri="{FF2B5EF4-FFF2-40B4-BE49-F238E27FC236}">
                <a16:creationId xmlns:a16="http://schemas.microsoft.com/office/drawing/2014/main" id="{F34A98F0-E6F1-4244-9C77-DC9656AE4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6382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E0DFE0-8F25-4F97-8227-CE68C276FD58}"/>
              </a:ext>
            </a:extLst>
          </p:cNvPr>
          <p:cNvSpPr txBox="1"/>
          <p:nvPr/>
        </p:nvSpPr>
        <p:spPr>
          <a:xfrm>
            <a:off x="120158" y="142074"/>
            <a:ext cx="66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라이브러리 </a:t>
            </a:r>
            <a:r>
              <a:rPr lang="en-US" altLang="ko-KR" sz="2400" dirty="0">
                <a:solidFill>
                  <a:srgbClr val="7030A0"/>
                </a:solidFill>
              </a:rPr>
              <a:t>– matplotlib, scatter plot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B5859-046A-4945-B8AF-F4C967C8FEFA}"/>
              </a:ext>
            </a:extLst>
          </p:cNvPr>
          <p:cNvSpPr txBox="1"/>
          <p:nvPr/>
        </p:nvSpPr>
        <p:spPr>
          <a:xfrm>
            <a:off x="845846" y="1655757"/>
            <a:ext cx="378020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실무에서는 </a:t>
            </a:r>
            <a:r>
              <a:rPr lang="ko-KR" altLang="en-US" dirty="0" err="1"/>
              <a:t>머신러닝</a:t>
            </a:r>
            <a:r>
              <a:rPr lang="ko-KR" altLang="en-US" dirty="0"/>
              <a:t> 코드를 구</a:t>
            </a:r>
            <a:br>
              <a:rPr lang="en-US" altLang="ko-KR" dirty="0"/>
            </a:br>
            <a:r>
              <a:rPr lang="ko-KR" altLang="en-US" dirty="0" err="1"/>
              <a:t>현하기</a:t>
            </a:r>
            <a:r>
              <a:rPr lang="ko-KR" altLang="en-US" dirty="0"/>
              <a:t> 전에</a:t>
            </a:r>
            <a:r>
              <a:rPr lang="en-US" altLang="ko-KR" dirty="0"/>
              <a:t>,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입력 데이터의 분포와 모양</a:t>
            </a:r>
            <a:br>
              <a:rPr lang="en-US" altLang="ko-KR" dirty="0"/>
            </a:br>
            <a:r>
              <a:rPr lang="ko-KR" altLang="en-US" dirty="0"/>
              <a:t>을 먼저 그래프로 그려보고</a:t>
            </a:r>
            <a:r>
              <a:rPr lang="en-US" altLang="ko-KR" dirty="0"/>
              <a:t>, </a:t>
            </a:r>
            <a:r>
              <a:rPr lang="ko-KR" altLang="en-US" dirty="0"/>
              <a:t>데</a:t>
            </a:r>
            <a:br>
              <a:rPr lang="en-US" altLang="ko-KR" dirty="0"/>
            </a:br>
            <a:r>
              <a:rPr lang="ko-KR" altLang="en-US" dirty="0" err="1"/>
              <a:t>이터의</a:t>
            </a:r>
            <a:r>
              <a:rPr lang="ko-KR" altLang="en-US" dirty="0"/>
              <a:t> 특성과 분포를 파악 한</a:t>
            </a:r>
            <a:br>
              <a:rPr lang="en-US" altLang="ko-KR" dirty="0"/>
            </a:br>
            <a:r>
              <a:rPr lang="ko-KR" altLang="en-US" dirty="0"/>
              <a:t>후 어떤 알고리즘을 적용할 지</a:t>
            </a:r>
            <a:br>
              <a:rPr lang="en-US" altLang="ko-KR" dirty="0"/>
            </a:br>
            <a:r>
              <a:rPr lang="ko-KR" altLang="en-US" dirty="0"/>
              <a:t>결정하고 있음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데이터 시각화를 위해서는</a:t>
            </a:r>
            <a:br>
              <a:rPr lang="en-US" altLang="ko-KR" dirty="0"/>
            </a:br>
            <a:r>
              <a:rPr lang="en-US" altLang="ko-KR" dirty="0">
                <a:solidFill>
                  <a:srgbClr val="FF0000"/>
                </a:solidFill>
              </a:rPr>
              <a:t>matplotlib</a:t>
            </a:r>
            <a:r>
              <a:rPr lang="en-US" altLang="ko-KR" dirty="0"/>
              <a:t> </a:t>
            </a:r>
            <a:r>
              <a:rPr lang="ko-KR" altLang="en-US" dirty="0"/>
              <a:t>라이브러리를 사용함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=&gt; </a:t>
            </a:r>
            <a:r>
              <a:rPr lang="ko-KR" altLang="en-US" dirty="0"/>
              <a:t>일반적으로 </a:t>
            </a:r>
            <a:r>
              <a:rPr lang="en-US" altLang="ko-KR" dirty="0"/>
              <a:t>line plot,</a:t>
            </a:r>
            <a:br>
              <a:rPr lang="en-US" altLang="ko-KR" dirty="0"/>
            </a:br>
            <a:r>
              <a:rPr lang="en-US" altLang="ko-KR" dirty="0"/>
              <a:t>scatter plot </a:t>
            </a:r>
            <a:r>
              <a:rPr lang="ko-KR" altLang="en-US" dirty="0"/>
              <a:t>등을 통해 데이터의</a:t>
            </a:r>
            <a:br>
              <a:rPr lang="en-US" altLang="ko-KR" dirty="0"/>
            </a:br>
            <a:r>
              <a:rPr lang="ko-KR" altLang="en-US" dirty="0"/>
              <a:t>분포와 형태를 파악함</a:t>
            </a:r>
            <a:endParaRPr lang="en-US" altLang="ko-KR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9C4BCC-9772-482F-ABD2-B64BF4D2B63A}"/>
              </a:ext>
            </a:extLst>
          </p:cNvPr>
          <p:cNvGrpSpPr/>
          <p:nvPr/>
        </p:nvGrpSpPr>
        <p:grpSpPr>
          <a:xfrm>
            <a:off x="6267770" y="603739"/>
            <a:ext cx="4866613" cy="5700808"/>
            <a:chOff x="6267770" y="603739"/>
            <a:chExt cx="4866613" cy="5700808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969DF06-36A7-4FF2-BC37-A3B8A9948C6F}"/>
                </a:ext>
              </a:extLst>
            </p:cNvPr>
            <p:cNvSpPr/>
            <p:nvPr/>
          </p:nvSpPr>
          <p:spPr>
            <a:xfrm>
              <a:off x="6339247" y="619618"/>
              <a:ext cx="4790736" cy="262890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rgbClr val="00B050"/>
                  </a:solidFill>
                </a:rPr>
                <a:t>import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matplotlib.pyplot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00B050"/>
                  </a:solidFill>
                </a:rPr>
                <a:t>as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plt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import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numpy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00B050"/>
                  </a:solidFill>
                </a:rPr>
                <a:t>as</a:t>
              </a:r>
              <a:r>
                <a:rPr lang="en-US" altLang="ko-KR" sz="1200" dirty="0">
                  <a:solidFill>
                    <a:schemeClr val="tx1"/>
                  </a:solidFill>
                </a:rPr>
                <a:t> np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주피터 노트북을 사용하는 경우 노트북 내부에 그림 표시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i="1" dirty="0">
                  <a:solidFill>
                    <a:srgbClr val="7030A0"/>
                  </a:solidFill>
                </a:rPr>
                <a:t>%</a:t>
              </a:r>
              <a:r>
                <a:rPr lang="en-US" altLang="ko-KR" sz="1200" dirty="0">
                  <a:solidFill>
                    <a:schemeClr val="tx1"/>
                  </a:solidFill>
                </a:rPr>
                <a:t>matplotlib inline</a:t>
              </a:r>
            </a:p>
            <a:p>
              <a:endParaRPr lang="en-US" altLang="ko-KR" sz="1200" i="1" dirty="0">
                <a:solidFill>
                  <a:schemeClr val="tx1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x data,	y data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생성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x_data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np.random.rand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100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y_data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np.random.rand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rgbClr val="00B050"/>
                  </a:solidFill>
                </a:rPr>
                <a:t>100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plt.title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‘scatter plot’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plt.grid</a:t>
              </a:r>
              <a:r>
                <a:rPr lang="en-US" altLang="ko-KR" sz="1200" dirty="0">
                  <a:solidFill>
                    <a:schemeClr val="tx1"/>
                  </a:solidFill>
                </a:rPr>
                <a:t>()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plt.sctter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x_data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y_data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, color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‘b’</a:t>
              </a:r>
              <a:r>
                <a:rPr lang="en-US" altLang="ko-KR" sz="1200" dirty="0">
                  <a:solidFill>
                    <a:schemeClr val="tx1"/>
                  </a:solidFill>
                </a:rPr>
                <a:t>, marker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‘o’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plt.show</a:t>
              </a:r>
              <a:r>
                <a:rPr lang="en-US" altLang="ko-KR" sz="1200" dirty="0">
                  <a:solidFill>
                    <a:schemeClr val="tx1"/>
                  </a:solidFill>
                </a:rPr>
                <a:t>()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54C0D11-7319-4170-9A24-5F34CE0EB9AC}"/>
                </a:ext>
              </a:extLst>
            </p:cNvPr>
            <p:cNvSpPr/>
            <p:nvPr/>
          </p:nvSpPr>
          <p:spPr>
            <a:xfrm>
              <a:off x="6267773" y="603739"/>
              <a:ext cx="4866610" cy="5700808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F41ED7A-6D7B-4DA9-B9F6-627A1EDC35BD}"/>
                </a:ext>
              </a:extLst>
            </p:cNvPr>
            <p:cNvSpPr/>
            <p:nvPr/>
          </p:nvSpPr>
          <p:spPr>
            <a:xfrm>
              <a:off x="6267770" y="603740"/>
              <a:ext cx="4866610" cy="264478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E9D662FE-D344-475A-8903-DB80223FD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878" y="3282281"/>
            <a:ext cx="4236606" cy="296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91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BD421C-3581-4F54-A5A0-E56CCC049BA9}"/>
              </a:ext>
            </a:extLst>
          </p:cNvPr>
          <p:cNvSpPr txBox="1"/>
          <p:nvPr/>
        </p:nvSpPr>
        <p:spPr>
          <a:xfrm>
            <a:off x="120158" y="142074"/>
            <a:ext cx="66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라이브러리 </a:t>
            </a:r>
            <a:r>
              <a:rPr lang="en-US" altLang="ko-KR" sz="2400" dirty="0">
                <a:solidFill>
                  <a:srgbClr val="7030A0"/>
                </a:solidFill>
              </a:rPr>
              <a:t>– matplotlib, line plot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2CE4A32-FFAD-4264-B399-FCD402F94A4D}"/>
              </a:ext>
            </a:extLst>
          </p:cNvPr>
          <p:cNvGrpSpPr/>
          <p:nvPr/>
        </p:nvGrpSpPr>
        <p:grpSpPr>
          <a:xfrm>
            <a:off x="643008" y="754134"/>
            <a:ext cx="4332050" cy="5478224"/>
            <a:chOff x="643007" y="754134"/>
            <a:chExt cx="4866613" cy="547822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8AE5383-7374-41CC-803F-0B903E9E2FAB}"/>
                </a:ext>
              </a:extLst>
            </p:cNvPr>
            <p:cNvSpPr/>
            <p:nvPr/>
          </p:nvSpPr>
          <p:spPr>
            <a:xfrm>
              <a:off x="714484" y="770013"/>
              <a:ext cx="4790736" cy="2311985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rgbClr val="00B050"/>
                  </a:solidFill>
                </a:rPr>
                <a:t>import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matplotlib.pyplot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00B050"/>
                  </a:solidFill>
                </a:rPr>
                <a:t>as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plt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주피터 노트북을 사용하는 경우 노트북 내부에 그림 표시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i="1" dirty="0">
                  <a:solidFill>
                    <a:srgbClr val="7030A0"/>
                  </a:solidFill>
                </a:rPr>
                <a:t>%</a:t>
              </a:r>
              <a:r>
                <a:rPr lang="en-US" altLang="ko-KR" sz="1200" dirty="0">
                  <a:solidFill>
                    <a:schemeClr val="tx1"/>
                  </a:solidFill>
                </a:rPr>
                <a:t>matplotlib inline</a:t>
              </a:r>
            </a:p>
            <a:p>
              <a:endParaRPr lang="en-US" altLang="ko-KR" sz="1200" i="1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x_data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 x for x in range(-5,5) ]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y_data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 y*y for y in range(-5,5) ]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plt.title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‘line plot’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plt.grid</a:t>
              </a:r>
              <a:r>
                <a:rPr lang="en-US" altLang="ko-KR" sz="1200" dirty="0">
                  <a:solidFill>
                    <a:schemeClr val="tx1"/>
                  </a:solidFill>
                </a:rPr>
                <a:t>()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plt.plot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x_data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y_data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, color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‘b’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plt.show</a:t>
              </a:r>
              <a:r>
                <a:rPr lang="en-US" altLang="ko-KR" sz="1200" dirty="0">
                  <a:solidFill>
                    <a:schemeClr val="tx1"/>
                  </a:solidFill>
                </a:rPr>
                <a:t>()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FE6945-1A51-429F-93A3-7FF42C03A046}"/>
                </a:ext>
              </a:extLst>
            </p:cNvPr>
            <p:cNvSpPr/>
            <p:nvPr/>
          </p:nvSpPr>
          <p:spPr>
            <a:xfrm>
              <a:off x="643010" y="754134"/>
              <a:ext cx="4866610" cy="547822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97FD0AA-A02C-4CC2-B2C9-B716E2CB6478}"/>
                </a:ext>
              </a:extLst>
            </p:cNvPr>
            <p:cNvSpPr/>
            <p:nvPr/>
          </p:nvSpPr>
          <p:spPr>
            <a:xfrm>
              <a:off x="643007" y="754135"/>
              <a:ext cx="4866610" cy="2325949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E9B2407-7AFA-45FB-B4DB-ABCFAC9C5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02" y="3140160"/>
            <a:ext cx="3855057" cy="3013993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765B3295-2DB3-481A-A6AF-2AD734A3F257}"/>
              </a:ext>
            </a:extLst>
          </p:cNvPr>
          <p:cNvGrpSpPr/>
          <p:nvPr/>
        </p:nvGrpSpPr>
        <p:grpSpPr>
          <a:xfrm>
            <a:off x="6606661" y="754134"/>
            <a:ext cx="4332050" cy="5478224"/>
            <a:chOff x="643007" y="754134"/>
            <a:chExt cx="4866613" cy="5478224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BD6434-4E7D-4A29-B1CD-B5D0A5D73E42}"/>
                </a:ext>
              </a:extLst>
            </p:cNvPr>
            <p:cNvSpPr/>
            <p:nvPr/>
          </p:nvSpPr>
          <p:spPr>
            <a:xfrm>
              <a:off x="714484" y="770013"/>
              <a:ext cx="4790736" cy="2311985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rgbClr val="00B050"/>
                  </a:solidFill>
                </a:rPr>
                <a:t>import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matplotlib.pyplot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00B050"/>
                  </a:solidFill>
                </a:rPr>
                <a:t>as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plt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주피터 노트북을 사용하는 경우 노트북 내부에 그림 표시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i="1" dirty="0">
                  <a:solidFill>
                    <a:srgbClr val="7030A0"/>
                  </a:solidFill>
                </a:rPr>
                <a:t>%</a:t>
              </a:r>
              <a:r>
                <a:rPr lang="en-US" altLang="ko-KR" sz="1200" dirty="0">
                  <a:solidFill>
                    <a:schemeClr val="tx1"/>
                  </a:solidFill>
                </a:rPr>
                <a:t>matplotlib inline</a:t>
              </a:r>
            </a:p>
            <a:p>
              <a:endParaRPr lang="en-US" altLang="ko-KR" sz="1200" i="1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x_data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 </a:t>
              </a:r>
              <a:r>
                <a:rPr lang="en-US" altLang="ko-KR" sz="1200" dirty="0">
                  <a:solidFill>
                    <a:srgbClr val="7030A0"/>
                  </a:solidFill>
                </a:rPr>
                <a:t>-</a:t>
              </a:r>
              <a:r>
                <a:rPr lang="en-US" altLang="ko-KR" sz="1200" dirty="0">
                  <a:solidFill>
                    <a:srgbClr val="00B050"/>
                  </a:solidFill>
                </a:rPr>
                <a:t>3</a:t>
              </a:r>
              <a:r>
                <a:rPr lang="en-US" altLang="ko-KR" sz="1200" dirty="0">
                  <a:solidFill>
                    <a:schemeClr val="tx1"/>
                  </a:solidFill>
                </a:rPr>
                <a:t>,</a:t>
              </a:r>
              <a:r>
                <a:rPr lang="en-US" altLang="ko-KR" sz="1200" dirty="0">
                  <a:solidFill>
                    <a:srgbClr val="7030A0"/>
                  </a:solidFill>
                </a:rPr>
                <a:t> -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 ,</a:t>
              </a:r>
              <a:r>
                <a:rPr lang="en-US" altLang="ko-KR" sz="1200" dirty="0">
                  <a:solidFill>
                    <a:srgbClr val="7030A0"/>
                  </a:solidFill>
                </a:rPr>
                <a:t> -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 ,</a:t>
              </a:r>
              <a:r>
                <a:rPr lang="en-US" altLang="ko-KR" sz="1200" dirty="0">
                  <a:solidFill>
                    <a:srgbClr val="00B050"/>
                  </a:solidFill>
                </a:rPr>
                <a:t> 0</a:t>
              </a:r>
              <a:r>
                <a:rPr lang="en-US" altLang="ko-KR" sz="1200" dirty="0">
                  <a:solidFill>
                    <a:schemeClr val="tx1"/>
                  </a:solidFill>
                </a:rPr>
                <a:t> ,</a:t>
              </a:r>
              <a:r>
                <a:rPr lang="en-US" altLang="ko-KR" sz="1200" dirty="0">
                  <a:solidFill>
                    <a:srgbClr val="00B050"/>
                  </a:solidFill>
                </a:rPr>
                <a:t> 1</a:t>
              </a:r>
              <a:r>
                <a:rPr lang="en-US" altLang="ko-KR" sz="1200" dirty="0">
                  <a:solidFill>
                    <a:schemeClr val="tx1"/>
                  </a:solidFill>
                </a:rPr>
                <a:t> ,</a:t>
              </a:r>
              <a:r>
                <a:rPr lang="en-US" altLang="ko-KR" sz="1200" dirty="0">
                  <a:solidFill>
                    <a:srgbClr val="00B050"/>
                  </a:solidFill>
                </a:rPr>
                <a:t> 2</a:t>
              </a:r>
              <a:r>
                <a:rPr lang="en-US" altLang="ko-KR" sz="1200" dirty="0">
                  <a:solidFill>
                    <a:schemeClr val="tx1"/>
                  </a:solidFill>
                </a:rPr>
                <a:t> ,</a:t>
              </a:r>
              <a:r>
                <a:rPr lang="en-US" altLang="ko-KR" sz="1200" dirty="0">
                  <a:solidFill>
                    <a:srgbClr val="00B050"/>
                  </a:solidFill>
                </a:rPr>
                <a:t> 3</a:t>
              </a:r>
              <a:r>
                <a:rPr lang="en-US" altLang="ko-KR" sz="1200" dirty="0">
                  <a:solidFill>
                    <a:schemeClr val="tx1"/>
                  </a:solidFill>
                </a:rPr>
                <a:t> ,</a:t>
              </a:r>
              <a:r>
                <a:rPr lang="en-US" altLang="ko-KR" sz="1200" dirty="0">
                  <a:solidFill>
                    <a:srgbClr val="00B050"/>
                  </a:solidFill>
                </a:rPr>
                <a:t> 4</a:t>
              </a:r>
              <a:r>
                <a:rPr lang="en-US" altLang="ko-KR" sz="1200" dirty="0">
                  <a:solidFill>
                    <a:schemeClr val="tx1"/>
                  </a:solidFill>
                </a:rPr>
                <a:t> ,</a:t>
              </a:r>
              <a:r>
                <a:rPr lang="en-US" altLang="ko-KR" sz="1200" dirty="0">
                  <a:solidFill>
                    <a:srgbClr val="00B050"/>
                  </a:solidFill>
                </a:rPr>
                <a:t> 5</a:t>
              </a:r>
              <a:r>
                <a:rPr lang="en-US" altLang="ko-KR" sz="1200" dirty="0">
                  <a:solidFill>
                    <a:schemeClr val="tx1"/>
                  </a:solidFill>
                </a:rPr>
                <a:t> ,</a:t>
              </a:r>
              <a:r>
                <a:rPr lang="en-US" altLang="ko-KR" sz="1200" dirty="0">
                  <a:solidFill>
                    <a:srgbClr val="00B050"/>
                  </a:solidFill>
                </a:rPr>
                <a:t> 6</a:t>
              </a:r>
              <a:r>
                <a:rPr lang="en-US" altLang="ko-KR" sz="1200" dirty="0">
                  <a:solidFill>
                    <a:schemeClr val="tx1"/>
                  </a:solidFill>
                </a:rPr>
                <a:t> ,</a:t>
              </a:r>
              <a:r>
                <a:rPr lang="en-US" altLang="ko-KR" sz="1200" dirty="0">
                  <a:solidFill>
                    <a:srgbClr val="00B050"/>
                  </a:solidFill>
                </a:rPr>
                <a:t> 7</a:t>
              </a:r>
              <a:r>
                <a:rPr lang="en-US" altLang="ko-KR" sz="1200" dirty="0">
                  <a:solidFill>
                    <a:schemeClr val="tx1"/>
                  </a:solidFill>
                </a:rPr>
                <a:t> ,</a:t>
              </a:r>
              <a:r>
                <a:rPr lang="en-US" altLang="ko-KR" sz="1200" dirty="0">
                  <a:solidFill>
                    <a:srgbClr val="00B050"/>
                  </a:solidFill>
                </a:rPr>
                <a:t> 8</a:t>
              </a:r>
              <a:r>
                <a:rPr lang="en-US" altLang="ko-KR" sz="1200" dirty="0">
                  <a:solidFill>
                    <a:schemeClr val="tx1"/>
                  </a:solidFill>
                </a:rPr>
                <a:t> ,</a:t>
              </a:r>
              <a:r>
                <a:rPr lang="en-US" altLang="ko-KR" sz="1200" dirty="0">
                  <a:solidFill>
                    <a:srgbClr val="00B050"/>
                  </a:solidFill>
                </a:rPr>
                <a:t> 9</a:t>
              </a:r>
              <a:r>
                <a:rPr lang="en-US" altLang="ko-KR" sz="1200" dirty="0">
                  <a:solidFill>
                    <a:schemeClr val="tx1"/>
                  </a:solidFill>
                </a:rPr>
                <a:t> ]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y_data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 </a:t>
              </a:r>
              <a:r>
                <a:rPr lang="en-US" altLang="ko-KR" sz="1200" dirty="0">
                  <a:solidFill>
                    <a:srgbClr val="7030A0"/>
                  </a:solidFill>
                </a:rPr>
                <a:t>-</a:t>
              </a:r>
              <a:r>
                <a:rPr lang="en-US" altLang="ko-KR" sz="1200" dirty="0">
                  <a:solidFill>
                    <a:srgbClr val="00B050"/>
                  </a:solidFill>
                </a:rPr>
                <a:t>8</a:t>
              </a:r>
              <a:r>
                <a:rPr lang="en-US" altLang="ko-KR" sz="1200" dirty="0">
                  <a:solidFill>
                    <a:schemeClr val="tx1"/>
                  </a:solidFill>
                </a:rPr>
                <a:t>,</a:t>
              </a:r>
              <a:r>
                <a:rPr lang="en-US" altLang="ko-KR" sz="1200" dirty="0">
                  <a:solidFill>
                    <a:srgbClr val="00B050"/>
                  </a:solidFill>
                </a:rPr>
                <a:t> </a:t>
              </a:r>
              <a:r>
                <a:rPr lang="en-US" altLang="ko-KR" sz="1200" dirty="0">
                  <a:solidFill>
                    <a:srgbClr val="7030A0"/>
                  </a:solidFill>
                </a:rPr>
                <a:t>-</a:t>
              </a:r>
              <a:r>
                <a:rPr lang="en-US" altLang="ko-KR" sz="1200" dirty="0">
                  <a:solidFill>
                    <a:srgbClr val="00B050"/>
                  </a:solidFill>
                </a:rPr>
                <a:t>13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7030A0"/>
                  </a:solidFill>
                </a:rPr>
                <a:t>-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,</a:t>
              </a:r>
              <a:r>
                <a:rPr lang="en-US" altLang="ko-KR" sz="1200" dirty="0">
                  <a:solidFill>
                    <a:srgbClr val="7030A0"/>
                  </a:solidFill>
                </a:rPr>
                <a:t> </a:t>
              </a:r>
              <a:r>
                <a:rPr lang="en-US" altLang="ko-KR" sz="1200" dirty="0">
                  <a:solidFill>
                    <a:srgbClr val="00B050"/>
                  </a:solidFill>
                </a:rPr>
                <a:t>3</a:t>
              </a:r>
              <a:r>
                <a:rPr lang="en-US" altLang="ko-KR" sz="1200" dirty="0">
                  <a:solidFill>
                    <a:schemeClr val="tx1"/>
                  </a:solidFill>
                </a:rPr>
                <a:t>,</a:t>
              </a:r>
              <a:r>
                <a:rPr lang="en-US" altLang="ko-KR" sz="1200" dirty="0">
                  <a:solidFill>
                    <a:srgbClr val="7030A0"/>
                  </a:solidFill>
                </a:rPr>
                <a:t> </a:t>
              </a:r>
              <a:r>
                <a:rPr lang="en-US" altLang="ko-KR" sz="1200" dirty="0">
                  <a:solidFill>
                    <a:srgbClr val="00B050"/>
                  </a:solidFill>
                </a:rPr>
                <a:t>6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7030A0"/>
                  </a:solidFill>
                </a:rPr>
                <a:t>-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7030A0"/>
                  </a:solidFill>
                </a:rPr>
                <a:t>-</a:t>
              </a:r>
              <a:r>
                <a:rPr lang="en-US" altLang="ko-KR" sz="1200" dirty="0">
                  <a:solidFill>
                    <a:srgbClr val="00B050"/>
                  </a:solidFill>
                </a:rPr>
                <a:t>5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7030A0"/>
                  </a:solidFill>
                </a:rPr>
                <a:t>-</a:t>
              </a:r>
              <a:r>
                <a:rPr lang="en-US" altLang="ko-KR" sz="1200" dirty="0">
                  <a:solidFill>
                    <a:srgbClr val="00B050"/>
                  </a:solidFill>
                </a:rPr>
                <a:t>7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8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7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12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13</a:t>
              </a:r>
              <a:r>
                <a:rPr lang="en-US" altLang="ko-KR" sz="1200" dirty="0">
                  <a:solidFill>
                    <a:schemeClr val="tx1"/>
                  </a:solidFill>
                </a:rPr>
                <a:t>]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plt.title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‘line plot’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plt.grid</a:t>
              </a:r>
              <a:r>
                <a:rPr lang="en-US" altLang="ko-KR" sz="1200" dirty="0">
                  <a:solidFill>
                    <a:schemeClr val="tx1"/>
                  </a:solidFill>
                </a:rPr>
                <a:t>()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plt.plot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x_data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y_data</a:t>
              </a:r>
              <a:r>
                <a:rPr lang="en-US" altLang="ko-KR" sz="1200" dirty="0">
                  <a:solidFill>
                    <a:schemeClr val="tx1"/>
                  </a:solidFill>
                </a:rPr>
                <a:t>, color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‘b’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plt.show</a:t>
              </a:r>
              <a:r>
                <a:rPr lang="en-US" altLang="ko-KR" sz="1200" dirty="0">
                  <a:solidFill>
                    <a:schemeClr val="tx1"/>
                  </a:solidFill>
                </a:rPr>
                <a:t>()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6B3E304-4E2E-4E05-A7F5-96D8397AAFA4}"/>
                </a:ext>
              </a:extLst>
            </p:cNvPr>
            <p:cNvSpPr/>
            <p:nvPr/>
          </p:nvSpPr>
          <p:spPr>
            <a:xfrm>
              <a:off x="643010" y="754134"/>
              <a:ext cx="4866610" cy="5478224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6F884E4-F14C-4F7E-A4BA-ACEEC1967C7A}"/>
                </a:ext>
              </a:extLst>
            </p:cNvPr>
            <p:cNvSpPr/>
            <p:nvPr/>
          </p:nvSpPr>
          <p:spPr>
            <a:xfrm>
              <a:off x="643007" y="754135"/>
              <a:ext cx="4866610" cy="2325949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AC469BA-11E5-4742-9A5D-FB0D063C8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539" y="3117119"/>
            <a:ext cx="3744289" cy="303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582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8C064-C905-43A9-9A51-931C1A508B8D}"/>
              </a:ext>
            </a:extLst>
          </p:cNvPr>
          <p:cNvSpPr txBox="1"/>
          <p:nvPr/>
        </p:nvSpPr>
        <p:spPr>
          <a:xfrm>
            <a:off x="820614" y="709246"/>
            <a:ext cx="890367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7030A0"/>
                </a:solidFill>
              </a:rPr>
              <a:t>Next Time</a:t>
            </a: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600" dirty="0">
                <a:solidFill>
                  <a:srgbClr val="7030A0"/>
                </a:solidFill>
              </a:rPr>
              <a:t> Numerical Derivative (</a:t>
            </a:r>
            <a:r>
              <a:rPr lang="ko-KR" altLang="en-US" sz="3600" dirty="0" err="1">
                <a:solidFill>
                  <a:srgbClr val="7030A0"/>
                </a:solidFill>
              </a:rPr>
              <a:t>수치미분</a:t>
            </a:r>
            <a:r>
              <a:rPr lang="en-US" altLang="ko-KR" sz="3600" dirty="0">
                <a:solidFill>
                  <a:srgbClr val="7030A0"/>
                </a:solidFill>
              </a:rPr>
              <a:t>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altLang="ko-KR" sz="36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ko-KR" altLang="en-US" sz="3600" dirty="0">
                <a:solidFill>
                  <a:srgbClr val="7030A0"/>
                </a:solidFill>
              </a:rPr>
              <a:t>미분 </a:t>
            </a:r>
            <a:r>
              <a:rPr lang="en-US" altLang="ko-KR" sz="3600" dirty="0">
                <a:solidFill>
                  <a:srgbClr val="7030A0"/>
                </a:solidFill>
              </a:rPr>
              <a:t>/ </a:t>
            </a:r>
            <a:r>
              <a:rPr lang="ko-KR" altLang="en-US" sz="3600" dirty="0" err="1">
                <a:solidFill>
                  <a:srgbClr val="7030A0"/>
                </a:solidFill>
              </a:rPr>
              <a:t>편미분</a:t>
            </a:r>
            <a:r>
              <a:rPr lang="ko-KR" altLang="en-US" sz="3600" dirty="0">
                <a:solidFill>
                  <a:srgbClr val="7030A0"/>
                </a:solidFill>
              </a:rPr>
              <a:t> 개념</a:t>
            </a:r>
            <a:endParaRPr lang="en-US" altLang="ko-KR" sz="36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endParaRPr lang="en-US" altLang="ko-KR" sz="36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3600" dirty="0">
                <a:solidFill>
                  <a:srgbClr val="7030A0"/>
                </a:solidFill>
              </a:rPr>
              <a:t>Python</a:t>
            </a:r>
            <a:r>
              <a:rPr lang="ko-KR" altLang="en-US" sz="3600" dirty="0">
                <a:solidFill>
                  <a:srgbClr val="7030A0"/>
                </a:solidFill>
              </a:rPr>
              <a:t>으로 </a:t>
            </a:r>
            <a:r>
              <a:rPr lang="ko-KR" altLang="en-US" sz="3600" dirty="0" err="1">
                <a:solidFill>
                  <a:srgbClr val="7030A0"/>
                </a:solidFill>
              </a:rPr>
              <a:t>편미분</a:t>
            </a:r>
            <a:r>
              <a:rPr lang="ko-KR" altLang="en-US" sz="3600" dirty="0">
                <a:solidFill>
                  <a:srgbClr val="7030A0"/>
                </a:solidFill>
              </a:rPr>
              <a:t> 코드 구현</a:t>
            </a:r>
          </a:p>
        </p:txBody>
      </p:sp>
    </p:spTree>
    <p:extLst>
      <p:ext uri="{BB962C8B-B14F-4D97-AF65-F5344CB8AC3E}">
        <p14:creationId xmlns:p14="http://schemas.microsoft.com/office/powerpoint/2010/main" val="1295714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4F376-6971-48EC-9D63-66185FB00E06}"/>
              </a:ext>
            </a:extLst>
          </p:cNvPr>
          <p:cNvSpPr txBox="1"/>
          <p:nvPr/>
        </p:nvSpPr>
        <p:spPr>
          <a:xfrm>
            <a:off x="2972691" y="1581792"/>
            <a:ext cx="631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accent1"/>
                </a:solidFill>
              </a:rPr>
              <a:t>머신러닝</a:t>
            </a:r>
            <a:r>
              <a:rPr lang="en-US" altLang="ko-KR" sz="3200" dirty="0">
                <a:solidFill>
                  <a:schemeClr val="accent1"/>
                </a:solidFill>
              </a:rPr>
              <a:t>/</a:t>
            </a:r>
            <a:r>
              <a:rPr lang="ko-KR" altLang="en-US" sz="3200" dirty="0" err="1">
                <a:solidFill>
                  <a:schemeClr val="accent1"/>
                </a:solidFill>
              </a:rPr>
              <a:t>딥너링을</a:t>
            </a:r>
            <a:r>
              <a:rPr lang="ko-KR" altLang="en-US" sz="3200" dirty="0">
                <a:solidFill>
                  <a:schemeClr val="accent1"/>
                </a:solidFill>
              </a:rPr>
              <a:t> 위한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8784-7E0A-4E44-A9B8-EDF0618EFB50}"/>
              </a:ext>
            </a:extLst>
          </p:cNvPr>
          <p:cNvSpPr txBox="1"/>
          <p:nvPr/>
        </p:nvSpPr>
        <p:spPr>
          <a:xfrm>
            <a:off x="4087022" y="2686158"/>
            <a:ext cx="4017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solidFill>
                  <a:schemeClr val="accent1">
                    <a:lumMod val="75000"/>
                  </a:schemeClr>
                </a:solidFill>
              </a:rPr>
              <a:t>수치미분</a:t>
            </a:r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(I)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/>
              <p:nvPr/>
            </p:nvSpPr>
            <p:spPr>
              <a:xfrm>
                <a:off x="3966505" y="4297876"/>
                <a:ext cx="44195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rgbClr val="0070C0"/>
                    </a:solidFill>
                  </a:rPr>
                  <a:t>–</a:t>
                </a:r>
                <a:r>
                  <a:rPr lang="en-US" altLang="ko-KR" sz="2800" dirty="0">
                    <a:solidFill>
                      <a:schemeClr val="accent1"/>
                    </a:solidFill>
                  </a:rPr>
                  <a:t> </a:t>
                </a:r>
                <a:r>
                  <a:rPr lang="ko-KR" altLang="en-US" sz="2800" dirty="0">
                    <a:solidFill>
                      <a:schemeClr val="accent1"/>
                    </a:solidFill>
                  </a:rPr>
                  <a:t>미분</a:t>
                </a:r>
                <a:r>
                  <a:rPr lang="en-US" altLang="ko-KR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ko-KR" altLang="en-US" sz="2800" dirty="0">
                    <a:solidFill>
                      <a:schemeClr val="accent1"/>
                    </a:solidFill>
                  </a:rPr>
                  <a:t> </a:t>
                </a:r>
                <a:r>
                  <a:rPr lang="ko-KR" altLang="en-US" sz="2800" dirty="0" err="1">
                    <a:solidFill>
                      <a:schemeClr val="accent1"/>
                    </a:solidFill>
                  </a:rPr>
                  <a:t>편미분</a:t>
                </a:r>
                <a:r>
                  <a:rPr lang="en-US" altLang="ko-KR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800" dirty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sz="2800" dirty="0" err="1">
                    <a:solidFill>
                      <a:srgbClr val="0070C0"/>
                    </a:solidFill>
                  </a:rPr>
                  <a:t>체인룰</a:t>
                </a:r>
                <a:r>
                  <a:rPr lang="ko-KR" altLang="en-US" sz="28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sz="2800" dirty="0">
                    <a:solidFill>
                      <a:srgbClr val="0070C0"/>
                    </a:solidFill>
                  </a:rPr>
                  <a:t>–</a:t>
                </a:r>
                <a:endParaRPr lang="ko-KR" alt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505" y="4297876"/>
                <a:ext cx="4419505" cy="523220"/>
              </a:xfrm>
              <a:prstGeom prst="rect">
                <a:avLst/>
              </a:prstGeom>
              <a:blipFill>
                <a:blip r:embed="rId2"/>
                <a:stretch>
                  <a:fillRect l="-2897" t="-11628" r="-966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647399D-10DF-4C7C-9411-B984EFADC23E}"/>
              </a:ext>
            </a:extLst>
          </p:cNvPr>
          <p:cNvSpPr txBox="1"/>
          <p:nvPr/>
        </p:nvSpPr>
        <p:spPr>
          <a:xfrm>
            <a:off x="4474515" y="5499434"/>
            <a:ext cx="3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아이엠알</a:t>
            </a:r>
            <a:r>
              <a:rPr lang="ko-KR" altLang="en-US" dirty="0"/>
              <a:t> </a:t>
            </a:r>
            <a:r>
              <a:rPr lang="en-US" altLang="ko-KR" dirty="0"/>
              <a:t>(www.imbiz.co.kr)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ABD77-C639-40B0-9DFB-0D1FEF50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9691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A4A18-5E44-4F29-9F7F-9F7B646D15DE}"/>
              </a:ext>
            </a:extLst>
          </p:cNvPr>
          <p:cNvSpPr txBox="1"/>
          <p:nvPr/>
        </p:nvSpPr>
        <p:spPr>
          <a:xfrm>
            <a:off x="120158" y="142074"/>
            <a:ext cx="66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미분 </a:t>
            </a:r>
            <a:r>
              <a:rPr lang="en-US" altLang="ko-KR" sz="2400" dirty="0">
                <a:solidFill>
                  <a:srgbClr val="7030A0"/>
                </a:solidFill>
              </a:rPr>
              <a:t>– derivative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B238A-AE27-4BE4-A64A-D9BB70DF1AAC}"/>
              </a:ext>
            </a:extLst>
          </p:cNvPr>
          <p:cNvSpPr txBox="1"/>
          <p:nvPr/>
        </p:nvSpPr>
        <p:spPr>
          <a:xfrm>
            <a:off x="571500" y="691816"/>
            <a:ext cx="3894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미분을 왜 하는가 </a:t>
            </a:r>
            <a:r>
              <a:rPr lang="en-US" altLang="ko-KR" sz="1200" dirty="0">
                <a:solidFill>
                  <a:srgbClr val="FF0000"/>
                </a:solidFill>
              </a:rPr>
              <a:t>? </a:t>
            </a:r>
            <a:r>
              <a:rPr lang="ko-KR" altLang="en-US" sz="1200" dirty="0">
                <a:solidFill>
                  <a:srgbClr val="FF0000"/>
                </a:solidFill>
              </a:rPr>
              <a:t>미분으로 얻을 수 있는 인사이트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8849A2F-F1A9-42DF-AA27-B888E53D1B5C}"/>
                  </a:ext>
                </a:extLst>
              </p:cNvPr>
              <p:cNvSpPr/>
              <p:nvPr/>
            </p:nvSpPr>
            <p:spPr>
              <a:xfrm>
                <a:off x="682920" y="1026851"/>
                <a:ext cx="3425864" cy="690217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altLang="ko-KR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l-GR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pt-BR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ko-KR" sz="1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ko-KR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altLang="ko-KR" sz="1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ko-KR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8849A2F-F1A9-42DF-AA27-B888E53D1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20" y="1026851"/>
                <a:ext cx="3425864" cy="6902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C4C518A-CABF-48AD-8828-F4AF308F8193}"/>
              </a:ext>
            </a:extLst>
          </p:cNvPr>
          <p:cNvSpPr txBox="1"/>
          <p:nvPr/>
        </p:nvSpPr>
        <p:spPr>
          <a:xfrm>
            <a:off x="1176692" y="1854872"/>
            <a:ext cx="1276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f(x) </a:t>
            </a:r>
            <a:r>
              <a:rPr lang="ko-KR" altLang="en-US" sz="1200" dirty="0"/>
              <a:t>를 미분하라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9D70C8-AC2D-4F94-A174-25BEF677A10A}"/>
              </a:ext>
            </a:extLst>
          </p:cNvPr>
          <p:cNvSpPr/>
          <p:nvPr/>
        </p:nvSpPr>
        <p:spPr>
          <a:xfrm>
            <a:off x="682919" y="2233739"/>
            <a:ext cx="3425865" cy="10268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sz="1200" dirty="0">
                <a:solidFill>
                  <a:srgbClr val="FF0000"/>
                </a:solidFill>
              </a:rPr>
              <a:t>입력변수 </a:t>
            </a:r>
            <a:r>
              <a:rPr lang="en-US" altLang="ko-KR" sz="1200" dirty="0">
                <a:solidFill>
                  <a:srgbClr val="FF0000"/>
                </a:solidFill>
              </a:rPr>
              <a:t>x </a:t>
            </a:r>
            <a:r>
              <a:rPr lang="ko-KR" altLang="en-US" sz="1200" dirty="0">
                <a:solidFill>
                  <a:srgbClr val="FF0000"/>
                </a:solidFill>
              </a:rPr>
              <a:t>가 미세하게 </a:t>
            </a:r>
            <a:r>
              <a:rPr lang="ko-KR" altLang="en-US" sz="1200" dirty="0" err="1">
                <a:solidFill>
                  <a:srgbClr val="FF0000"/>
                </a:solidFill>
              </a:rPr>
              <a:t>변할때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함수 </a:t>
            </a:r>
            <a:r>
              <a:rPr lang="en-US" altLang="ko-KR" sz="1200" dirty="0">
                <a:solidFill>
                  <a:srgbClr val="FF0000"/>
                </a:solidFill>
              </a:rPr>
              <a:t>f</a:t>
            </a:r>
            <a:r>
              <a:rPr lang="ko-KR" altLang="en-US" sz="1200" dirty="0">
                <a:solidFill>
                  <a:srgbClr val="FF0000"/>
                </a:solidFill>
              </a:rPr>
              <a:t>가</a:t>
            </a:r>
            <a:br>
              <a:rPr lang="en-US" altLang="ko-KR" sz="1200" dirty="0">
                <a:solidFill>
                  <a:srgbClr val="FF0000"/>
                </a:solidFill>
              </a:rPr>
            </a:br>
            <a:r>
              <a:rPr lang="ko-KR" altLang="en-US" sz="1200" dirty="0">
                <a:solidFill>
                  <a:srgbClr val="FF0000"/>
                </a:solidFill>
              </a:rPr>
              <a:t>얼마나 변하는지 알 수 있는 식을 구해라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 typeface="Symbol" panose="05050102010706020507" pitchFamily="18" charset="2"/>
              <a:buChar char="Þ"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sz="1200" dirty="0">
                <a:solidFill>
                  <a:srgbClr val="FF0000"/>
                </a:solidFill>
              </a:rPr>
              <a:t> 함수 </a:t>
            </a:r>
            <a:r>
              <a:rPr lang="en-US" altLang="ko-KR" sz="1200" dirty="0">
                <a:solidFill>
                  <a:srgbClr val="FF0000"/>
                </a:solidFill>
              </a:rPr>
              <a:t>f(x) </a:t>
            </a:r>
            <a:r>
              <a:rPr lang="ko-KR" altLang="en-US" sz="1200" dirty="0">
                <a:solidFill>
                  <a:srgbClr val="FF0000"/>
                </a:solidFill>
              </a:rPr>
              <a:t>는 입력 </a:t>
            </a:r>
            <a:r>
              <a:rPr lang="en-US" altLang="ko-KR" sz="1200" dirty="0">
                <a:solidFill>
                  <a:srgbClr val="FF0000"/>
                </a:solidFill>
              </a:rPr>
              <a:t>x</a:t>
            </a:r>
            <a:r>
              <a:rPr lang="ko-KR" altLang="en-US" sz="1200" dirty="0">
                <a:solidFill>
                  <a:srgbClr val="FF0000"/>
                </a:solidFill>
              </a:rPr>
              <a:t>의 미세한 변화에 </a:t>
            </a:r>
            <a:r>
              <a:rPr lang="ko-KR" altLang="en-US" sz="1200" dirty="0" err="1">
                <a:solidFill>
                  <a:srgbClr val="FF0000"/>
                </a:solidFill>
              </a:rPr>
              <a:t>얼마나민감하게</a:t>
            </a:r>
            <a:r>
              <a:rPr lang="ko-KR" altLang="en-US" sz="1200" dirty="0">
                <a:solidFill>
                  <a:srgbClr val="FF0000"/>
                </a:solidFill>
              </a:rPr>
              <a:t> 반응하는지 알 수 있는 식을 구해라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5622D078-E9C3-45DF-8899-CABF2AD130F1}"/>
              </a:ext>
            </a:extLst>
          </p:cNvPr>
          <p:cNvSpPr/>
          <p:nvPr/>
        </p:nvSpPr>
        <p:spPr>
          <a:xfrm>
            <a:off x="2394282" y="1792705"/>
            <a:ext cx="240631" cy="3451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56D034-A9B7-4E44-9174-3A855BA0A166}"/>
              </a:ext>
            </a:extLst>
          </p:cNvPr>
          <p:cNvSpPr txBox="1"/>
          <p:nvPr/>
        </p:nvSpPr>
        <p:spPr>
          <a:xfrm>
            <a:off x="120160" y="5955318"/>
            <a:ext cx="11901856" cy="36933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이미지출처</a:t>
            </a:r>
            <a:r>
              <a:rPr lang="en-US" altLang="ko-KR" dirty="0"/>
              <a:t>(</a:t>
            </a:r>
            <a:r>
              <a:rPr lang="ko-KR" altLang="en-US" dirty="0"/>
              <a:t>재구성</a:t>
            </a:r>
            <a:r>
              <a:rPr lang="en-US" altLang="ko-KR" dirty="0"/>
              <a:t>): </a:t>
            </a:r>
            <a:r>
              <a:rPr lang="en-US" altLang="ko-K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ko-KR" dirty="0"/>
              <a:t>blog.naver.com/mykepzzang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5C145B-BD59-46CA-B244-280D1E510A73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FFDAD7-1D81-452B-85E6-E63CDB28F6CF}"/>
              </a:ext>
            </a:extLst>
          </p:cNvPr>
          <p:cNvSpPr/>
          <p:nvPr/>
        </p:nvSpPr>
        <p:spPr>
          <a:xfrm>
            <a:off x="5922263" y="2233739"/>
            <a:ext cx="3425865" cy="10268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sz="1200" dirty="0">
                <a:solidFill>
                  <a:srgbClr val="FF0000"/>
                </a:solidFill>
              </a:rPr>
              <a:t>입력 </a:t>
            </a:r>
            <a:r>
              <a:rPr lang="en-US" altLang="ko-KR" sz="1200" dirty="0">
                <a:solidFill>
                  <a:srgbClr val="FF0000"/>
                </a:solidFill>
              </a:rPr>
              <a:t>x </a:t>
            </a:r>
            <a:r>
              <a:rPr lang="ko-KR" altLang="en-US" sz="1200" dirty="0">
                <a:solidFill>
                  <a:srgbClr val="FF0000"/>
                </a:solidFill>
              </a:rPr>
              <a:t>를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>
                <a:solidFill>
                  <a:srgbClr val="FF0000"/>
                </a:solidFill>
              </a:rPr>
              <a:t>현재 값에서 아주 조금 변화시키면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함수 </a:t>
            </a:r>
            <a:r>
              <a:rPr lang="en-US" altLang="ko-KR" sz="1200" dirty="0">
                <a:solidFill>
                  <a:srgbClr val="FF0000"/>
                </a:solidFill>
              </a:rPr>
              <a:t>f(x)</a:t>
            </a:r>
            <a:r>
              <a:rPr lang="ko-KR" altLang="en-US" sz="1200" dirty="0">
                <a:solidFill>
                  <a:srgbClr val="FF0000"/>
                </a:solidFill>
              </a:rPr>
              <a:t>는 얼마나 변하는가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sz="1200" dirty="0">
                <a:solidFill>
                  <a:srgbClr val="FF0000"/>
                </a:solidFill>
              </a:rPr>
              <a:t> 함수 </a:t>
            </a:r>
            <a:r>
              <a:rPr lang="en-US" altLang="ko-KR" sz="1200" dirty="0">
                <a:solidFill>
                  <a:srgbClr val="FF0000"/>
                </a:solidFill>
              </a:rPr>
              <a:t>f(x)</a:t>
            </a:r>
            <a:r>
              <a:rPr lang="ko-KR" altLang="en-US" sz="1200" dirty="0">
                <a:solidFill>
                  <a:srgbClr val="FF0000"/>
                </a:solidFill>
              </a:rPr>
              <a:t>는 입력 </a:t>
            </a:r>
            <a:r>
              <a:rPr lang="en-US" altLang="ko-KR" sz="1200" dirty="0">
                <a:solidFill>
                  <a:srgbClr val="FF0000"/>
                </a:solidFill>
              </a:rPr>
              <a:t>x</a:t>
            </a:r>
            <a:r>
              <a:rPr lang="ko-KR" altLang="en-US" sz="1200" dirty="0">
                <a:solidFill>
                  <a:srgbClr val="FF0000"/>
                </a:solidFill>
              </a:rPr>
              <a:t>의 미세한 변화에 </a:t>
            </a:r>
            <a:r>
              <a:rPr lang="ko-KR" altLang="en-US" sz="1200" dirty="0" err="1">
                <a:solidFill>
                  <a:srgbClr val="FF0000"/>
                </a:solidFill>
              </a:rPr>
              <a:t>얼마나민감하게</a:t>
            </a:r>
            <a:r>
              <a:rPr lang="ko-KR" altLang="en-US" sz="1200" dirty="0">
                <a:solidFill>
                  <a:srgbClr val="FF0000"/>
                </a:solidFill>
              </a:rPr>
              <a:t> 반응하는가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A8ADCB-CFDF-42B7-9694-F6A580BE52E0}"/>
              </a:ext>
            </a:extLst>
          </p:cNvPr>
          <p:cNvSpPr/>
          <p:nvPr/>
        </p:nvSpPr>
        <p:spPr>
          <a:xfrm>
            <a:off x="682919" y="3994484"/>
            <a:ext cx="3564228" cy="75799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f(3) = 9 </a:t>
            </a:r>
            <a:r>
              <a:rPr lang="ko-KR" altLang="en-US" sz="1200" dirty="0">
                <a:solidFill>
                  <a:schemeClr val="tx1"/>
                </a:solidFill>
              </a:rPr>
              <a:t>해석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sz="1200" dirty="0">
                <a:solidFill>
                  <a:schemeClr val="tx1"/>
                </a:solidFill>
              </a:rPr>
              <a:t>입력 </a:t>
            </a:r>
            <a:r>
              <a:rPr lang="en-US" altLang="ko-KR" sz="1200" dirty="0">
                <a:solidFill>
                  <a:schemeClr val="tx1"/>
                </a:solidFill>
              </a:rPr>
              <a:t>x = 3 </a:t>
            </a:r>
            <a:r>
              <a:rPr lang="ko-KR" altLang="en-US" sz="1200" dirty="0">
                <a:solidFill>
                  <a:schemeClr val="tx1"/>
                </a:solidFill>
              </a:rPr>
              <a:t>에서 출력은 </a:t>
            </a:r>
            <a:r>
              <a:rPr lang="en-US" altLang="ko-KR" sz="1200" dirty="0">
                <a:solidFill>
                  <a:schemeClr val="tx1"/>
                </a:solidFill>
              </a:rPr>
              <a:t>9 </a:t>
            </a:r>
            <a:r>
              <a:rPr lang="ko-KR" altLang="en-US" sz="1200" dirty="0">
                <a:solidFill>
                  <a:schemeClr val="tx1"/>
                </a:solidFill>
              </a:rPr>
              <a:t>임을 의미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C3B52C-5658-4FB8-A7B2-70495A6EF1E9}"/>
              </a:ext>
            </a:extLst>
          </p:cNvPr>
          <p:cNvSpPr/>
          <p:nvPr/>
        </p:nvSpPr>
        <p:spPr>
          <a:xfrm>
            <a:off x="682919" y="4914741"/>
            <a:ext cx="3564228" cy="916408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f(3) = 9 </a:t>
            </a:r>
            <a:r>
              <a:rPr lang="ko-KR" altLang="en-US" sz="1200" dirty="0">
                <a:solidFill>
                  <a:schemeClr val="tx1"/>
                </a:solidFill>
              </a:rPr>
              <a:t>해석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sz="1200" dirty="0">
                <a:solidFill>
                  <a:schemeClr val="tx1"/>
                </a:solidFill>
              </a:rPr>
              <a:t>입력 </a:t>
            </a:r>
            <a:r>
              <a:rPr lang="en-US" altLang="ko-KR" sz="1200" dirty="0">
                <a:solidFill>
                  <a:schemeClr val="tx1"/>
                </a:solidFill>
              </a:rPr>
              <a:t>x = 3 </a:t>
            </a:r>
            <a:r>
              <a:rPr lang="ko-KR" altLang="en-US" sz="1200" dirty="0">
                <a:solidFill>
                  <a:schemeClr val="tx1"/>
                </a:solidFill>
              </a:rPr>
              <a:t>을 미세하게 변화시킬 때 함수는 현재 입력 값의 </a:t>
            </a:r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배인 </a:t>
            </a:r>
            <a:r>
              <a:rPr lang="en-US" altLang="ko-KR" sz="1200" dirty="0">
                <a:solidFill>
                  <a:schemeClr val="tx1"/>
                </a:solidFill>
              </a:rPr>
              <a:t>6 </a:t>
            </a:r>
            <a:r>
              <a:rPr lang="ko-KR" altLang="en-US" sz="1200" dirty="0">
                <a:solidFill>
                  <a:schemeClr val="tx1"/>
                </a:solidFill>
              </a:rPr>
              <a:t>배 변화를 일으킴을 의미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8C3AD2-F2F3-4DA6-9254-2C2C9EDE41DD}"/>
                  </a:ext>
                </a:extLst>
              </p:cNvPr>
              <p:cNvSpPr txBox="1"/>
              <p:nvPr/>
            </p:nvSpPr>
            <p:spPr>
              <a:xfrm>
                <a:off x="608161" y="3559194"/>
                <a:ext cx="35994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[</a:t>
                </a:r>
                <a:r>
                  <a:rPr lang="ko-KR" altLang="en-US" sz="1400" dirty="0"/>
                  <a:t>예</a:t>
                </a:r>
                <a:r>
                  <a:rPr lang="en-US" altLang="ko-KR" sz="1400" dirty="0"/>
                  <a:t>] </a:t>
                </a:r>
                <a:r>
                  <a:rPr lang="ko-KR" altLang="en-US" sz="1400" dirty="0"/>
                  <a:t>함수 </a:t>
                </a:r>
                <a:r>
                  <a:rPr lang="en-US" altLang="ko-KR" sz="1400" i="1" dirty="0"/>
                  <a:t>f(x)</a:t>
                </a:r>
                <a:r>
                  <a:rPr lang="en-US" altLang="ko-KR" sz="14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/>
                  <a:t>일 경우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미분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sz="1400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p>
                        <m:r>
                          <a:rPr lang="en-US" altLang="ko-KR" sz="1400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1400" dirty="0"/>
                  <a:t>(x) = 2x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8C3AD2-F2F3-4DA6-9254-2C2C9EDE4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61" y="3559194"/>
                <a:ext cx="3599447" cy="307777"/>
              </a:xfrm>
              <a:prstGeom prst="rect">
                <a:avLst/>
              </a:prstGeom>
              <a:blipFill>
                <a:blip r:embed="rId4"/>
                <a:stretch>
                  <a:fillRect l="-508"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7C66992A-4F75-479B-AA4C-D758DE3CC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263" y="357402"/>
            <a:ext cx="3273444" cy="144918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E14AA8B-7AE3-416E-9B20-4C2A7740C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8352" y="3482416"/>
            <a:ext cx="4516911" cy="244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165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ED620-A83C-41CD-8548-6649835EEC7E}"/>
              </a:ext>
            </a:extLst>
          </p:cNvPr>
          <p:cNvSpPr txBox="1"/>
          <p:nvPr/>
        </p:nvSpPr>
        <p:spPr>
          <a:xfrm>
            <a:off x="120158" y="142074"/>
            <a:ext cx="66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미분 </a:t>
            </a:r>
            <a:r>
              <a:rPr lang="en-US" altLang="ko-KR" sz="2400" dirty="0">
                <a:solidFill>
                  <a:srgbClr val="7030A0"/>
                </a:solidFill>
              </a:rPr>
              <a:t>– derivative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756C5-4103-4BCD-818D-5A1AB045FB6B}"/>
              </a:ext>
            </a:extLst>
          </p:cNvPr>
          <p:cNvSpPr txBox="1"/>
          <p:nvPr/>
        </p:nvSpPr>
        <p:spPr>
          <a:xfrm>
            <a:off x="589547" y="866274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딥러닝에서</a:t>
            </a:r>
            <a:r>
              <a:rPr lang="ko-KR" altLang="en-US" dirty="0"/>
              <a:t> 자주 사용되는 함수의 미분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20868FB-AF40-456E-91BB-85470909FA1E}"/>
                  </a:ext>
                </a:extLst>
              </p:cNvPr>
              <p:cNvSpPr/>
              <p:nvPr/>
            </p:nvSpPr>
            <p:spPr>
              <a:xfrm>
                <a:off x="1015793" y="1498141"/>
                <a:ext cx="3459954" cy="432927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1" dirty="0">
                    <a:solidFill>
                      <a:schemeClr val="tx1"/>
                    </a:solidFill>
                  </a:rPr>
                  <a:t>f(x)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=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상수 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= 0</a:t>
                </a: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20868FB-AF40-456E-91BB-85470909FA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93" y="1498141"/>
                <a:ext cx="3459954" cy="432927"/>
              </a:xfrm>
              <a:prstGeom prst="rect">
                <a:avLst/>
              </a:prstGeom>
              <a:blipFill>
                <a:blip r:embed="rId2"/>
                <a:stretch>
                  <a:fillRect b="-10811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6EE5F7B-6C6D-4A4E-AFC1-E6DCAB8C3135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DDDCC5C-5CDD-4A29-98B5-0BDCDE465657}"/>
                  </a:ext>
                </a:extLst>
              </p:cNvPr>
              <p:cNvSpPr/>
              <p:nvPr/>
            </p:nvSpPr>
            <p:spPr>
              <a:xfrm>
                <a:off x="1015793" y="2107741"/>
                <a:ext cx="3459954" cy="432927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1" dirty="0">
                    <a:solidFill>
                      <a:schemeClr val="tx1"/>
                    </a:solidFill>
                  </a:rPr>
                  <a:t>f(x)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DDDCC5C-5CDD-4A29-98B5-0BDCDE4656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93" y="2107741"/>
                <a:ext cx="3459954" cy="432927"/>
              </a:xfrm>
              <a:prstGeom prst="rect">
                <a:avLst/>
              </a:prstGeom>
              <a:blipFill>
                <a:blip r:embed="rId3"/>
                <a:stretch>
                  <a:fillRect b="-10811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30F79CB-25A0-4DDE-99E8-96CE589CBE05}"/>
                  </a:ext>
                </a:extLst>
              </p:cNvPr>
              <p:cNvSpPr/>
              <p:nvPr/>
            </p:nvSpPr>
            <p:spPr>
              <a:xfrm>
                <a:off x="1015793" y="2717341"/>
                <a:ext cx="3459954" cy="432927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1" dirty="0">
                    <a:solidFill>
                      <a:schemeClr val="tx1"/>
                    </a:solidFill>
                  </a:rPr>
                  <a:t>f(x)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F30F79CB-25A0-4DDE-99E8-96CE589CB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93" y="2717341"/>
                <a:ext cx="3459954" cy="432927"/>
              </a:xfrm>
              <a:prstGeom prst="rect">
                <a:avLst/>
              </a:prstGeom>
              <a:blipFill>
                <a:blip r:embed="rId4"/>
                <a:stretch>
                  <a:fillRect b="-10811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2C6E917-56AE-4C7C-BFFD-AAA4B3297525}"/>
                  </a:ext>
                </a:extLst>
              </p:cNvPr>
              <p:cNvSpPr/>
              <p:nvPr/>
            </p:nvSpPr>
            <p:spPr>
              <a:xfrm>
                <a:off x="5811357" y="1636399"/>
                <a:ext cx="4337280" cy="432927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1" dirty="0">
                    <a:solidFill>
                      <a:schemeClr val="tx1"/>
                    </a:solidFill>
                  </a:rPr>
                  <a:t>f(x)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= a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sSup>
                      <m:s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2C6E917-56AE-4C7C-BFFD-AAA4B32975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357" y="1636399"/>
                <a:ext cx="4337280" cy="432927"/>
              </a:xfrm>
              <a:prstGeom prst="rect">
                <a:avLst/>
              </a:prstGeom>
              <a:blipFill>
                <a:blip r:embed="rId5"/>
                <a:stretch>
                  <a:fillRect b="-12162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9D1913E-60EA-4F21-BACD-253B5F874C57}"/>
                  </a:ext>
                </a:extLst>
              </p:cNvPr>
              <p:cNvSpPr/>
              <p:nvPr/>
            </p:nvSpPr>
            <p:spPr>
              <a:xfrm>
                <a:off x="5807451" y="2274492"/>
                <a:ext cx="4337280" cy="763482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i="1" dirty="0">
                    <a:solidFill>
                      <a:schemeClr val="tx1"/>
                    </a:solidFill>
                  </a:rPr>
                  <a:t>f(x)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 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⇒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C9D1913E-60EA-4F21-BACD-253B5F874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451" y="2274492"/>
                <a:ext cx="4337280" cy="7634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1C8235-27DE-40AF-BB18-826FBD001AD6}"/>
                  </a:ext>
                </a:extLst>
              </p:cNvPr>
              <p:cNvSpPr txBox="1"/>
              <p:nvPr/>
            </p:nvSpPr>
            <p:spPr>
              <a:xfrm>
                <a:off x="1015792" y="3922291"/>
                <a:ext cx="730404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[ </a:t>
                </a:r>
                <a:r>
                  <a:rPr lang="ko-KR" altLang="en-US" sz="2000" dirty="0"/>
                  <a:t>예 </a:t>
                </a:r>
                <a:r>
                  <a:rPr lang="en-US" altLang="ko-KR" sz="2000" dirty="0"/>
                  <a:t>1 ] </a:t>
                </a:r>
                <a:r>
                  <a:rPr lang="en-US" altLang="ko-KR" sz="2000" i="1" dirty="0"/>
                  <a:t>f(x)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+7   </m:t>
                    </m:r>
                  </m:oMath>
                </a14:m>
                <a:r>
                  <a:rPr lang="ko-KR" altLang="en-US" sz="2000" dirty="0"/>
                  <a:t>  ⇒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000" dirty="0"/>
                  <a:t>(x)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ko-KR" sz="2000" dirty="0"/>
                  <a:t> </a:t>
                </a:r>
                <a:r>
                  <a:rPr lang="ko-KR" altLang="en-US" sz="2000" i="1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11C8235-27DE-40AF-BB18-826FBD001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92" y="3922291"/>
                <a:ext cx="7304045" cy="400110"/>
              </a:xfrm>
              <a:prstGeom prst="rect">
                <a:avLst/>
              </a:prstGeom>
              <a:blipFill>
                <a:blip r:embed="rId7"/>
                <a:stretch>
                  <a:fillRect l="-918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D539A7-C76A-4B22-A370-3409E2CA3C1B}"/>
                  </a:ext>
                </a:extLst>
              </p:cNvPr>
              <p:cNvSpPr txBox="1"/>
              <p:nvPr/>
            </p:nvSpPr>
            <p:spPr>
              <a:xfrm>
                <a:off x="1015791" y="4828400"/>
                <a:ext cx="7304045" cy="526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[ </a:t>
                </a:r>
                <a:r>
                  <a:rPr lang="ko-KR" altLang="en-US" sz="2000" dirty="0"/>
                  <a:t>예 </a:t>
                </a:r>
                <a:r>
                  <a:rPr lang="en-US" altLang="ko-KR" sz="2000" dirty="0"/>
                  <a:t>2 ] </a:t>
                </a:r>
                <a:r>
                  <a:rPr lang="en-US" altLang="ko-KR" sz="2000" i="1" dirty="0"/>
                  <a:t>f(x)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20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altLang="ko-KR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ko-KR" altLang="en-US" sz="2000" dirty="0"/>
                  <a:t>  ⇒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2000" dirty="0"/>
                  <a:t>(x)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 − </m:t>
                    </m:r>
                    <m:f>
                      <m:fPr>
                        <m:ctrlP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sz="20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9D539A7-C76A-4B22-A370-3409E2CA3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91" y="4828400"/>
                <a:ext cx="7304045" cy="526939"/>
              </a:xfrm>
              <a:prstGeom prst="rect">
                <a:avLst/>
              </a:prstGeom>
              <a:blipFill>
                <a:blip r:embed="rId8"/>
                <a:stretch>
                  <a:fillRect l="-918" b="-57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구름 13">
                <a:extLst>
                  <a:ext uri="{FF2B5EF4-FFF2-40B4-BE49-F238E27FC236}">
                    <a16:creationId xmlns:a16="http://schemas.microsoft.com/office/drawing/2014/main" id="{EAB51347-FDEA-48FF-B257-B382826B0D76}"/>
                  </a:ext>
                </a:extLst>
              </p:cNvPr>
              <p:cNvSpPr/>
              <p:nvPr/>
            </p:nvSpPr>
            <p:spPr>
              <a:xfrm>
                <a:off x="8319836" y="3762165"/>
                <a:ext cx="2464468" cy="2053020"/>
              </a:xfrm>
              <a:prstGeom prst="cloud">
                <a:avLst/>
              </a:prstGeom>
              <a:solidFill>
                <a:srgbClr val="00B0F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dirty="0"/>
                  <a:t> </a:t>
                </a:r>
                <a:r>
                  <a:rPr lang="ko-KR" altLang="en-US" dirty="0">
                    <a:solidFill>
                      <a:schemeClr val="tx1"/>
                    </a:solidFill>
                  </a:rPr>
                  <a:t>참고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구름 13">
                <a:extLst>
                  <a:ext uri="{FF2B5EF4-FFF2-40B4-BE49-F238E27FC236}">
                    <a16:creationId xmlns:a16="http://schemas.microsoft.com/office/drawing/2014/main" id="{EAB51347-FDEA-48FF-B257-B382826B0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836" y="3762165"/>
                <a:ext cx="2464468" cy="2053020"/>
              </a:xfrm>
              <a:prstGeom prst="cloud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93850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BBC6E4-A463-4751-8F73-262DC66D1898}"/>
              </a:ext>
            </a:extLst>
          </p:cNvPr>
          <p:cNvSpPr txBox="1"/>
          <p:nvPr/>
        </p:nvSpPr>
        <p:spPr>
          <a:xfrm>
            <a:off x="120158" y="142074"/>
            <a:ext cx="66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7030A0"/>
                </a:solidFill>
              </a:rPr>
              <a:t>편미분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– partial derivative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D9F9FB-B7C6-436C-88CE-B1F8ED46CE25}"/>
              </a:ext>
            </a:extLst>
          </p:cNvPr>
          <p:cNvSpPr txBox="1"/>
          <p:nvPr/>
        </p:nvSpPr>
        <p:spPr>
          <a:xfrm>
            <a:off x="589547" y="866274"/>
            <a:ext cx="8185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편미분은 입력변수가 하나 이상인 </a:t>
            </a:r>
            <a:r>
              <a:rPr lang="ko-KR" altLang="en-US" dirty="0" err="1"/>
              <a:t>다변수</a:t>
            </a:r>
            <a:r>
              <a:rPr lang="ko-KR" altLang="en-US" dirty="0"/>
              <a:t> 함수에서</a:t>
            </a:r>
            <a:r>
              <a:rPr lang="en-US" altLang="ko-KR" dirty="0"/>
              <a:t>, </a:t>
            </a:r>
            <a:r>
              <a:rPr lang="ko-KR" altLang="en-US" dirty="0"/>
              <a:t>미분하고자 하는 변수</a:t>
            </a:r>
            <a:br>
              <a:rPr lang="en-US" altLang="ko-KR" dirty="0"/>
            </a:br>
            <a:r>
              <a:rPr lang="ko-KR" altLang="en-US" dirty="0"/>
              <a:t>하나를 제외한 나머지 변수들은 상수로 취급하고</a:t>
            </a:r>
            <a:r>
              <a:rPr lang="en-US" altLang="ko-KR" dirty="0"/>
              <a:t>, </a:t>
            </a:r>
            <a:r>
              <a:rPr lang="ko-KR" altLang="en-US" dirty="0"/>
              <a:t>해당 변수를 미분하는 것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예를 들어 </a:t>
            </a:r>
            <a:r>
              <a:rPr lang="en-US" altLang="ko-KR" i="1" dirty="0"/>
              <a:t>f(</a:t>
            </a:r>
            <a:r>
              <a:rPr lang="en-US" altLang="ko-KR" i="1" dirty="0" err="1"/>
              <a:t>x,y</a:t>
            </a:r>
            <a:r>
              <a:rPr lang="en-US" altLang="ko-KR" i="1" dirty="0"/>
              <a:t>)</a:t>
            </a:r>
            <a:r>
              <a:rPr lang="ko-KR" altLang="en-US" dirty="0"/>
              <a:t>를 변수 </a:t>
            </a:r>
            <a:r>
              <a:rPr lang="en-US" altLang="ko-KR" dirty="0"/>
              <a:t>x</a:t>
            </a:r>
            <a:r>
              <a:rPr lang="ko-KR" altLang="en-US" dirty="0"/>
              <a:t>에 대해 </a:t>
            </a:r>
            <a:r>
              <a:rPr lang="ko-KR" altLang="en-US" dirty="0" err="1"/>
              <a:t>편미분</a:t>
            </a:r>
            <a:r>
              <a:rPr lang="ko-KR" altLang="en-US" dirty="0"/>
              <a:t> 하는 경우 다음과 같이 나타냄  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endParaRPr lang="en-US" altLang="ko-KR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ADC9047-856D-4BB6-8C1D-EA31C523D8BB}"/>
              </a:ext>
            </a:extLst>
          </p:cNvPr>
          <p:cNvCxnSpPr/>
          <p:nvPr/>
        </p:nvCxnSpPr>
        <p:spPr>
          <a:xfrm>
            <a:off x="0" y="2189747"/>
            <a:ext cx="12192000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C79EBF4-C866-4BAE-8E54-609852C53EDB}"/>
                  </a:ext>
                </a:extLst>
              </p:cNvPr>
              <p:cNvSpPr/>
              <p:nvPr/>
            </p:nvSpPr>
            <p:spPr>
              <a:xfrm>
                <a:off x="9213307" y="938466"/>
                <a:ext cx="1705350" cy="1100888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0C79EBF4-C866-4BAE-8E54-609852C53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307" y="938466"/>
                <a:ext cx="1705350" cy="11008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A0E315C-46D4-491D-A0C6-FC4C81B3E761}"/>
                  </a:ext>
                </a:extLst>
              </p:cNvPr>
              <p:cNvSpPr/>
              <p:nvPr/>
            </p:nvSpPr>
            <p:spPr>
              <a:xfrm>
                <a:off x="880567" y="2347757"/>
                <a:ext cx="4407312" cy="936864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예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1] f(</a:t>
                </a:r>
                <a:r>
                  <a:rPr lang="en-US" altLang="ko-KR" sz="1400" dirty="0" err="1">
                    <a:solidFill>
                      <a:schemeClr val="tx1"/>
                    </a:solidFill>
                  </a:rPr>
                  <a:t>x,y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) = 2x + 3xy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변수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x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에 대하여 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편미분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2+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ko-K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A0E315C-46D4-491D-A0C6-FC4C81B3E7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67" y="2347757"/>
                <a:ext cx="4407312" cy="936864"/>
              </a:xfrm>
              <a:prstGeom prst="rect">
                <a:avLst/>
              </a:prstGeom>
              <a:blipFill>
                <a:blip r:embed="rId3"/>
                <a:stretch>
                  <a:fillRect l="-275" t="-637"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094BC9-B20E-4F90-82EC-96D5D73B1CB4}"/>
              </a:ext>
            </a:extLst>
          </p:cNvPr>
          <p:cNvSpPr/>
          <p:nvPr/>
        </p:nvSpPr>
        <p:spPr>
          <a:xfrm>
            <a:off x="880567" y="2773671"/>
            <a:ext cx="4407312" cy="51077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EFFE38A-AA6F-4156-98E8-5F910A214210}"/>
                  </a:ext>
                </a:extLst>
              </p:cNvPr>
              <p:cNvSpPr/>
              <p:nvPr/>
            </p:nvSpPr>
            <p:spPr>
              <a:xfrm>
                <a:off x="880567" y="3398106"/>
                <a:ext cx="4407312" cy="936864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예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2] f(</a:t>
                </a:r>
                <a:r>
                  <a:rPr lang="en-US" altLang="ko-KR" sz="1400" dirty="0" err="1">
                    <a:solidFill>
                      <a:schemeClr val="tx1"/>
                    </a:solidFill>
                  </a:rPr>
                  <a:t>x,y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) = 2x + 3xy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변수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y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에 대하여 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편미분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EFFE38A-AA6F-4156-98E8-5F910A214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67" y="3398106"/>
                <a:ext cx="4407312" cy="936864"/>
              </a:xfrm>
              <a:prstGeom prst="rect">
                <a:avLst/>
              </a:prstGeom>
              <a:blipFill>
                <a:blip r:embed="rId4"/>
                <a:stretch>
                  <a:fillRect l="-275"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20F0A1-4A63-4BA8-B6E0-335B0E2D2D6A}"/>
              </a:ext>
            </a:extLst>
          </p:cNvPr>
          <p:cNvSpPr/>
          <p:nvPr/>
        </p:nvSpPr>
        <p:spPr>
          <a:xfrm>
            <a:off x="876553" y="3828441"/>
            <a:ext cx="4407312" cy="51077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1400" dirty="0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28E6F2C-AEF7-4267-89F0-C2B32B679A16}"/>
              </a:ext>
            </a:extLst>
          </p:cNvPr>
          <p:cNvGrpSpPr/>
          <p:nvPr/>
        </p:nvGrpSpPr>
        <p:grpSpPr>
          <a:xfrm>
            <a:off x="876553" y="2347757"/>
            <a:ext cx="4407312" cy="936864"/>
            <a:chOff x="876553" y="2546279"/>
            <a:chExt cx="4407312" cy="9368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49C97DD9-3C94-43B7-9263-1442DE7F146B}"/>
                    </a:ext>
                  </a:extLst>
                </p:cNvPr>
                <p:cNvSpPr/>
                <p:nvPr/>
              </p:nvSpPr>
              <p:spPr>
                <a:xfrm>
                  <a:off x="876553" y="2546279"/>
                  <a:ext cx="4407312" cy="936864"/>
                </a:xfrm>
                <a:prstGeom prst="rect">
                  <a:avLst/>
                </a:prstGeom>
                <a:noFill/>
                <a:ln w="1905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1400" dirty="0">
                      <a:solidFill>
                        <a:schemeClr val="tx1"/>
                      </a:solidFill>
                    </a:rPr>
                    <a:t>[</a:t>
                  </a: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예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1] f(</a:t>
                  </a:r>
                  <a:r>
                    <a:rPr lang="en-US" altLang="ko-KR" sz="1400" dirty="0" err="1">
                      <a:solidFill>
                        <a:schemeClr val="tx1"/>
                      </a:solidFill>
                    </a:rPr>
                    <a:t>x,y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) = 2x + 3xy +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a14:m>
                  <a:r>
                    <a:rPr lang="en-US" altLang="ko-KR" sz="14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변수 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x</a:t>
                  </a:r>
                  <a:r>
                    <a:rPr lang="ko-KR" altLang="en-US" sz="1400" dirty="0">
                      <a:solidFill>
                        <a:schemeClr val="tx1"/>
                      </a:solidFill>
                    </a:rPr>
                    <a:t>에 대하여 </a:t>
                  </a:r>
                  <a:r>
                    <a:rPr lang="ko-KR" altLang="en-US" sz="1400" dirty="0" err="1">
                      <a:solidFill>
                        <a:schemeClr val="tx1"/>
                      </a:solidFill>
                    </a:rPr>
                    <a:t>편미분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a14:m>
                  <a:r>
                    <a:rPr lang="en-US" altLang="ko-KR" sz="1400" dirty="0">
                      <a:solidFill>
                        <a:schemeClr val="tx1"/>
                      </a:solidFill>
                    </a:rPr>
                    <a:t>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𝑥𝑦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ko-KR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a14:m>
                  <a:r>
                    <a:rPr lang="en-US" altLang="ko-KR" sz="1400" dirty="0">
                      <a:solidFill>
                        <a:schemeClr val="tx1"/>
                      </a:solidFill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altLang="ko-KR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2+</m:t>
                      </m:r>
                      <m:r>
                        <a:rPr lang="en-US" altLang="ko-K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endParaRPr lang="en-US" altLang="ko-KR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49C97DD9-3C94-43B7-9263-1442DE7F14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553" y="2546279"/>
                  <a:ext cx="4407312" cy="936864"/>
                </a:xfrm>
                <a:prstGeom prst="rect">
                  <a:avLst/>
                </a:prstGeom>
                <a:blipFill>
                  <a:blip r:embed="rId3"/>
                  <a:stretch>
                    <a:fillRect l="-275" t="-637"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666384D-42D1-4E38-B589-0694E21924A8}"/>
                </a:ext>
              </a:extLst>
            </p:cNvPr>
            <p:cNvSpPr/>
            <p:nvPr/>
          </p:nvSpPr>
          <p:spPr>
            <a:xfrm>
              <a:off x="876553" y="2972193"/>
              <a:ext cx="4407312" cy="51077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sz="14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E608CD1-6407-4A20-ACCB-3969BA292CE5}"/>
                  </a:ext>
                </a:extLst>
              </p:cNvPr>
              <p:cNvSpPr/>
              <p:nvPr/>
            </p:nvSpPr>
            <p:spPr>
              <a:xfrm>
                <a:off x="876553" y="4448455"/>
                <a:ext cx="7184605" cy="1784749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예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3]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체중 함수가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‘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체중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(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야식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운동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)’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처럼 야식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운동에 영향을 받는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2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변수 함수라고 가정</a:t>
                </a:r>
                <a:br>
                  <a:rPr lang="en-US" altLang="ko-KR" sz="1400" dirty="0">
                    <a:solidFill>
                      <a:schemeClr val="tx1"/>
                    </a:solidFill>
                  </a:rPr>
                </a:br>
                <a:r>
                  <a:rPr lang="ko-KR" altLang="en-US" sz="1400" dirty="0">
                    <a:solidFill>
                      <a:schemeClr val="tx1"/>
                    </a:solidFill>
                  </a:rPr>
                  <a:t>할 경우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400" dirty="0" err="1">
                    <a:solidFill>
                      <a:schemeClr val="tx1"/>
                    </a:solidFill>
                  </a:rPr>
                  <a:t>편미분을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 이용하면 각 변수 변화에 따른 체중 변화량을 구할 수 있음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체</m:t>
                        </m:r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중</m:t>
                        </m:r>
                      </m:num>
                      <m:den>
                        <m:r>
                          <a:rPr lang="en-US" altLang="ko-KR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야</m:t>
                        </m:r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식</m:t>
                        </m:r>
                      </m:den>
                    </m:f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체중</m:t>
                        </m:r>
                      </m:num>
                      <m:den>
                        <m:r>
                          <a:rPr lang="en-US" altLang="ko-K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ko-KR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운</m:t>
                        </m:r>
                        <m:r>
                          <a:rPr lang="ko-KR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동</m:t>
                        </m:r>
                      </m:den>
                    </m:f>
                  </m:oMath>
                </a14:m>
                <a:endParaRPr lang="en-US" altLang="ko-KR" sz="2000" dirty="0">
                  <a:solidFill>
                    <a:schemeClr val="tx1"/>
                  </a:solidFill>
                </a:endParaRPr>
              </a:p>
              <a:p>
                <a:endParaRPr lang="en-US" altLang="ko-KR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E608CD1-6407-4A20-ACCB-3969BA292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53" y="4448455"/>
                <a:ext cx="7184605" cy="1784749"/>
              </a:xfrm>
              <a:prstGeom prst="rect">
                <a:avLst/>
              </a:prstGeom>
              <a:blipFill>
                <a:blip r:embed="rId5"/>
                <a:stretch>
                  <a:fillRect l="-169" t="-338"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직사각형 19">
            <a:extLst>
              <a:ext uri="{FF2B5EF4-FFF2-40B4-BE49-F238E27FC236}">
                <a16:creationId xmlns:a16="http://schemas.microsoft.com/office/drawing/2014/main" id="{159559DF-3240-4044-963E-6115A5CB4FE1}"/>
              </a:ext>
            </a:extLst>
          </p:cNvPr>
          <p:cNvSpPr/>
          <p:nvPr/>
        </p:nvSpPr>
        <p:spPr>
          <a:xfrm>
            <a:off x="876553" y="4993106"/>
            <a:ext cx="7184605" cy="123975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129F9C-9CA4-41F8-B3BE-23569BDB2F6B}"/>
              </a:ext>
            </a:extLst>
          </p:cNvPr>
          <p:cNvSpPr/>
          <p:nvPr/>
        </p:nvSpPr>
        <p:spPr>
          <a:xfrm>
            <a:off x="1143001" y="5197642"/>
            <a:ext cx="1888958" cy="845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현재 먹는 야식의 양에서 조금 변화를 줄 경우 체중은 얼마나 변하는가 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81A87698-EC53-42CA-B1C5-515B2A2ECF24}"/>
              </a:ext>
            </a:extLst>
          </p:cNvPr>
          <p:cNvSpPr/>
          <p:nvPr/>
        </p:nvSpPr>
        <p:spPr>
          <a:xfrm>
            <a:off x="3182353" y="5447550"/>
            <a:ext cx="391026" cy="330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6A4BAF9-89AC-4BB7-9D96-088FFF8A9B19}"/>
              </a:ext>
            </a:extLst>
          </p:cNvPr>
          <p:cNvSpPr/>
          <p:nvPr/>
        </p:nvSpPr>
        <p:spPr>
          <a:xfrm>
            <a:off x="4435645" y="5197642"/>
            <a:ext cx="2187740" cy="8458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>
                <a:solidFill>
                  <a:schemeClr val="tx1"/>
                </a:solidFill>
              </a:rPr>
              <a:t>현재 하고 있는 운동량에 조금 변화를 줄 경우 체중은 얼마나 변하는가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1633D041-C379-4DF8-AA7A-850F38017908}"/>
              </a:ext>
            </a:extLst>
          </p:cNvPr>
          <p:cNvSpPr/>
          <p:nvPr/>
        </p:nvSpPr>
        <p:spPr>
          <a:xfrm>
            <a:off x="6761748" y="5447550"/>
            <a:ext cx="391026" cy="330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0177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887BCAE-E814-4E84-B186-12A93B3E31DA}"/>
              </a:ext>
            </a:extLst>
          </p:cNvPr>
          <p:cNvCxnSpPr>
            <a:cxnSpLocks/>
          </p:cNvCxnSpPr>
          <p:nvPr/>
        </p:nvCxnSpPr>
        <p:spPr>
          <a:xfrm flipH="1">
            <a:off x="2239618" y="3839386"/>
            <a:ext cx="126765" cy="1452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198CF99-21BA-4E37-A8D3-1739AF50D989}"/>
              </a:ext>
            </a:extLst>
          </p:cNvPr>
          <p:cNvCxnSpPr>
            <a:cxnSpLocks/>
          </p:cNvCxnSpPr>
          <p:nvPr/>
        </p:nvCxnSpPr>
        <p:spPr>
          <a:xfrm flipH="1">
            <a:off x="2034210" y="4064672"/>
            <a:ext cx="126765" cy="1452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0BCE210-BE7C-4E89-A477-9FE304D723C2}"/>
              </a:ext>
            </a:extLst>
          </p:cNvPr>
          <p:cNvCxnSpPr>
            <a:cxnSpLocks/>
          </p:cNvCxnSpPr>
          <p:nvPr/>
        </p:nvCxnSpPr>
        <p:spPr>
          <a:xfrm flipH="1">
            <a:off x="2186610" y="5893472"/>
            <a:ext cx="126765" cy="1452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3BEA41C-973D-420E-8317-8A888629D0A8}"/>
              </a:ext>
            </a:extLst>
          </p:cNvPr>
          <p:cNvCxnSpPr>
            <a:cxnSpLocks/>
          </p:cNvCxnSpPr>
          <p:nvPr/>
        </p:nvCxnSpPr>
        <p:spPr>
          <a:xfrm flipH="1">
            <a:off x="2405270" y="5661564"/>
            <a:ext cx="126765" cy="14520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153F6-5F5E-4B83-9539-A898DF9ECAC7}"/>
              </a:ext>
            </a:extLst>
          </p:cNvPr>
          <p:cNvSpPr txBox="1"/>
          <p:nvPr/>
        </p:nvSpPr>
        <p:spPr>
          <a:xfrm>
            <a:off x="120158" y="142074"/>
            <a:ext cx="66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연쇄법칙 </a:t>
            </a:r>
            <a:r>
              <a:rPr lang="en-US" altLang="ko-KR" sz="2400" dirty="0">
                <a:solidFill>
                  <a:srgbClr val="7030A0"/>
                </a:solidFill>
              </a:rPr>
              <a:t>– chain rule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94B92-B6AC-4C75-B9E8-4718E6DDF7E1}"/>
              </a:ext>
            </a:extLst>
          </p:cNvPr>
          <p:cNvSpPr txBox="1"/>
          <p:nvPr/>
        </p:nvSpPr>
        <p:spPr>
          <a:xfrm>
            <a:off x="589547" y="866274"/>
            <a:ext cx="9079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합성함수란 여러 함수로 구성된 함수로서</a:t>
            </a:r>
            <a:r>
              <a:rPr lang="en-US" altLang="ko-KR" dirty="0"/>
              <a:t>, </a:t>
            </a:r>
            <a:r>
              <a:rPr lang="ko-KR" altLang="en-US" dirty="0"/>
              <a:t>이러한 합성함수를 미분하려면 </a:t>
            </a:r>
            <a:r>
              <a:rPr lang="en-US" altLang="ko-KR" dirty="0"/>
              <a:t>‘</a:t>
            </a:r>
            <a:r>
              <a:rPr lang="ko-KR" altLang="en-US" dirty="0"/>
              <a:t>합성함수</a:t>
            </a:r>
            <a:br>
              <a:rPr lang="en-US" altLang="ko-KR" dirty="0"/>
            </a:br>
            <a:r>
              <a:rPr lang="ko-KR" altLang="en-US" dirty="0"/>
              <a:t>를 구성하는 각 함수의 미분의 곱</a:t>
            </a:r>
            <a:r>
              <a:rPr lang="en-US" altLang="ko-KR" dirty="0"/>
              <a:t>＇</a:t>
            </a:r>
            <a:r>
              <a:rPr lang="ko-KR" altLang="en-US" dirty="0"/>
              <a:t>으로 나타내는 </a:t>
            </a:r>
            <a:r>
              <a:rPr lang="en-US" altLang="ko-KR" dirty="0"/>
              <a:t>chain rule(</a:t>
            </a:r>
            <a:r>
              <a:rPr lang="ko-KR" altLang="en-US" dirty="0"/>
              <a:t>연쇄법칙</a:t>
            </a:r>
            <a:r>
              <a:rPr lang="en-US" altLang="ko-KR" dirty="0"/>
              <a:t>) </a:t>
            </a:r>
            <a:r>
              <a:rPr lang="ko-KR" altLang="en-US" dirty="0"/>
              <a:t>이용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7745505-E1FF-44C1-A58B-E05BD66A0641}"/>
                  </a:ext>
                </a:extLst>
              </p:cNvPr>
              <p:cNvSpPr/>
              <p:nvPr/>
            </p:nvSpPr>
            <p:spPr>
              <a:xfrm>
                <a:off x="1015792" y="1644522"/>
                <a:ext cx="5439150" cy="767806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합성함수 예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1] </a:t>
                </a:r>
                <a:r>
                  <a:rPr lang="en-US" altLang="ko-KR" sz="1400" i="1" dirty="0">
                    <a:solidFill>
                      <a:schemeClr val="tx1"/>
                    </a:solidFill>
                  </a:rPr>
                  <a:t>f(x)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</a:rPr>
                  <a:t>             함</a:t>
                </a:r>
                <a14:m>
                  <m:oMath xmlns:m="http://schemas.openxmlformats.org/officeDocument/2006/math">
                    <m:r>
                      <a:rPr lang="ko-KR" alt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수</m:t>
                    </m:r>
                    <m:r>
                      <a:rPr lang="en-US" altLang="ko-KR" sz="1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,   </m:t>
                    </m:r>
                    <m:r>
                      <a:rPr lang="ko-KR" alt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함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</a:rPr>
                  <a:t>수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t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ko-KR" altLang="en-US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조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</a:rPr>
                  <a:t>합</a:t>
                </a:r>
                <a:br>
                  <a:rPr lang="en-US" altLang="ko-KR" sz="1400" dirty="0">
                    <a:solidFill>
                      <a:schemeClr val="tx1"/>
                    </a:solidFill>
                  </a:rPr>
                </a:b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합성함수 예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2] </a:t>
                </a:r>
                <a:r>
                  <a:rPr lang="en-US" altLang="ko-KR" sz="1400" i="1" dirty="0">
                    <a:solidFill>
                      <a:schemeClr val="tx1"/>
                    </a:solidFill>
                  </a:rPr>
                  <a:t>f(x)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             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함수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 , 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함수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t = – x   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조합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F7745505-E1FF-44C1-A58B-E05BD66A06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792" y="1644522"/>
                <a:ext cx="5439150" cy="767806"/>
              </a:xfrm>
              <a:prstGeom prst="rect">
                <a:avLst/>
              </a:prstGeom>
              <a:blipFill>
                <a:blip r:embed="rId2"/>
                <a:stretch>
                  <a:fillRect l="-223" b="-4651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EA35C6C-9646-46EC-841F-E8CE690F400A}"/>
              </a:ext>
            </a:extLst>
          </p:cNvPr>
          <p:cNvSpPr/>
          <p:nvPr/>
        </p:nvSpPr>
        <p:spPr>
          <a:xfrm>
            <a:off x="3302669" y="1701629"/>
            <a:ext cx="481264" cy="23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51E619D-D16C-4342-8DAE-9D5E3EF525CB}"/>
              </a:ext>
            </a:extLst>
          </p:cNvPr>
          <p:cNvSpPr/>
          <p:nvPr/>
        </p:nvSpPr>
        <p:spPr>
          <a:xfrm>
            <a:off x="3302669" y="2124951"/>
            <a:ext cx="481264" cy="231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E747FE3-EA33-4189-9A04-5FC21F83EC92}"/>
              </a:ext>
            </a:extLst>
          </p:cNvPr>
          <p:cNvCxnSpPr/>
          <p:nvPr/>
        </p:nvCxnSpPr>
        <p:spPr>
          <a:xfrm>
            <a:off x="0" y="2634908"/>
            <a:ext cx="12192000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92D16D-CDB9-41B0-AF72-DB39B3CEC4E1}"/>
                  </a:ext>
                </a:extLst>
              </p:cNvPr>
              <p:cNvSpPr/>
              <p:nvPr/>
            </p:nvSpPr>
            <p:spPr>
              <a:xfrm>
                <a:off x="458328" y="2857488"/>
                <a:ext cx="6700461" cy="1467685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i="1" dirty="0">
                    <a:solidFill>
                      <a:schemeClr val="tx1"/>
                    </a:solidFill>
                  </a:rPr>
                  <a:t>f(x)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</a:rPr>
                  <a:t>을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chain rule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로 미분하는 경우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t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으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</a:rPr>
                  <a:t>로 놓으면 </a:t>
                </a:r>
                <a:r>
                  <a:rPr lang="en-US" altLang="ko-KR" sz="1400" i="1" dirty="0">
                    <a:solidFill>
                      <a:schemeClr val="tx1"/>
                    </a:solidFill>
                  </a:rPr>
                  <a:t>f(x)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br>
                  <a:rPr lang="en-US" altLang="ko-KR" sz="1400" dirty="0">
                    <a:solidFill>
                      <a:schemeClr val="tx1"/>
                    </a:solidFill>
                  </a:rPr>
                </a:b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492D16D-CDB9-41B0-AF72-DB39B3CEC4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28" y="2857488"/>
                <a:ext cx="6700461" cy="14676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E0EFA47-7A4E-48C3-A8A3-9FAB88033BA7}"/>
                  </a:ext>
                </a:extLst>
              </p:cNvPr>
              <p:cNvSpPr/>
              <p:nvPr/>
            </p:nvSpPr>
            <p:spPr>
              <a:xfrm>
                <a:off x="1338470" y="3757212"/>
                <a:ext cx="5384714" cy="48126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f>
                      <m:f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)(6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(6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𝑥𝑒</m:t>
                        </m:r>
                      </m:e>
                      <m:sup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</m:oMath>
                </a14:m>
                <a:endParaRPr lang="en-US" altLang="ko-K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E0EFA47-7A4E-48C3-A8A3-9FAB88033B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470" y="3757212"/>
                <a:ext cx="5384714" cy="4812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37E354-F923-4C87-96E5-C67162602F69}"/>
              </a:ext>
            </a:extLst>
          </p:cNvPr>
          <p:cNvSpPr/>
          <p:nvPr/>
        </p:nvSpPr>
        <p:spPr>
          <a:xfrm>
            <a:off x="1416845" y="3286342"/>
            <a:ext cx="1885824" cy="283148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FF0000"/>
                </a:solidFill>
              </a:rPr>
              <a:t>chain rule </a:t>
            </a:r>
            <a:r>
              <a:rPr lang="ko-KR" altLang="en-US" sz="1200" dirty="0">
                <a:solidFill>
                  <a:srgbClr val="FF0000"/>
                </a:solidFill>
              </a:rPr>
              <a:t>적용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약분개념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7D300CB-0B8A-4A64-9918-81238E4B74B2}"/>
                  </a:ext>
                </a:extLst>
              </p:cNvPr>
              <p:cNvSpPr/>
              <p:nvPr/>
            </p:nvSpPr>
            <p:spPr>
              <a:xfrm>
                <a:off x="3912270" y="3286342"/>
                <a:ext cx="1077009" cy="283148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0000"/>
                    </a:solidFill>
                  </a:rPr>
                  <a:t>t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1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대</m:t>
                    </m:r>
                  </m:oMath>
                </a14:m>
                <a:r>
                  <a:rPr lang="ko-KR" altLang="en-US" sz="1200" dirty="0">
                    <a:solidFill>
                      <a:srgbClr val="FF0000"/>
                    </a:solidFill>
                  </a:rPr>
                  <a:t>입</a:t>
                </a:r>
                <a:endParaRPr lang="en-US" altLang="ko-KR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7D300CB-0B8A-4A64-9918-81238E4B7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270" y="3286342"/>
                <a:ext cx="1077009" cy="283148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276EEF7-F26C-46D1-B32B-001B563D9480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2305878" y="3569490"/>
            <a:ext cx="53879" cy="222579"/>
          </a:xfrm>
          <a:prstGeom prst="straightConnector1">
            <a:avLst/>
          </a:prstGeom>
          <a:ln w="31750" cmpd="sng">
            <a:solidFill>
              <a:srgbClr val="FF0000"/>
            </a:solidFill>
            <a:headEnd type="none" w="lg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107DA96-DF08-40F9-BFEA-43CF2BF7C8AF}"/>
              </a:ext>
            </a:extLst>
          </p:cNvPr>
          <p:cNvCxnSpPr>
            <a:cxnSpLocks/>
          </p:cNvCxnSpPr>
          <p:nvPr/>
        </p:nvCxnSpPr>
        <p:spPr>
          <a:xfrm flipH="1">
            <a:off x="3351930" y="3427916"/>
            <a:ext cx="560341" cy="364153"/>
          </a:xfrm>
          <a:prstGeom prst="straightConnector1">
            <a:avLst/>
          </a:prstGeom>
          <a:ln w="31750" cmpd="sng">
            <a:solidFill>
              <a:srgbClr val="FF0000"/>
            </a:solidFill>
            <a:headEnd type="none" w="lg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EF03FB1-6C09-4788-B992-30A7E7F87983}"/>
              </a:ext>
            </a:extLst>
          </p:cNvPr>
          <p:cNvCxnSpPr>
            <a:cxnSpLocks/>
          </p:cNvCxnSpPr>
          <p:nvPr/>
        </p:nvCxnSpPr>
        <p:spPr>
          <a:xfrm>
            <a:off x="4678017" y="3591330"/>
            <a:ext cx="311262" cy="307456"/>
          </a:xfrm>
          <a:prstGeom prst="straightConnector1">
            <a:avLst/>
          </a:prstGeom>
          <a:ln w="31750" cmpd="sng">
            <a:solidFill>
              <a:srgbClr val="FF0000"/>
            </a:solidFill>
            <a:headEnd type="none" w="lg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DE60AB-9D40-42AD-979E-BD5B54550AF0}"/>
                  </a:ext>
                </a:extLst>
              </p:cNvPr>
              <p:cNvSpPr/>
              <p:nvPr/>
            </p:nvSpPr>
            <p:spPr>
              <a:xfrm>
                <a:off x="458327" y="4718848"/>
                <a:ext cx="6700461" cy="1467685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400" i="1" dirty="0">
                    <a:solidFill>
                      <a:schemeClr val="tx1"/>
                    </a:solidFill>
                  </a:rPr>
                  <a:t>f(x)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</a:rPr>
                  <a:t>을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chain rule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로 미분하는 경우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t =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ko-KR" altLang="en-US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으</m:t>
                    </m:r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</a:rPr>
                  <a:t>로 놓으면 </a:t>
                </a:r>
                <a:r>
                  <a:rPr lang="en-US" altLang="ko-KR" sz="1400" i="1" dirty="0">
                    <a:solidFill>
                      <a:schemeClr val="tx1"/>
                    </a:solidFill>
                  </a:rPr>
                  <a:t>f(x)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br>
                  <a:rPr lang="en-US" altLang="ko-KR" sz="1400" dirty="0">
                    <a:solidFill>
                      <a:schemeClr val="tx1"/>
                    </a:solidFill>
                  </a:rPr>
                </a:b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DDE60AB-9D40-42AD-979E-BD5B54550A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27" y="4718848"/>
                <a:ext cx="6700461" cy="1467685"/>
              </a:xfrm>
              <a:prstGeom prst="rect">
                <a:avLst/>
              </a:prstGeom>
              <a:blipFill>
                <a:blip r:embed="rId6"/>
                <a:stretch>
                  <a:fillRect t="-41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DE28409-02C3-477F-A35E-E3384E77E9E1}"/>
                  </a:ext>
                </a:extLst>
              </p:cNvPr>
              <p:cNvSpPr/>
              <p:nvPr/>
            </p:nvSpPr>
            <p:spPr>
              <a:xfrm>
                <a:off x="1338470" y="5587267"/>
                <a:ext cx="5368298" cy="48126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r"/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f>
                      <m:f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altLang="ko-K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DE28409-02C3-477F-A35E-E3384E77E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470" y="5587267"/>
                <a:ext cx="5368298" cy="481263"/>
              </a:xfrm>
              <a:prstGeom prst="rect">
                <a:avLst/>
              </a:prstGeom>
              <a:blipFill>
                <a:blip r:embed="rId7"/>
                <a:stretch>
                  <a:fillRect b="-1235"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772ADDF6-01B9-4327-83F5-9C7DA8B4D620}"/>
              </a:ext>
            </a:extLst>
          </p:cNvPr>
          <p:cNvSpPr/>
          <p:nvPr/>
        </p:nvSpPr>
        <p:spPr>
          <a:xfrm>
            <a:off x="1416845" y="5105075"/>
            <a:ext cx="1885824" cy="283148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FF0000"/>
                </a:solidFill>
              </a:rPr>
              <a:t>chain rule </a:t>
            </a:r>
            <a:r>
              <a:rPr lang="ko-KR" altLang="en-US" sz="1200" dirty="0">
                <a:solidFill>
                  <a:srgbClr val="FF0000"/>
                </a:solidFill>
              </a:rPr>
              <a:t>적용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ko-KR" altLang="en-US" sz="1200" dirty="0">
                <a:solidFill>
                  <a:srgbClr val="FF0000"/>
                </a:solidFill>
              </a:rPr>
              <a:t>약분개념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5520603-6CB1-4CB1-8740-BF000A9F2D2E}"/>
                  </a:ext>
                </a:extLst>
              </p:cNvPr>
              <p:cNvSpPr/>
              <p:nvPr/>
            </p:nvSpPr>
            <p:spPr>
              <a:xfrm>
                <a:off x="3912269" y="5104972"/>
                <a:ext cx="1077009" cy="283148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rgbClr val="FF0000"/>
                    </a:solidFill>
                  </a:rPr>
                  <a:t>t =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대</m:t>
                    </m:r>
                  </m:oMath>
                </a14:m>
                <a:r>
                  <a:rPr lang="ko-KR" altLang="en-US" sz="1200" dirty="0">
                    <a:solidFill>
                      <a:srgbClr val="FF0000"/>
                    </a:solidFill>
                  </a:rPr>
                  <a:t>입</a:t>
                </a:r>
                <a:endParaRPr lang="en-US" altLang="ko-KR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5520603-6CB1-4CB1-8740-BF000A9F2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269" y="5104972"/>
                <a:ext cx="1077009" cy="283148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C2BCBFB0-D85C-4E93-868E-51F06519663E}"/>
              </a:ext>
            </a:extLst>
          </p:cNvPr>
          <p:cNvCxnSpPr>
            <a:cxnSpLocks/>
          </p:cNvCxnSpPr>
          <p:nvPr/>
        </p:nvCxnSpPr>
        <p:spPr>
          <a:xfrm flipH="1">
            <a:off x="2439270" y="5391666"/>
            <a:ext cx="1" cy="283148"/>
          </a:xfrm>
          <a:prstGeom prst="straightConnector1">
            <a:avLst/>
          </a:prstGeom>
          <a:ln w="31750" cmpd="sng">
            <a:solidFill>
              <a:srgbClr val="FF0000"/>
            </a:solidFill>
            <a:headEnd type="none" w="lg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BD595D0-3056-4A4A-98EA-B3F3072C9239}"/>
              </a:ext>
            </a:extLst>
          </p:cNvPr>
          <p:cNvCxnSpPr>
            <a:cxnSpLocks/>
          </p:cNvCxnSpPr>
          <p:nvPr/>
        </p:nvCxnSpPr>
        <p:spPr>
          <a:xfrm flipH="1">
            <a:off x="3504332" y="5213478"/>
            <a:ext cx="407937" cy="461336"/>
          </a:xfrm>
          <a:prstGeom prst="straightConnector1">
            <a:avLst/>
          </a:prstGeom>
          <a:ln w="31750" cmpd="sng">
            <a:solidFill>
              <a:srgbClr val="FF0000"/>
            </a:solidFill>
            <a:headEnd type="none" w="lg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66C2EB4-3424-4DEA-BEA8-7C342AB04E52}"/>
              </a:ext>
            </a:extLst>
          </p:cNvPr>
          <p:cNvCxnSpPr>
            <a:cxnSpLocks/>
          </p:cNvCxnSpPr>
          <p:nvPr/>
        </p:nvCxnSpPr>
        <p:spPr>
          <a:xfrm>
            <a:off x="4998256" y="5302002"/>
            <a:ext cx="216474" cy="429563"/>
          </a:xfrm>
          <a:prstGeom prst="straightConnector1">
            <a:avLst/>
          </a:prstGeom>
          <a:ln w="31750" cmpd="sng">
            <a:solidFill>
              <a:srgbClr val="FF0000"/>
            </a:solidFill>
            <a:headEnd type="none" w="lg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2203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8C064-C905-43A9-9A51-931C1A508B8D}"/>
              </a:ext>
            </a:extLst>
          </p:cNvPr>
          <p:cNvSpPr txBox="1"/>
          <p:nvPr/>
        </p:nvSpPr>
        <p:spPr>
          <a:xfrm>
            <a:off x="820614" y="709246"/>
            <a:ext cx="890367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000" dirty="0">
              <a:solidFill>
                <a:srgbClr val="7030A0"/>
              </a:solidFill>
            </a:endParaRPr>
          </a:p>
          <a:p>
            <a:r>
              <a:rPr lang="en-US" altLang="ko-KR" sz="4000" dirty="0">
                <a:solidFill>
                  <a:srgbClr val="7030A0"/>
                </a:solidFill>
              </a:rPr>
              <a:t>Next Time</a:t>
            </a: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600" dirty="0">
                <a:solidFill>
                  <a:srgbClr val="7030A0"/>
                </a:solidFill>
              </a:rPr>
              <a:t> Numerical Derivative (</a:t>
            </a:r>
            <a:r>
              <a:rPr lang="ko-KR" altLang="en-US" sz="3600" dirty="0" err="1">
                <a:solidFill>
                  <a:srgbClr val="7030A0"/>
                </a:solidFill>
              </a:rPr>
              <a:t>수치미분</a:t>
            </a:r>
            <a:r>
              <a:rPr lang="en-US" altLang="ko-KR" sz="3600" dirty="0">
                <a:solidFill>
                  <a:srgbClr val="7030A0"/>
                </a:solidFill>
              </a:rPr>
              <a:t>)</a:t>
            </a:r>
          </a:p>
          <a:p>
            <a:pPr lvl="1"/>
            <a:endParaRPr lang="en-US" altLang="ko-KR" sz="36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3600" dirty="0">
                <a:solidFill>
                  <a:srgbClr val="7030A0"/>
                </a:solidFill>
              </a:rPr>
              <a:t>Python</a:t>
            </a:r>
            <a:r>
              <a:rPr lang="ko-KR" altLang="en-US" sz="3600" dirty="0">
                <a:solidFill>
                  <a:srgbClr val="7030A0"/>
                </a:solidFill>
              </a:rPr>
              <a:t>으로 </a:t>
            </a:r>
            <a:r>
              <a:rPr lang="ko-KR" altLang="en-US" sz="3600" dirty="0" err="1">
                <a:solidFill>
                  <a:srgbClr val="7030A0"/>
                </a:solidFill>
              </a:rPr>
              <a:t>수치미분</a:t>
            </a:r>
            <a:r>
              <a:rPr lang="ko-KR" altLang="en-US" sz="3600" dirty="0">
                <a:solidFill>
                  <a:srgbClr val="7030A0"/>
                </a:solidFill>
              </a:rPr>
              <a:t> 코드 구현</a:t>
            </a:r>
          </a:p>
        </p:txBody>
      </p:sp>
    </p:spTree>
    <p:extLst>
      <p:ext uri="{BB962C8B-B14F-4D97-AF65-F5344CB8AC3E}">
        <p14:creationId xmlns:p14="http://schemas.microsoft.com/office/powerpoint/2010/main" val="5530831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4F376-6971-48EC-9D63-66185FB00E06}"/>
              </a:ext>
            </a:extLst>
          </p:cNvPr>
          <p:cNvSpPr txBox="1"/>
          <p:nvPr/>
        </p:nvSpPr>
        <p:spPr>
          <a:xfrm>
            <a:off x="2972691" y="1581792"/>
            <a:ext cx="631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accent1"/>
                </a:solidFill>
              </a:rPr>
              <a:t>머신러닝</a:t>
            </a:r>
            <a:r>
              <a:rPr lang="en-US" altLang="ko-KR" sz="3200" dirty="0">
                <a:solidFill>
                  <a:schemeClr val="accent1"/>
                </a:solidFill>
              </a:rPr>
              <a:t>/</a:t>
            </a:r>
            <a:r>
              <a:rPr lang="ko-KR" altLang="en-US" sz="3200" dirty="0" err="1">
                <a:solidFill>
                  <a:schemeClr val="accent1"/>
                </a:solidFill>
              </a:rPr>
              <a:t>딥너링을</a:t>
            </a:r>
            <a:r>
              <a:rPr lang="ko-KR" altLang="en-US" sz="3200" dirty="0">
                <a:solidFill>
                  <a:schemeClr val="accent1"/>
                </a:solidFill>
              </a:rPr>
              <a:t> 위한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8784-7E0A-4E44-A9B8-EDF0618EFB50}"/>
              </a:ext>
            </a:extLst>
          </p:cNvPr>
          <p:cNvSpPr txBox="1"/>
          <p:nvPr/>
        </p:nvSpPr>
        <p:spPr>
          <a:xfrm>
            <a:off x="4070378" y="2724390"/>
            <a:ext cx="42117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solidFill>
                  <a:schemeClr val="accent1">
                    <a:lumMod val="75000"/>
                  </a:schemeClr>
                </a:solidFill>
              </a:rPr>
              <a:t>수치미분</a:t>
            </a:r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(II)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D4F3F-7EE9-4698-85E0-8FB9EA0CED19}"/>
              </a:ext>
            </a:extLst>
          </p:cNvPr>
          <p:cNvSpPr txBox="1"/>
          <p:nvPr/>
        </p:nvSpPr>
        <p:spPr>
          <a:xfrm>
            <a:off x="3966505" y="4297876"/>
            <a:ext cx="4419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70C0"/>
                </a:solidFill>
              </a:rPr>
              <a:t>–</a:t>
            </a:r>
            <a:r>
              <a:rPr lang="en-US" altLang="ko-KR" sz="2800" dirty="0">
                <a:solidFill>
                  <a:schemeClr val="accent1"/>
                </a:solidFill>
              </a:rPr>
              <a:t> </a:t>
            </a:r>
            <a:r>
              <a:rPr lang="ko-KR" altLang="en-US" sz="2800" dirty="0">
                <a:solidFill>
                  <a:schemeClr val="accent1"/>
                </a:solidFill>
              </a:rPr>
              <a:t>파이썬 </a:t>
            </a:r>
            <a:r>
              <a:rPr lang="ko-KR" altLang="en-US" sz="2800" dirty="0" err="1">
                <a:solidFill>
                  <a:schemeClr val="accent1"/>
                </a:solidFill>
              </a:rPr>
              <a:t>수치미분</a:t>
            </a:r>
            <a:r>
              <a:rPr lang="ko-KR" altLang="en-US" sz="2800" dirty="0">
                <a:solidFill>
                  <a:schemeClr val="accent1"/>
                </a:solidFill>
              </a:rPr>
              <a:t> 코드</a:t>
            </a:r>
            <a:r>
              <a:rPr lang="en-US" altLang="ko-KR" sz="2800" dirty="0">
                <a:solidFill>
                  <a:srgbClr val="0070C0"/>
                </a:solidFill>
              </a:rPr>
              <a:t>–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7399D-10DF-4C7C-9411-B984EFADC23E}"/>
              </a:ext>
            </a:extLst>
          </p:cNvPr>
          <p:cNvSpPr txBox="1"/>
          <p:nvPr/>
        </p:nvSpPr>
        <p:spPr>
          <a:xfrm>
            <a:off x="4474515" y="5499434"/>
            <a:ext cx="3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아이엠알</a:t>
            </a:r>
            <a:r>
              <a:rPr lang="ko-KR" altLang="en-US" dirty="0"/>
              <a:t> </a:t>
            </a:r>
            <a:r>
              <a:rPr lang="en-US" altLang="ko-KR" dirty="0"/>
              <a:t>(www.imbiz.co.kr)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ABD77-C639-40B0-9DFB-0D1FEF50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647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6AA1C3-85B9-47BB-A9C0-4836CBEE8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C4B465-3100-4E14-BCAB-EA7AF6FFD2D9}"/>
              </a:ext>
            </a:extLst>
          </p:cNvPr>
          <p:cNvSpPr txBox="1"/>
          <p:nvPr/>
        </p:nvSpPr>
        <p:spPr>
          <a:xfrm>
            <a:off x="120158" y="142074"/>
            <a:ext cx="6300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Schedule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F9148-9E3B-4382-9857-7F0C400E3E51}"/>
              </a:ext>
            </a:extLst>
          </p:cNvPr>
          <p:cNvSpPr txBox="1"/>
          <p:nvPr/>
        </p:nvSpPr>
        <p:spPr>
          <a:xfrm>
            <a:off x="287215" y="762000"/>
            <a:ext cx="12006813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accent1"/>
                </a:solidFill>
              </a:rPr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데이터타입</a:t>
            </a:r>
            <a:r>
              <a:rPr lang="en-US" altLang="ko-KR" dirty="0"/>
              <a:t>, </a:t>
            </a:r>
            <a:r>
              <a:rPr lang="ko-KR" altLang="en-US" dirty="0" err="1"/>
              <a:t>제어문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라이브러리</a:t>
            </a:r>
            <a:r>
              <a:rPr lang="en-US" altLang="ko-KR" dirty="0"/>
              <a:t>(</a:t>
            </a:r>
            <a:r>
              <a:rPr lang="en-US" altLang="ko-KR" dirty="0" err="1"/>
              <a:t>numpy</a:t>
            </a:r>
            <a:r>
              <a:rPr lang="en-US" altLang="ko-KR" dirty="0"/>
              <a:t>, matplotlib)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accent1"/>
                </a:solidFill>
              </a:rPr>
              <a:t>Numerical Derivative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미분</a:t>
            </a:r>
            <a:r>
              <a:rPr lang="en-US" altLang="ko-KR" dirty="0"/>
              <a:t>, </a:t>
            </a:r>
            <a:r>
              <a:rPr lang="ko-KR" altLang="en-US" dirty="0" err="1"/>
              <a:t>편미분</a:t>
            </a:r>
            <a:r>
              <a:rPr lang="en-US" altLang="ko-KR" dirty="0"/>
              <a:t>, </a:t>
            </a:r>
            <a:r>
              <a:rPr lang="ko-KR" altLang="en-US" dirty="0"/>
              <a:t>체인 룰 및 </a:t>
            </a:r>
            <a:r>
              <a:rPr lang="ko-KR" altLang="en-US" dirty="0" err="1"/>
              <a:t>수치미분</a:t>
            </a:r>
            <a:r>
              <a:rPr lang="ko-KR" altLang="en-US" dirty="0"/>
              <a:t> 구현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accent1"/>
                </a:solidFill>
              </a:rPr>
              <a:t>Regression (simple / multi-variable)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동작원리</a:t>
            </a:r>
            <a:r>
              <a:rPr lang="en-US" altLang="ko-KR" dirty="0"/>
              <a:t>, </a:t>
            </a:r>
            <a:r>
              <a:rPr lang="ko-KR" altLang="en-US" dirty="0"/>
              <a:t>손실함수 및 </a:t>
            </a:r>
            <a:r>
              <a:rPr lang="en-US" altLang="ko-KR" dirty="0"/>
              <a:t>python </a:t>
            </a:r>
            <a:r>
              <a:rPr lang="ko-KR" altLang="en-US" dirty="0"/>
              <a:t>예제 </a:t>
            </a:r>
            <a:r>
              <a:rPr lang="en-US" altLang="ko-KR" dirty="0"/>
              <a:t>(</a:t>
            </a:r>
            <a:r>
              <a:rPr lang="ko-KR" altLang="en-US" dirty="0"/>
              <a:t>수치미분활용</a:t>
            </a:r>
            <a:r>
              <a:rPr lang="en-US" altLang="ko-KR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accent1"/>
                </a:solidFill>
              </a:rPr>
              <a:t>Classification (simple / multi-variable)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동작원리</a:t>
            </a:r>
            <a:r>
              <a:rPr lang="en-US" altLang="ko-KR" dirty="0"/>
              <a:t>, </a:t>
            </a:r>
            <a:r>
              <a:rPr lang="ko-KR" altLang="en-US" dirty="0"/>
              <a:t>손실함수 및 </a:t>
            </a:r>
            <a:r>
              <a:rPr lang="en-US" altLang="ko-KR" dirty="0"/>
              <a:t>python </a:t>
            </a:r>
            <a:r>
              <a:rPr lang="ko-KR" altLang="en-US" dirty="0"/>
              <a:t>예제 </a:t>
            </a:r>
            <a:r>
              <a:rPr lang="en-US" altLang="ko-KR" dirty="0"/>
              <a:t>(</a:t>
            </a:r>
            <a:r>
              <a:rPr lang="ko-KR" altLang="en-US" dirty="0"/>
              <a:t>수치미분활용</a:t>
            </a:r>
            <a:r>
              <a:rPr lang="en-US" altLang="ko-KR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chemeClr val="accent1"/>
                </a:solidFill>
              </a:rPr>
              <a:t>Neural Network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forward / backward propagation, python MNIST </a:t>
            </a:r>
            <a:r>
              <a:rPr lang="ko-KR" altLang="en-US" dirty="0"/>
              <a:t>예제 </a:t>
            </a:r>
            <a:r>
              <a:rPr lang="en-US" altLang="ko-KR" dirty="0"/>
              <a:t>(</a:t>
            </a:r>
            <a:r>
              <a:rPr lang="ko-KR" altLang="en-US" dirty="0" err="1"/>
              <a:t>수치미분</a:t>
            </a:r>
            <a:r>
              <a:rPr lang="en-US" altLang="ko-KR" dirty="0"/>
              <a:t>, </a:t>
            </a:r>
            <a:r>
              <a:rPr lang="ko-KR" altLang="en-US" dirty="0"/>
              <a:t>공식활용</a:t>
            </a:r>
            <a:r>
              <a:rPr lang="en-US" altLang="ko-KR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-------------------------------------------------------------------------------------------------------------------------</a:t>
            </a: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00B050"/>
                </a:solidFill>
              </a:rPr>
              <a:t>[Optional] CNN (Convolutional Neural Network)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B050"/>
                </a:solidFill>
              </a:rPr>
              <a:t>개념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동작원리</a:t>
            </a:r>
            <a:r>
              <a:rPr lang="en-US" altLang="ko-KR" dirty="0">
                <a:solidFill>
                  <a:srgbClr val="00B050"/>
                </a:solidFill>
              </a:rPr>
              <a:t>, python </a:t>
            </a:r>
            <a:r>
              <a:rPr lang="ko-KR" altLang="en-US" dirty="0">
                <a:solidFill>
                  <a:srgbClr val="00B050"/>
                </a:solidFill>
              </a:rPr>
              <a:t>예제</a:t>
            </a:r>
            <a:endParaRPr lang="en-US" altLang="ko-KR" dirty="0">
              <a:solidFill>
                <a:srgbClr val="00B050"/>
              </a:solidFill>
            </a:endParaRPr>
          </a:p>
        </p:txBody>
      </p:sp>
      <p:sp>
        <p:nvSpPr>
          <p:cNvPr id="11" name="바닥글 개체 틀 10">
            <a:extLst>
              <a:ext uri="{FF2B5EF4-FFF2-40B4-BE49-F238E27FC236}">
                <a16:creationId xmlns:a16="http://schemas.microsoft.com/office/drawing/2014/main" id="{1BDAED22-1711-4D0B-B1A8-75F0F3322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133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DE3A3-7F41-428C-B818-AEB9E550FAAF}"/>
              </a:ext>
            </a:extLst>
          </p:cNvPr>
          <p:cNvSpPr txBox="1"/>
          <p:nvPr/>
        </p:nvSpPr>
        <p:spPr>
          <a:xfrm>
            <a:off x="120158" y="142074"/>
            <a:ext cx="66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7030A0"/>
                </a:solidFill>
              </a:rPr>
              <a:t>수치미분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1</a:t>
            </a:r>
            <a:r>
              <a:rPr lang="ko-KR" altLang="en-US" sz="2400" dirty="0">
                <a:solidFill>
                  <a:srgbClr val="7030A0"/>
                </a:solidFill>
              </a:rPr>
              <a:t>차 버전 </a:t>
            </a:r>
            <a:r>
              <a:rPr lang="en-US" altLang="ko-KR" sz="2400" dirty="0">
                <a:solidFill>
                  <a:srgbClr val="7030A0"/>
                </a:solidFill>
              </a:rPr>
              <a:t>– numerical derivative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93B1A-161D-4C8A-88A8-FAAB4264ABC8}"/>
              </a:ext>
            </a:extLst>
          </p:cNvPr>
          <p:cNvSpPr txBox="1"/>
          <p:nvPr/>
        </p:nvSpPr>
        <p:spPr>
          <a:xfrm>
            <a:off x="589547" y="866274"/>
            <a:ext cx="9129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수치미분은</a:t>
            </a:r>
            <a:r>
              <a:rPr lang="ko-KR" altLang="en-US" dirty="0"/>
              <a:t> 수학공식을 쓰지 않고 </a:t>
            </a:r>
            <a:r>
              <a:rPr lang="en-US" altLang="ko-KR" dirty="0">
                <a:solidFill>
                  <a:srgbClr val="FF0000"/>
                </a:solidFill>
              </a:rPr>
              <a:t>C / </a:t>
            </a:r>
            <a:r>
              <a:rPr lang="ko-KR" altLang="en-US" dirty="0">
                <a:solidFill>
                  <a:srgbClr val="FF0000"/>
                </a:solidFill>
              </a:rPr>
              <a:t>파이썬 등을 이용하여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주어진 입력 값이 미세</a:t>
            </a:r>
            <a:br>
              <a:rPr lang="en-US" altLang="ko-KR" dirty="0"/>
            </a:br>
            <a:r>
              <a:rPr lang="ko-KR" altLang="en-US" dirty="0">
                <a:solidFill>
                  <a:srgbClr val="FF0000"/>
                </a:solidFill>
              </a:rPr>
              <a:t>하게 변할 때 함수 값 </a:t>
            </a:r>
            <a:r>
              <a:rPr lang="en-US" altLang="ko-KR" dirty="0">
                <a:solidFill>
                  <a:srgbClr val="FF0000"/>
                </a:solidFill>
              </a:rPr>
              <a:t>f </a:t>
            </a:r>
            <a:r>
              <a:rPr lang="ko-KR" altLang="en-US" dirty="0">
                <a:solidFill>
                  <a:srgbClr val="FF0000"/>
                </a:solidFill>
              </a:rPr>
              <a:t>는 얼마나 변하는지를 계산하는 해주는 것을 지칭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68E794-7378-4E86-BC34-DAB7EDC851DC}"/>
              </a:ext>
            </a:extLst>
          </p:cNvPr>
          <p:cNvSpPr/>
          <p:nvPr/>
        </p:nvSpPr>
        <p:spPr>
          <a:xfrm>
            <a:off x="1078914" y="1808730"/>
            <a:ext cx="2227503" cy="283148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</a:rPr>
              <a:t>① 미분 하려는 함수 </a:t>
            </a:r>
            <a:r>
              <a:rPr lang="en-US" altLang="ko-KR" sz="1200" dirty="0">
                <a:solidFill>
                  <a:srgbClr val="FF0000"/>
                </a:solidFill>
              </a:rPr>
              <a:t>f(x) </a:t>
            </a:r>
            <a:r>
              <a:rPr lang="ko-KR" altLang="en-US" sz="1200" dirty="0">
                <a:solidFill>
                  <a:srgbClr val="FF0000"/>
                </a:solidFill>
              </a:rPr>
              <a:t>정의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1F26AA2-2E51-4475-9B8E-8425AB2AADEB}"/>
                  </a:ext>
                </a:extLst>
              </p:cNvPr>
              <p:cNvSpPr/>
              <p:nvPr/>
            </p:nvSpPr>
            <p:spPr>
              <a:xfrm>
                <a:off x="3656462" y="1726753"/>
                <a:ext cx="2439538" cy="448603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rgbClr val="FF0000"/>
                    </a:solidFill>
                  </a:rPr>
                  <a:t>② 극한</a:t>
                </a:r>
                <a:r>
                  <a:rPr lang="en-US" altLang="ko-KR" sz="1200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ko-KR" sz="1200" dirty="0" err="1">
                    <a:solidFill>
                      <a:srgbClr val="FF0000"/>
                    </a:solidFill>
                  </a:rPr>
                  <a:t>lim</a:t>
                </a:r>
                <a:r>
                  <a:rPr lang="en-US" altLang="ko-KR" sz="1200" dirty="0">
                    <a:solidFill>
                      <a:srgbClr val="FF0000"/>
                    </a:solidFill>
                  </a:rPr>
                  <a:t>) </a:t>
                </a:r>
                <a:r>
                  <a:rPr lang="ko-KR" altLang="en-US" sz="1200" dirty="0">
                    <a:solidFill>
                      <a:srgbClr val="FF0000"/>
                    </a:solidFill>
                  </a:rPr>
                  <a:t>개념을 구현하기 위해</a:t>
                </a:r>
                <a:r>
                  <a:rPr lang="el-GR" altLang="ko-KR" sz="1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2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ko-KR" sz="1200" dirty="0">
                    <a:solidFill>
                      <a:srgbClr val="FF0000"/>
                    </a:solidFill>
                  </a:rPr>
                  <a:t>x </a:t>
                </a:r>
                <a:r>
                  <a:rPr lang="ko-KR" altLang="en-US" sz="1200" dirty="0">
                    <a:solidFill>
                      <a:srgbClr val="FF0000"/>
                    </a:solidFill>
                  </a:rPr>
                  <a:t>는 작은 값으로 설정</a:t>
                </a:r>
                <a:endParaRPr lang="en-US" altLang="ko-KR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1F26AA2-2E51-4475-9B8E-8425AB2AA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462" y="1726753"/>
                <a:ext cx="2439538" cy="448603"/>
              </a:xfrm>
              <a:prstGeom prst="rect">
                <a:avLst/>
              </a:prstGeom>
              <a:blipFill>
                <a:blip r:embed="rId2"/>
                <a:stretch>
                  <a:fillRect b="-7792"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DA2B1F21-D61F-4C65-B8AA-E95A3BFC46AD}"/>
              </a:ext>
            </a:extLst>
          </p:cNvPr>
          <p:cNvSpPr/>
          <p:nvPr/>
        </p:nvSpPr>
        <p:spPr>
          <a:xfrm>
            <a:off x="6446046" y="1808730"/>
            <a:ext cx="1591398" cy="283148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rgbClr val="FF0000"/>
                </a:solidFill>
              </a:rPr>
              <a:t>③분자 </a:t>
            </a:r>
            <a:r>
              <a:rPr lang="en-US" altLang="ko-KR" sz="1200" dirty="0">
                <a:solidFill>
                  <a:srgbClr val="FF0000"/>
                </a:solidFill>
              </a:rPr>
              <a:t>/ </a:t>
            </a:r>
            <a:r>
              <a:rPr lang="ko-KR" altLang="en-US" sz="1200" dirty="0">
                <a:solidFill>
                  <a:srgbClr val="FF0000"/>
                </a:solidFill>
              </a:rPr>
              <a:t>분모 구현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D456BC5-F47E-4FC0-B9A9-BF993C14D84C}"/>
                  </a:ext>
                </a:extLst>
              </p:cNvPr>
              <p:cNvSpPr/>
              <p:nvPr/>
            </p:nvSpPr>
            <p:spPr>
              <a:xfrm>
                <a:off x="1543526" y="2510216"/>
                <a:ext cx="4990147" cy="880353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(x) =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=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altLang="ko-K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l-GR" altLang="ko-K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t-BR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ko-KR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l-GR" altLang="ko-K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altLang="ko-K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l-GR" altLang="ko-K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t-BR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ko-KR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altLang="ko-K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l-GR" altLang="ko-K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</m:oMath>
                </a14:m>
                <a:endParaRPr lang="en-US" altLang="ko-KR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D456BC5-F47E-4FC0-B9A9-BF993C14D8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526" y="2510216"/>
                <a:ext cx="4990147" cy="8803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97FB76-BCB6-48C3-9D65-3A348808BFFE}"/>
              </a:ext>
            </a:extLst>
          </p:cNvPr>
          <p:cNvCxnSpPr/>
          <p:nvPr/>
        </p:nvCxnSpPr>
        <p:spPr>
          <a:xfrm>
            <a:off x="0" y="3575812"/>
            <a:ext cx="12192000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FE11C50-1354-4E02-81DA-BCBB3E200AEA}"/>
              </a:ext>
            </a:extLst>
          </p:cNvPr>
          <p:cNvSpPr txBox="1"/>
          <p:nvPr/>
        </p:nvSpPr>
        <p:spPr>
          <a:xfrm>
            <a:off x="589547" y="3768114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FF0000"/>
                </a:solidFill>
              </a:rPr>
              <a:t>수치미분</a:t>
            </a:r>
            <a:r>
              <a:rPr lang="ko-KR" altLang="en-US" dirty="0">
                <a:solidFill>
                  <a:srgbClr val="FF0000"/>
                </a:solidFill>
              </a:rPr>
              <a:t> 구현</a:t>
            </a:r>
            <a:r>
              <a:rPr lang="en-US" altLang="ko-KR" dirty="0">
                <a:solidFill>
                  <a:srgbClr val="FF0000"/>
                </a:solidFill>
              </a:rPr>
              <a:t> ( 1</a:t>
            </a:r>
            <a:r>
              <a:rPr lang="ko-KR" altLang="en-US" dirty="0">
                <a:solidFill>
                  <a:srgbClr val="FF0000"/>
                </a:solidFill>
              </a:rPr>
              <a:t>차 버전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E37774-350C-4B3E-AA37-CCD8C455F9C3}"/>
              </a:ext>
            </a:extLst>
          </p:cNvPr>
          <p:cNvSpPr/>
          <p:nvPr/>
        </p:nvSpPr>
        <p:spPr>
          <a:xfrm>
            <a:off x="1078914" y="4329747"/>
            <a:ext cx="2577548" cy="474166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① </a:t>
            </a:r>
            <a:r>
              <a:rPr lang="en-US" altLang="ko-KR" sz="1200" dirty="0">
                <a:solidFill>
                  <a:schemeClr val="tx1"/>
                </a:solidFill>
              </a:rPr>
              <a:t>f</a:t>
            </a:r>
            <a:r>
              <a:rPr lang="ko-KR" altLang="en-US" sz="1200" dirty="0">
                <a:solidFill>
                  <a:schemeClr val="tx1"/>
                </a:solidFill>
              </a:rPr>
              <a:t>는 미분 하려는 함수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외부에서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en-US" altLang="ko-KR" sz="1200" dirty="0">
                <a:solidFill>
                  <a:schemeClr val="tx1"/>
                </a:solidFill>
              </a:rPr>
              <a:t>def, lambda </a:t>
            </a:r>
            <a:r>
              <a:rPr lang="ko-KR" altLang="en-US" sz="1200" dirty="0">
                <a:solidFill>
                  <a:schemeClr val="tx1"/>
                </a:solidFill>
              </a:rPr>
              <a:t>등으로 정의됨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B39439F-7C98-4EDE-B925-D2BF9169E171}"/>
              </a:ext>
            </a:extLst>
          </p:cNvPr>
          <p:cNvSpPr/>
          <p:nvPr/>
        </p:nvSpPr>
        <p:spPr>
          <a:xfrm>
            <a:off x="5849695" y="4329747"/>
            <a:ext cx="2863609" cy="474166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x </a:t>
            </a:r>
            <a:r>
              <a:rPr lang="ko-KR" altLang="en-US" sz="1200" dirty="0">
                <a:solidFill>
                  <a:schemeClr val="tx1"/>
                </a:solidFill>
              </a:rPr>
              <a:t>는 미분 값을 알고자 하는 입력 값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즉</a:t>
            </a:r>
            <a:br>
              <a:rPr lang="en-US" altLang="ko-KR" sz="1200" dirty="0">
                <a:solidFill>
                  <a:schemeClr val="tx1"/>
                </a:solidFill>
              </a:rPr>
            </a:br>
            <a:r>
              <a:rPr lang="ko-KR" altLang="en-US" sz="1200" dirty="0">
                <a:solidFill>
                  <a:schemeClr val="tx1"/>
                </a:solidFill>
              </a:rPr>
              <a:t>미세하게 변하는 입력 값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F695E3-7AB1-4DF2-8882-37BEDC39CAEB}"/>
              </a:ext>
            </a:extLst>
          </p:cNvPr>
          <p:cNvSpPr/>
          <p:nvPr/>
        </p:nvSpPr>
        <p:spPr>
          <a:xfrm>
            <a:off x="737920" y="4967990"/>
            <a:ext cx="6332115" cy="1319857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 dirty="0">
                <a:solidFill>
                  <a:schemeClr val="tx1"/>
                </a:solidFill>
              </a:rPr>
              <a:t>def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numerical_derivative</a:t>
            </a:r>
            <a:r>
              <a:rPr lang="en-US" altLang="ko-KR" sz="1600" dirty="0">
                <a:solidFill>
                  <a:schemeClr val="tx1"/>
                </a:solidFill>
              </a:rPr>
              <a:t>(f ,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x)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     </a:t>
            </a:r>
            <a:r>
              <a:rPr lang="en-US" altLang="ko-KR" sz="1600" dirty="0" err="1">
                <a:solidFill>
                  <a:schemeClr val="tx1"/>
                </a:solidFill>
              </a:rPr>
              <a:t>delta_x</a:t>
            </a:r>
            <a:r>
              <a:rPr lang="en-US" altLang="ko-KR" sz="1600" dirty="0">
                <a:solidFill>
                  <a:schemeClr val="tx1"/>
                </a:solidFill>
              </a:rPr>
              <a:t> = le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–</a:t>
            </a:r>
            <a:r>
              <a:rPr lang="en-US" altLang="ko-KR" sz="1600" dirty="0">
                <a:solidFill>
                  <a:srgbClr val="7030A0"/>
                </a:solidFill>
              </a:rPr>
              <a:t> </a:t>
            </a:r>
            <a:r>
              <a:rPr lang="en-US" altLang="ko-KR" sz="1600" dirty="0">
                <a:solidFill>
                  <a:schemeClr val="tx1"/>
                </a:solidFill>
              </a:rPr>
              <a:t>4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  return    (f(</a:t>
            </a:r>
            <a:r>
              <a:rPr lang="en-US" altLang="ko-KR" sz="1600" dirty="0" err="1">
                <a:solidFill>
                  <a:schemeClr val="tx1"/>
                </a:solidFill>
              </a:rPr>
              <a:t>x+delta_x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en-US" altLang="ko-KR" sz="1600" dirty="0">
                <a:solidFill>
                  <a:srgbClr val="7030A0"/>
                </a:solidFill>
              </a:rPr>
              <a:t>– </a:t>
            </a:r>
            <a:r>
              <a:rPr lang="en-US" altLang="ko-KR" sz="1600" dirty="0">
                <a:solidFill>
                  <a:schemeClr val="tx1"/>
                </a:solidFill>
              </a:rPr>
              <a:t>f (x –</a:t>
            </a:r>
            <a:r>
              <a:rPr lang="en-US" altLang="ko-KR" sz="1600" dirty="0" err="1">
                <a:solidFill>
                  <a:schemeClr val="tx1"/>
                </a:solidFill>
              </a:rPr>
              <a:t>delta_x</a:t>
            </a:r>
            <a:r>
              <a:rPr lang="en-US" altLang="ko-KR" sz="1600" dirty="0">
                <a:solidFill>
                  <a:schemeClr val="tx1"/>
                </a:solidFill>
              </a:rPr>
              <a:t>)) / (2*</a:t>
            </a:r>
            <a:r>
              <a:rPr lang="en-US" altLang="ko-KR" sz="1600" dirty="0" err="1">
                <a:solidFill>
                  <a:schemeClr val="tx1"/>
                </a:solidFill>
              </a:rPr>
              <a:t>delta_x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854216-D8A9-4CA9-82BE-C13A8154160A}"/>
              </a:ext>
            </a:extLst>
          </p:cNvPr>
          <p:cNvSpPr/>
          <p:nvPr/>
        </p:nvSpPr>
        <p:spPr>
          <a:xfrm>
            <a:off x="737920" y="4960384"/>
            <a:ext cx="6332115" cy="132746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36D1D3-C1C8-4C6A-8DA9-EDF98DD190C5}"/>
              </a:ext>
            </a:extLst>
          </p:cNvPr>
          <p:cNvSpPr/>
          <p:nvPr/>
        </p:nvSpPr>
        <p:spPr>
          <a:xfrm>
            <a:off x="3013731" y="5485350"/>
            <a:ext cx="2041973" cy="283148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② </a:t>
            </a:r>
            <a:r>
              <a:rPr lang="en-US" altLang="ko-KR" sz="1200" dirty="0" err="1">
                <a:solidFill>
                  <a:schemeClr val="tx1"/>
                </a:solidFill>
              </a:rPr>
              <a:t>lim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에 해당되는 작은 값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743889-04A0-4647-B213-6A247D260444}"/>
              </a:ext>
            </a:extLst>
          </p:cNvPr>
          <p:cNvSpPr/>
          <p:nvPr/>
        </p:nvSpPr>
        <p:spPr>
          <a:xfrm>
            <a:off x="5805202" y="5080782"/>
            <a:ext cx="1169389" cy="283148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③ 분자 </a:t>
            </a:r>
            <a:r>
              <a:rPr lang="en-US" altLang="ko-KR" sz="1200" dirty="0">
                <a:solidFill>
                  <a:schemeClr val="tx1"/>
                </a:solidFill>
              </a:rPr>
              <a:t>/ </a:t>
            </a:r>
            <a:r>
              <a:rPr lang="ko-KR" altLang="en-US" sz="1200" dirty="0">
                <a:solidFill>
                  <a:schemeClr val="tx1"/>
                </a:solidFill>
              </a:rPr>
              <a:t>분모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A15208-8C94-480F-A752-0033081BC40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192666" y="2091878"/>
            <a:ext cx="231345" cy="691297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0BA6F17-C4C6-497E-9463-359CD9D80783}"/>
              </a:ext>
            </a:extLst>
          </p:cNvPr>
          <p:cNvCxnSpPr>
            <a:cxnSpLocks/>
          </p:cNvCxnSpPr>
          <p:nvPr/>
        </p:nvCxnSpPr>
        <p:spPr>
          <a:xfrm>
            <a:off x="4750904" y="2206674"/>
            <a:ext cx="91060" cy="624243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E2E8ED6-4E93-4299-9D66-A579E9F15785}"/>
              </a:ext>
            </a:extLst>
          </p:cNvPr>
          <p:cNvCxnSpPr>
            <a:cxnSpLocks/>
          </p:cNvCxnSpPr>
          <p:nvPr/>
        </p:nvCxnSpPr>
        <p:spPr>
          <a:xfrm>
            <a:off x="2650435" y="4811519"/>
            <a:ext cx="556591" cy="236133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2075A33-E5CA-4436-8237-DF5745B171B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520226" y="4566830"/>
            <a:ext cx="2329469" cy="515757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9A6624E-6A14-416E-8FFA-68CB29BEA67E}"/>
              </a:ext>
            </a:extLst>
          </p:cNvPr>
          <p:cNvCxnSpPr>
            <a:cxnSpLocks/>
          </p:cNvCxnSpPr>
          <p:nvPr/>
        </p:nvCxnSpPr>
        <p:spPr>
          <a:xfrm flipH="1">
            <a:off x="4282227" y="5757484"/>
            <a:ext cx="1926416" cy="243623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BA1D088-884F-4208-86E6-FD15760A42C5}"/>
              </a:ext>
            </a:extLst>
          </p:cNvPr>
          <p:cNvCxnSpPr>
            <a:cxnSpLocks/>
          </p:cNvCxnSpPr>
          <p:nvPr/>
        </p:nvCxnSpPr>
        <p:spPr>
          <a:xfrm flipH="1">
            <a:off x="6208643" y="5382319"/>
            <a:ext cx="274" cy="38617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CBCA2D9B-864E-41A1-BE97-8AACF68EAC67}"/>
              </a:ext>
            </a:extLst>
          </p:cNvPr>
          <p:cNvCxnSpPr>
            <a:cxnSpLocks/>
          </p:cNvCxnSpPr>
          <p:nvPr/>
        </p:nvCxnSpPr>
        <p:spPr>
          <a:xfrm flipH="1">
            <a:off x="5482838" y="5786887"/>
            <a:ext cx="1200459" cy="195831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71015FD-C601-412C-9AA3-6842FF09B803}"/>
              </a:ext>
            </a:extLst>
          </p:cNvPr>
          <p:cNvCxnSpPr>
            <a:cxnSpLocks/>
          </p:cNvCxnSpPr>
          <p:nvPr/>
        </p:nvCxnSpPr>
        <p:spPr>
          <a:xfrm flipH="1">
            <a:off x="6683023" y="5400708"/>
            <a:ext cx="274" cy="38617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2C7F7FD-3B45-4D53-B92B-5DFD7C441BC1}"/>
              </a:ext>
            </a:extLst>
          </p:cNvPr>
          <p:cNvCxnSpPr>
            <a:cxnSpLocks/>
          </p:cNvCxnSpPr>
          <p:nvPr/>
        </p:nvCxnSpPr>
        <p:spPr>
          <a:xfrm flipH="1">
            <a:off x="6523517" y="2821878"/>
            <a:ext cx="451074" cy="6911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0C28155-6996-4845-AF42-21838F6A26BB}"/>
              </a:ext>
            </a:extLst>
          </p:cNvPr>
          <p:cNvCxnSpPr>
            <a:cxnSpLocks/>
          </p:cNvCxnSpPr>
          <p:nvPr/>
        </p:nvCxnSpPr>
        <p:spPr>
          <a:xfrm>
            <a:off x="6976939" y="2122674"/>
            <a:ext cx="0" cy="706115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F9935BA-5694-49A8-B5E2-2BC37099A915}"/>
              </a:ext>
            </a:extLst>
          </p:cNvPr>
          <p:cNvCxnSpPr>
            <a:cxnSpLocks/>
          </p:cNvCxnSpPr>
          <p:nvPr/>
        </p:nvCxnSpPr>
        <p:spPr>
          <a:xfrm flipH="1">
            <a:off x="6533673" y="3101145"/>
            <a:ext cx="854414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131A2FE-D772-4435-A188-BC5687A924C2}"/>
              </a:ext>
            </a:extLst>
          </p:cNvPr>
          <p:cNvCxnSpPr>
            <a:cxnSpLocks/>
          </p:cNvCxnSpPr>
          <p:nvPr/>
        </p:nvCxnSpPr>
        <p:spPr>
          <a:xfrm>
            <a:off x="7388087" y="2122674"/>
            <a:ext cx="0" cy="978471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4064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FDC23343-D007-4155-9F78-36ED8BD52137}"/>
              </a:ext>
            </a:extLst>
          </p:cNvPr>
          <p:cNvGrpSpPr/>
          <p:nvPr/>
        </p:nvGrpSpPr>
        <p:grpSpPr>
          <a:xfrm>
            <a:off x="6044072" y="2447628"/>
            <a:ext cx="4114800" cy="3389662"/>
            <a:chOff x="345629" y="2175962"/>
            <a:chExt cx="4114800" cy="3389662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791B513-2E4E-4AA1-84B2-8FCCF89FFB1C}"/>
                </a:ext>
              </a:extLst>
            </p:cNvPr>
            <p:cNvGrpSpPr/>
            <p:nvPr/>
          </p:nvGrpSpPr>
          <p:grpSpPr>
            <a:xfrm>
              <a:off x="345629" y="2175962"/>
              <a:ext cx="4114800" cy="3389662"/>
              <a:chOff x="6420676" y="1409387"/>
              <a:chExt cx="4757531" cy="3389662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DC019C26-81B4-4693-8F8D-71D744CE307D}"/>
                  </a:ext>
                </a:extLst>
              </p:cNvPr>
              <p:cNvSpPr/>
              <p:nvPr/>
            </p:nvSpPr>
            <p:spPr>
              <a:xfrm>
                <a:off x="6420676" y="1418431"/>
                <a:ext cx="4750904" cy="742610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solidFill>
                      <a:srgbClr val="00B050"/>
                    </a:solidFill>
                  </a:rPr>
                  <a:t>def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200" dirty="0">
                    <a:solidFill>
                      <a:srgbClr val="0070C0"/>
                    </a:solidFill>
                  </a:rPr>
                  <a:t>my_func1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(x):</a:t>
                </a:r>
              </a:p>
              <a:p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r>
                  <a:rPr lang="en-US" altLang="ko-KR" sz="1200" dirty="0">
                    <a:solidFill>
                      <a:schemeClr val="tx1"/>
                    </a:solidFill>
                  </a:rPr>
                  <a:t>     </a:t>
                </a:r>
                <a:r>
                  <a:rPr lang="en-US" altLang="ko-KR" sz="1200" dirty="0">
                    <a:solidFill>
                      <a:srgbClr val="00B050"/>
                    </a:solidFill>
                  </a:rPr>
                  <a:t>return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 x</a:t>
                </a:r>
                <a:r>
                  <a:rPr lang="en-US" altLang="ko-KR" sz="1200" dirty="0">
                    <a:solidFill>
                      <a:srgbClr val="7030A0"/>
                    </a:solidFill>
                  </a:rPr>
                  <a:t>**</a:t>
                </a:r>
                <a:r>
                  <a:rPr lang="en-US" altLang="ko-KR" sz="1200" dirty="0">
                    <a:solidFill>
                      <a:srgbClr val="00B050"/>
                    </a:solidFill>
                  </a:rPr>
                  <a:t>2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	</a:t>
                </a:r>
                <a:endParaRPr lang="ko-KR" altLang="en-US" sz="1200" i="1" dirty="0">
                  <a:solidFill>
                    <a:srgbClr val="0070C0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0DAD16B7-1CE2-41C2-A926-09C24E50E818}"/>
                      </a:ext>
                    </a:extLst>
                  </p:cNvPr>
                  <p:cNvSpPr/>
                  <p:nvPr/>
                </p:nvSpPr>
                <p:spPr>
                  <a:xfrm>
                    <a:off x="6427304" y="2407845"/>
                    <a:ext cx="4744273" cy="1013111"/>
                  </a:xfrm>
                  <a:prstGeom prst="rect">
                    <a:avLst/>
                  </a:prstGeom>
                  <a:solidFill>
                    <a:schemeClr val="bg2"/>
                  </a:solidFill>
                  <a:ln w="19050">
                    <a:solidFill>
                      <a:schemeClr val="bg2">
                        <a:lumMod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altLang="ko-KR" sz="1200" dirty="0">
                        <a:solidFill>
                          <a:srgbClr val="00B050"/>
                        </a:solidFill>
                      </a:rPr>
                      <a:t>def</a:t>
                    </a:r>
                    <a:r>
                      <a:rPr lang="en-US" altLang="ko-KR" sz="12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ko-KR" sz="1200" dirty="0" err="1">
                        <a:solidFill>
                          <a:srgbClr val="0070C0"/>
                        </a:solidFill>
                      </a:rPr>
                      <a:t>numerical_derivative</a:t>
                    </a:r>
                    <a:r>
                      <a:rPr lang="en-US" altLang="ko-KR" sz="1200" dirty="0">
                        <a:solidFill>
                          <a:schemeClr val="tx1"/>
                        </a:solidFill>
                      </a:rPr>
                      <a:t>(f, x):</a:t>
                    </a:r>
                  </a:p>
                  <a:p>
                    <a:endParaRPr lang="en-US" altLang="ko-KR" sz="120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en-US" altLang="ko-KR" sz="1200" dirty="0">
                        <a:solidFill>
                          <a:schemeClr val="tx1"/>
                        </a:solidFill>
                      </a:rPr>
                      <a:t>     </a:t>
                    </a:r>
                    <a:r>
                      <a:rPr lang="en-US" altLang="ko-KR" sz="1200" dirty="0" err="1">
                        <a:solidFill>
                          <a:schemeClr val="tx1"/>
                        </a:solidFill>
                      </a:rPr>
                      <a:t>delta_x</a:t>
                    </a:r>
                    <a:r>
                      <a:rPr lang="en-US" altLang="ko-KR" sz="12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ko-KR" sz="1200" b="1" dirty="0">
                        <a:solidFill>
                          <a:schemeClr val="tx1"/>
                        </a:solidFill>
                      </a:rPr>
                      <a:t>=</a:t>
                    </a:r>
                    <a:r>
                      <a:rPr lang="en-US" altLang="ko-KR" sz="1200" dirty="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ko-KR" sz="1200" dirty="0">
                        <a:solidFill>
                          <a:srgbClr val="00B050"/>
                        </a:solidFill>
                      </a:rPr>
                      <a:t>1e</a:t>
                    </a:r>
                    <a14:m>
                      <m:oMath xmlns:m="http://schemas.openxmlformats.org/officeDocument/2006/math">
                        <m:r>
                          <a:rPr lang="en-US" altLang="ko-KR" sz="12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a14:m>
                    <a:r>
                      <a:rPr lang="en-US" altLang="ko-KR" sz="1200" dirty="0">
                        <a:solidFill>
                          <a:srgbClr val="00B050"/>
                        </a:solidFill>
                      </a:rPr>
                      <a:t>4</a:t>
                    </a:r>
                    <a:endParaRPr lang="en-US" altLang="ko-KR" sz="1200" dirty="0">
                      <a:solidFill>
                        <a:schemeClr val="tx1"/>
                      </a:solidFill>
                    </a:endParaRPr>
                  </a:p>
                  <a:p>
                    <a:endParaRPr lang="en-US" altLang="ko-KR" sz="120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en-US" altLang="ko-KR" sz="1200" dirty="0">
                        <a:solidFill>
                          <a:schemeClr val="tx1"/>
                        </a:solidFill>
                      </a:rPr>
                      <a:t>     </a:t>
                    </a:r>
                    <a:r>
                      <a:rPr lang="en-US" altLang="ko-KR" sz="1200" dirty="0">
                        <a:solidFill>
                          <a:srgbClr val="00B050"/>
                        </a:solidFill>
                      </a:rPr>
                      <a:t>return</a:t>
                    </a:r>
                    <a:r>
                      <a:rPr lang="en-US" altLang="ko-KR" sz="1200" dirty="0">
                        <a:solidFill>
                          <a:schemeClr val="tx1"/>
                        </a:solidFill>
                      </a:rPr>
                      <a:t>   (f(</a:t>
                    </a:r>
                    <a:r>
                      <a:rPr lang="en-US" altLang="ko-KR" sz="1200" dirty="0" err="1">
                        <a:solidFill>
                          <a:schemeClr val="tx1"/>
                        </a:solidFill>
                      </a:rPr>
                      <a:t>x</a:t>
                    </a:r>
                    <a:r>
                      <a:rPr lang="en-US" altLang="ko-KR" sz="1200" dirty="0" err="1">
                        <a:solidFill>
                          <a:srgbClr val="7030A0"/>
                        </a:solidFill>
                      </a:rPr>
                      <a:t>+</a:t>
                    </a:r>
                    <a:r>
                      <a:rPr lang="en-US" altLang="ko-KR" sz="1200" dirty="0" err="1">
                        <a:solidFill>
                          <a:schemeClr val="tx1"/>
                        </a:solidFill>
                      </a:rPr>
                      <a:t>delta_x</a:t>
                    </a:r>
                    <a:r>
                      <a:rPr lang="en-US" altLang="ko-KR" sz="1200" dirty="0">
                        <a:solidFill>
                          <a:schemeClr val="tx1"/>
                        </a:solidFill>
                      </a:rPr>
                      <a:t>) </a:t>
                    </a:r>
                    <a14:m>
                      <m:oMath xmlns:m="http://schemas.openxmlformats.org/officeDocument/2006/math">
                        <m:r>
                          <a:rPr lang="en-US" altLang="ko-KR" sz="1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a14:m>
                    <a:r>
                      <a:rPr lang="en-US" altLang="ko-KR" sz="1200" dirty="0">
                        <a:solidFill>
                          <a:schemeClr val="tx1"/>
                        </a:solidFill>
                      </a:rPr>
                      <a:t> f(x</a:t>
                    </a:r>
                    <a14:m>
                      <m:oMath xmlns:m="http://schemas.openxmlformats.org/officeDocument/2006/math">
                        <m:r>
                          <a:rPr lang="en-US" altLang="ko-KR" sz="12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a14:m>
                    <a:r>
                      <a:rPr lang="en-US" altLang="ko-KR" sz="1200" dirty="0" err="1">
                        <a:solidFill>
                          <a:schemeClr val="tx1"/>
                        </a:solidFill>
                      </a:rPr>
                      <a:t>delta_x</a:t>
                    </a:r>
                    <a:r>
                      <a:rPr lang="en-US" altLang="ko-KR" sz="1200" dirty="0">
                        <a:solidFill>
                          <a:schemeClr val="tx1"/>
                        </a:solidFill>
                      </a:rPr>
                      <a:t>)) </a:t>
                    </a:r>
                    <a:r>
                      <a:rPr lang="en-US" altLang="ko-KR" sz="1200" dirty="0">
                        <a:solidFill>
                          <a:srgbClr val="7030A0"/>
                        </a:solidFill>
                      </a:rPr>
                      <a:t>/</a:t>
                    </a:r>
                    <a:r>
                      <a:rPr lang="en-US" altLang="ko-KR" sz="1200" dirty="0">
                        <a:solidFill>
                          <a:schemeClr val="tx1"/>
                        </a:solidFill>
                      </a:rPr>
                      <a:t> (</a:t>
                    </a:r>
                    <a:r>
                      <a:rPr lang="en-US" altLang="ko-KR" sz="1200" dirty="0">
                        <a:solidFill>
                          <a:srgbClr val="00B050"/>
                        </a:solidFill>
                      </a:rPr>
                      <a:t>2</a:t>
                    </a:r>
                    <a:r>
                      <a:rPr lang="en-US" altLang="ko-KR" sz="1200" dirty="0">
                        <a:solidFill>
                          <a:srgbClr val="7030A0"/>
                        </a:solidFill>
                      </a:rPr>
                      <a:t>*</a:t>
                    </a:r>
                    <a:r>
                      <a:rPr lang="en-US" altLang="ko-KR" sz="1200" dirty="0" err="1">
                        <a:solidFill>
                          <a:schemeClr val="tx1"/>
                        </a:solidFill>
                      </a:rPr>
                      <a:t>delta_x</a:t>
                    </a:r>
                    <a:r>
                      <a:rPr lang="en-US" altLang="ko-KR" sz="1200" dirty="0">
                        <a:solidFill>
                          <a:schemeClr val="tx1"/>
                        </a:solidFill>
                      </a:rPr>
                      <a:t>)</a:t>
                    </a:r>
                    <a:endParaRPr lang="ko-KR" alt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id="{0DAD16B7-1CE2-41C2-A926-09C24E50E81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7304" y="2407845"/>
                    <a:ext cx="4744273" cy="101311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2959"/>
                    </a:stretch>
                  </a:blipFill>
                  <a:ln w="19050">
                    <a:solidFill>
                      <a:schemeClr val="bg2">
                        <a:lumMod val="9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552F13C3-187E-4EDD-8877-0922EC1A6FB5}"/>
                  </a:ext>
                </a:extLst>
              </p:cNvPr>
              <p:cNvSpPr/>
              <p:nvPr/>
            </p:nvSpPr>
            <p:spPr>
              <a:xfrm>
                <a:off x="6420680" y="3676784"/>
                <a:ext cx="4750904" cy="636276"/>
              </a:xfrm>
              <a:prstGeom prst="rect">
                <a:avLst/>
              </a:prstGeom>
              <a:solidFill>
                <a:schemeClr val="bg2"/>
              </a:solidFill>
              <a:ln w="19050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dirty="0">
                    <a:solidFill>
                      <a:schemeClr val="tx1"/>
                    </a:solidFill>
                  </a:rPr>
                  <a:t>result = </a:t>
                </a:r>
                <a:r>
                  <a:rPr lang="en-US" altLang="ko-KR" sz="1200" dirty="0" err="1">
                    <a:solidFill>
                      <a:schemeClr val="tx1"/>
                    </a:solidFill>
                  </a:rPr>
                  <a:t>numerical_derivative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(my_func1, </a:t>
                </a:r>
                <a:r>
                  <a:rPr lang="en-US" altLang="ko-KR" sz="1200" dirty="0">
                    <a:solidFill>
                      <a:srgbClr val="00B050"/>
                    </a:solidFill>
                  </a:rPr>
                  <a:t>3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)</a:t>
                </a:r>
              </a:p>
              <a:p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r>
                  <a:rPr lang="en-US" altLang="ko-KR" sz="1200" dirty="0">
                    <a:solidFill>
                      <a:srgbClr val="00B050"/>
                    </a:solidFill>
                  </a:rPr>
                  <a:t>print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1200" dirty="0">
                    <a:solidFill>
                      <a:schemeClr val="accent2">
                        <a:lumMod val="75000"/>
                      </a:schemeClr>
                    </a:solidFill>
                  </a:rPr>
                  <a:t>“result </a:t>
                </a:r>
                <a:r>
                  <a:rPr lang="en-US" altLang="ko-KR" sz="1200" b="1" dirty="0">
                    <a:solidFill>
                      <a:schemeClr val="accent2">
                        <a:lumMod val="75000"/>
                      </a:schemeClr>
                    </a:solidFill>
                  </a:rPr>
                  <a:t>==</a:t>
                </a:r>
                <a:r>
                  <a:rPr lang="en-US" altLang="ko-KR" sz="1200" dirty="0">
                    <a:solidFill>
                      <a:schemeClr val="accent2">
                        <a:lumMod val="75000"/>
                      </a:schemeClr>
                    </a:solidFill>
                  </a:rPr>
                  <a:t>“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 result)	</a:t>
                </a:r>
                <a:endParaRPr lang="ko-KR" altLang="en-US" sz="1200" i="1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84BE318-51B2-44D9-8959-796083F09267}"/>
                  </a:ext>
                </a:extLst>
              </p:cNvPr>
              <p:cNvSpPr/>
              <p:nvPr/>
            </p:nvSpPr>
            <p:spPr>
              <a:xfrm>
                <a:off x="6427300" y="1409387"/>
                <a:ext cx="4750904" cy="338966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E7A21B03-FCAE-48BB-A176-1F228246B9B9}"/>
                  </a:ext>
                </a:extLst>
              </p:cNvPr>
              <p:cNvSpPr/>
              <p:nvPr/>
            </p:nvSpPr>
            <p:spPr>
              <a:xfrm>
                <a:off x="6427301" y="2602822"/>
                <a:ext cx="4750905" cy="340290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20D53395-86DE-4E00-A5E6-A9DCEEFCF848}"/>
                  </a:ext>
                </a:extLst>
              </p:cNvPr>
              <p:cNvSpPr/>
              <p:nvPr/>
            </p:nvSpPr>
            <p:spPr>
              <a:xfrm>
                <a:off x="6427302" y="4213490"/>
                <a:ext cx="4750905" cy="340290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75AB3092-D3A3-4631-8866-87E59645C471}"/>
                  </a:ext>
                </a:extLst>
              </p:cNvPr>
              <p:cNvSpPr/>
              <p:nvPr/>
            </p:nvSpPr>
            <p:spPr>
              <a:xfrm>
                <a:off x="6427296" y="4421260"/>
                <a:ext cx="4744284" cy="281966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result == 6.000000000012662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DE9B565-DD87-45B8-B46E-D1CEDE67A6CE}"/>
                </a:ext>
              </a:extLst>
            </p:cNvPr>
            <p:cNvSpPr/>
            <p:nvPr/>
          </p:nvSpPr>
          <p:spPr>
            <a:xfrm>
              <a:off x="351351" y="2933384"/>
              <a:ext cx="4103343" cy="126470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06553908-4C2C-4067-985A-A73CB97B5768}"/>
                </a:ext>
              </a:extLst>
            </p:cNvPr>
            <p:cNvSpPr/>
            <p:nvPr/>
          </p:nvSpPr>
          <p:spPr>
            <a:xfrm>
              <a:off x="351353" y="3171922"/>
              <a:ext cx="4103342" cy="1254148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011DD-9DEA-43F7-B35C-82049D68AEF8}"/>
              </a:ext>
            </a:extLst>
          </p:cNvPr>
          <p:cNvSpPr txBox="1"/>
          <p:nvPr/>
        </p:nvSpPr>
        <p:spPr>
          <a:xfrm>
            <a:off x="120158" y="142074"/>
            <a:ext cx="66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7030A0"/>
                </a:solidFill>
              </a:rPr>
              <a:t>수치미분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1</a:t>
            </a:r>
            <a:r>
              <a:rPr lang="ko-KR" altLang="en-US" sz="2400" dirty="0">
                <a:solidFill>
                  <a:srgbClr val="7030A0"/>
                </a:solidFill>
              </a:rPr>
              <a:t>차 버전 </a:t>
            </a:r>
            <a:r>
              <a:rPr lang="en-US" altLang="ko-KR" sz="2400" dirty="0">
                <a:solidFill>
                  <a:srgbClr val="7030A0"/>
                </a:solidFill>
              </a:rPr>
              <a:t>– numerical derivative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8D2372-B428-455A-B596-4BBC1F8A3072}"/>
                  </a:ext>
                </a:extLst>
              </p:cNvPr>
              <p:cNvSpPr txBox="1"/>
              <p:nvPr/>
            </p:nvSpPr>
            <p:spPr>
              <a:xfrm>
                <a:off x="344557" y="841513"/>
                <a:ext cx="88546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[ </a:t>
                </a:r>
                <a:r>
                  <a:rPr lang="ko-KR" altLang="en-US" dirty="0"/>
                  <a:t>예제 </a:t>
                </a:r>
                <a:r>
                  <a:rPr lang="en-US" altLang="ko-KR" dirty="0"/>
                  <a:t>1 ] </a:t>
                </a:r>
                <a:r>
                  <a:rPr lang="ko-KR" altLang="en-US" dirty="0"/>
                  <a:t>함수 </a:t>
                </a:r>
                <a:r>
                  <a:rPr lang="en-US" altLang="ko-KR" dirty="0"/>
                  <a:t>f(x) =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에서 미분계수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dirty="0"/>
                  <a:t>(3) </a:t>
                </a:r>
                <a:r>
                  <a:rPr lang="ko-KR" altLang="en-US" dirty="0"/>
                  <a:t>을 구하기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즉</a:t>
                </a:r>
                <a:r>
                  <a:rPr lang="en-US" altLang="ko-KR" dirty="0"/>
                  <a:t>, x=3 </a:t>
                </a:r>
                <a:r>
                  <a:rPr lang="ko-KR" altLang="en-US" dirty="0"/>
                  <a:t>에서 값이 미세하기</a:t>
                </a:r>
                <a:br>
                  <a:rPr lang="en-US" altLang="ko-KR" dirty="0"/>
                </a:br>
                <a:r>
                  <a:rPr lang="ko-KR" altLang="en-US" dirty="0"/>
                  <a:t>변할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함수 </a:t>
                </a:r>
                <a:r>
                  <a:rPr lang="en-US" altLang="ko-KR" dirty="0"/>
                  <a:t>f </a:t>
                </a:r>
                <a:r>
                  <a:rPr lang="ko-KR" altLang="en-US" dirty="0"/>
                  <a:t>는 얼마나 변하는지 계산하라는 의미</a:t>
                </a:r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8D2372-B428-455A-B596-4BBC1F8A3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57" y="841513"/>
                <a:ext cx="8854603" cy="646331"/>
              </a:xfrm>
              <a:prstGeom prst="rect">
                <a:avLst/>
              </a:prstGeom>
              <a:blipFill>
                <a:blip r:embed="rId3"/>
                <a:stretch>
                  <a:fillRect l="-620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6292D9-02DB-42D5-BEEC-61A9A47FAF25}"/>
                  </a:ext>
                </a:extLst>
              </p:cNvPr>
              <p:cNvSpPr txBox="1"/>
              <p:nvPr/>
            </p:nvSpPr>
            <p:spPr>
              <a:xfrm>
                <a:off x="589722" y="1722786"/>
                <a:ext cx="36409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dirty="0"/>
                  <a:t>(3) </a:t>
                </a:r>
                <a:r>
                  <a:rPr lang="ko-KR" altLang="en-US" dirty="0"/>
                  <a:t>계산 과정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참고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) = 2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86292D9-02DB-42D5-BEEC-61A9A47FA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2" y="1722786"/>
                <a:ext cx="3640997" cy="369332"/>
              </a:xfrm>
              <a:prstGeom prst="rect">
                <a:avLst/>
              </a:prstGeom>
              <a:blipFill>
                <a:blip r:embed="rId4"/>
                <a:stretch>
                  <a:fillRect l="-503" t="-10000" r="-168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F655C67-BD6B-45F4-A5B6-1A2A678E5227}"/>
                  </a:ext>
                </a:extLst>
              </p:cNvPr>
              <p:cNvSpPr/>
              <p:nvPr/>
            </p:nvSpPr>
            <p:spPr>
              <a:xfrm>
                <a:off x="945678" y="2452955"/>
                <a:ext cx="2929083" cy="3285236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(3)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altLang="ko-K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l-GR" altLang="ko-K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t-BR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ko-KR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(3−</m:t>
                            </m:r>
                            <m:r>
                              <m:rPr>
                                <m:sty m:val="p"/>
                              </m:rPr>
                              <a:rPr lang="el-GR" altLang="ko-K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l-GR" altLang="ko-K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</m:oMath>
                </a14:m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(3)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altLang="ko-K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l-GR" altLang="ko-K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t-BR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ko-KR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(3−</m:t>
                            </m:r>
                            <m:r>
                              <m:rPr>
                                <m:sty m:val="p"/>
                              </m:rPr>
                              <a:rPr lang="el-GR" altLang="ko-K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l-GR" altLang="ko-K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</m:oMath>
                </a14:m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(3)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altLang="ko-K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l-GR" altLang="ko-K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t-BR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l-GR" altLang="ko-KR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(3−</m:t>
                            </m:r>
                            <m:r>
                              <m:rPr>
                                <m:sty m:val="p"/>
                              </m:rPr>
                              <a:rPr lang="el-GR" altLang="ko-K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ko-KR" sz="16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l-GR" altLang="ko-KR" sz="1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</m:oMath>
                </a14:m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(3) = 6.0</a:t>
                </a:r>
              </a:p>
            </p:txBody>
          </p:sp>
        </mc:Choice>
        <mc:Fallback xmlns="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1F655C67-BD6B-45F4-A5B6-1A2A678E5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78" y="2452955"/>
                <a:ext cx="2929083" cy="32852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5ADDFCBC-304F-4CCB-B50C-5139AF96A294}"/>
              </a:ext>
            </a:extLst>
          </p:cNvPr>
          <p:cNvSpPr/>
          <p:nvPr/>
        </p:nvSpPr>
        <p:spPr>
          <a:xfrm>
            <a:off x="2321740" y="3220276"/>
            <a:ext cx="202799" cy="334617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006616-DAE3-4619-9CB3-8ABE69AFEE7B}"/>
                  </a:ext>
                </a:extLst>
              </p:cNvPr>
              <p:cNvSpPr txBox="1"/>
              <p:nvPr/>
            </p:nvSpPr>
            <p:spPr>
              <a:xfrm>
                <a:off x="2617306" y="3134138"/>
                <a:ext cx="1393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ko-KR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200" dirty="0"/>
                  <a:t> 는</a:t>
                </a:r>
                <a:r>
                  <a:rPr lang="en-US" altLang="ko-KR" sz="12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altLang="ko-KR" sz="1200" dirty="0"/>
                  <a:t> </a:t>
                </a:r>
                <a:r>
                  <a:rPr lang="ko-KR" altLang="en-US" sz="1200" dirty="0"/>
                  <a:t>대입</a:t>
                </a:r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006616-DAE3-4619-9CB3-8ABE69AFEE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306" y="3134138"/>
                <a:ext cx="1393202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2508E04-6F0F-4AB2-AD07-F2E7B7E230F6}"/>
              </a:ext>
            </a:extLst>
          </p:cNvPr>
          <p:cNvSpPr/>
          <p:nvPr/>
        </p:nvSpPr>
        <p:spPr>
          <a:xfrm>
            <a:off x="2321740" y="4028762"/>
            <a:ext cx="202799" cy="334617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7048B5-DCB1-42BD-8E8B-DC35075EA6CD}"/>
                  </a:ext>
                </a:extLst>
              </p:cNvPr>
              <p:cNvSpPr txBox="1"/>
              <p:nvPr/>
            </p:nvSpPr>
            <p:spPr>
              <a:xfrm>
                <a:off x="2617306" y="3956130"/>
                <a:ext cx="893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200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77048B5-DCB1-42BD-8E8B-DC35075EA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306" y="3956130"/>
                <a:ext cx="893643" cy="369332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D31785A-6C19-41F4-A5BC-691780C6BC6E}"/>
              </a:ext>
            </a:extLst>
          </p:cNvPr>
          <p:cNvSpPr/>
          <p:nvPr/>
        </p:nvSpPr>
        <p:spPr>
          <a:xfrm>
            <a:off x="2321740" y="4909510"/>
            <a:ext cx="202799" cy="334617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97AC22-1641-42E3-BAF3-E0E200290BDF}"/>
              </a:ext>
            </a:extLst>
          </p:cNvPr>
          <p:cNvSpPr txBox="1"/>
          <p:nvPr/>
        </p:nvSpPr>
        <p:spPr>
          <a:xfrm>
            <a:off x="2607540" y="4921279"/>
            <a:ext cx="75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result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13BB763-217D-4AF6-B335-C2F8D20CEE13}"/>
              </a:ext>
            </a:extLst>
          </p:cNvPr>
          <p:cNvCxnSpPr>
            <a:cxnSpLocks/>
          </p:cNvCxnSpPr>
          <p:nvPr/>
        </p:nvCxnSpPr>
        <p:spPr>
          <a:xfrm>
            <a:off x="2192666" y="2091878"/>
            <a:ext cx="231345" cy="691297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7ADEDBF-1945-4F4D-AFCB-075277C8482A}"/>
              </a:ext>
            </a:extLst>
          </p:cNvPr>
          <p:cNvCxnSpPr>
            <a:cxnSpLocks/>
          </p:cNvCxnSpPr>
          <p:nvPr/>
        </p:nvCxnSpPr>
        <p:spPr>
          <a:xfrm>
            <a:off x="5784242" y="3281868"/>
            <a:ext cx="0" cy="1369645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47DB5CB-65A6-43A1-9E67-E708FA184C84}"/>
              </a:ext>
            </a:extLst>
          </p:cNvPr>
          <p:cNvCxnSpPr>
            <a:cxnSpLocks/>
          </p:cNvCxnSpPr>
          <p:nvPr/>
        </p:nvCxnSpPr>
        <p:spPr>
          <a:xfrm flipH="1">
            <a:off x="5784242" y="3281868"/>
            <a:ext cx="1438193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F81B9CA-B84D-4223-B5CD-58ECB7D267E5}"/>
              </a:ext>
            </a:extLst>
          </p:cNvPr>
          <p:cNvCxnSpPr>
            <a:cxnSpLocks/>
          </p:cNvCxnSpPr>
          <p:nvPr/>
        </p:nvCxnSpPr>
        <p:spPr>
          <a:xfrm flipH="1">
            <a:off x="5784243" y="4651513"/>
            <a:ext cx="1133392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A1419B0-DA2C-49C5-BD65-CF33EA7409B6}"/>
              </a:ext>
            </a:extLst>
          </p:cNvPr>
          <p:cNvCxnSpPr>
            <a:cxnSpLocks/>
          </p:cNvCxnSpPr>
          <p:nvPr/>
        </p:nvCxnSpPr>
        <p:spPr>
          <a:xfrm>
            <a:off x="6917635" y="4651513"/>
            <a:ext cx="0" cy="145774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22BFF79-212B-4BAE-953B-6802BAD05F1A}"/>
              </a:ext>
            </a:extLst>
          </p:cNvPr>
          <p:cNvCxnSpPr>
            <a:cxnSpLocks/>
          </p:cNvCxnSpPr>
          <p:nvPr/>
        </p:nvCxnSpPr>
        <p:spPr>
          <a:xfrm>
            <a:off x="7209183" y="3304707"/>
            <a:ext cx="0" cy="236934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0798DEE-0DAB-47DE-9BCD-C1FA75729A65}"/>
              </a:ext>
            </a:extLst>
          </p:cNvPr>
          <p:cNvCxnSpPr>
            <a:cxnSpLocks/>
          </p:cNvCxnSpPr>
          <p:nvPr/>
        </p:nvCxnSpPr>
        <p:spPr>
          <a:xfrm flipH="1">
            <a:off x="6723185" y="4980159"/>
            <a:ext cx="2341302" cy="0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4397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A33572C6-EB1D-4277-A2E2-A8182F761447}"/>
              </a:ext>
            </a:extLst>
          </p:cNvPr>
          <p:cNvSpPr/>
          <p:nvPr/>
        </p:nvSpPr>
        <p:spPr>
          <a:xfrm>
            <a:off x="6467386" y="4967397"/>
            <a:ext cx="3955771" cy="562175"/>
          </a:xfrm>
          <a:prstGeom prst="rect">
            <a:avLst/>
          </a:prstGeom>
          <a:solidFill>
            <a:schemeClr val="bg2"/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00B050"/>
                </a:solidFill>
              </a:rPr>
              <a:t>print</a:t>
            </a:r>
            <a:r>
              <a:rPr lang="en-US" altLang="ko-KR" sz="1200" dirty="0">
                <a:solidFill>
                  <a:schemeClr val="tx1"/>
                </a:solidFill>
              </a:rPr>
              <a:t>(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“3*exp(2) + 3*2*exp(2)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==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“</a:t>
            </a:r>
            <a:r>
              <a:rPr lang="en-US" altLang="ko-KR" sz="1200" dirty="0">
                <a:solidFill>
                  <a:schemeClr val="tx1"/>
                </a:solidFill>
              </a:rPr>
              <a:t>,end </a:t>
            </a:r>
            <a:r>
              <a:rPr lang="en-US" altLang="ko-KR" sz="1200" b="1" dirty="0">
                <a:solidFill>
                  <a:schemeClr val="tx1"/>
                </a:solidFill>
              </a:rPr>
              <a:t>=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</a:rPr>
              <a:t>‘ ‘</a:t>
            </a:r>
            <a:r>
              <a:rPr lang="en-US" altLang="ko-KR" sz="1200" dirty="0">
                <a:solidFill>
                  <a:schemeClr val="tx1"/>
                </a:solidFill>
              </a:rPr>
              <a:t> )</a:t>
            </a:r>
          </a:p>
          <a:p>
            <a:r>
              <a:rPr lang="en-US" altLang="ko-KR" sz="1200" dirty="0">
                <a:solidFill>
                  <a:srgbClr val="00B050"/>
                </a:solidFill>
              </a:rPr>
              <a:t>print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>
                <a:solidFill>
                  <a:srgbClr val="00B050"/>
                </a:solidFill>
              </a:rPr>
              <a:t>3</a:t>
            </a:r>
            <a:r>
              <a:rPr lang="en-US" altLang="ko-KR" sz="1200" dirty="0">
                <a:solidFill>
                  <a:srgbClr val="7030A0"/>
                </a:solidFill>
              </a:rPr>
              <a:t>*</a:t>
            </a:r>
            <a:r>
              <a:rPr lang="en-US" altLang="ko-KR" sz="1200" dirty="0" err="1">
                <a:solidFill>
                  <a:schemeClr val="tx1"/>
                </a:solidFill>
              </a:rPr>
              <a:t>np.exp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>
                <a:solidFill>
                  <a:srgbClr val="00B050"/>
                </a:solidFill>
              </a:rPr>
              <a:t>2</a:t>
            </a:r>
            <a:r>
              <a:rPr lang="en-US" altLang="ko-KR" sz="1200" dirty="0">
                <a:solidFill>
                  <a:schemeClr val="tx1"/>
                </a:solidFill>
              </a:rPr>
              <a:t>) </a:t>
            </a:r>
            <a:r>
              <a:rPr lang="en-US" altLang="ko-KR" sz="1200" dirty="0">
                <a:solidFill>
                  <a:srgbClr val="7030A0"/>
                </a:solidFill>
              </a:rPr>
              <a:t>+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>
                <a:solidFill>
                  <a:srgbClr val="00B050"/>
                </a:solidFill>
              </a:rPr>
              <a:t>3</a:t>
            </a:r>
            <a:r>
              <a:rPr lang="en-US" altLang="ko-KR" sz="1200" dirty="0">
                <a:solidFill>
                  <a:srgbClr val="7030A0"/>
                </a:solidFill>
              </a:rPr>
              <a:t>*</a:t>
            </a:r>
            <a:r>
              <a:rPr lang="en-US" altLang="ko-KR" sz="1200" dirty="0">
                <a:solidFill>
                  <a:srgbClr val="00B050"/>
                </a:solidFill>
              </a:rPr>
              <a:t>2</a:t>
            </a:r>
            <a:r>
              <a:rPr lang="en-US" altLang="ko-KR" sz="1200" dirty="0">
                <a:solidFill>
                  <a:srgbClr val="7030A0"/>
                </a:solidFill>
              </a:rPr>
              <a:t>*</a:t>
            </a:r>
            <a:r>
              <a:rPr lang="en-US" altLang="ko-KR" sz="1200" dirty="0" err="1">
                <a:solidFill>
                  <a:schemeClr val="tx1"/>
                </a:solidFill>
              </a:rPr>
              <a:t>np.exp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en-US" altLang="ko-KR" sz="1200" dirty="0">
                <a:solidFill>
                  <a:srgbClr val="00B050"/>
                </a:solidFill>
              </a:rPr>
              <a:t>2</a:t>
            </a:r>
            <a:r>
              <a:rPr lang="en-US" altLang="ko-KR" sz="1200" dirty="0">
                <a:solidFill>
                  <a:schemeClr val="tx1"/>
                </a:solidFill>
              </a:rPr>
              <a:t>))	</a:t>
            </a:r>
            <a:endParaRPr lang="ko-KR" altLang="en-US" sz="1200" i="1" dirty="0">
              <a:solidFill>
                <a:srgbClr val="0070C0"/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4808C7-13ED-4C87-8573-A9F9C45038CC}"/>
              </a:ext>
            </a:extLst>
          </p:cNvPr>
          <p:cNvSpPr txBox="1"/>
          <p:nvPr/>
        </p:nvSpPr>
        <p:spPr>
          <a:xfrm>
            <a:off x="120158" y="142074"/>
            <a:ext cx="6603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7030A0"/>
                </a:solidFill>
              </a:rPr>
              <a:t>수치미분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  <a:r>
              <a:rPr lang="en-US" altLang="ko-KR" sz="2400" dirty="0">
                <a:solidFill>
                  <a:srgbClr val="7030A0"/>
                </a:solidFill>
              </a:rPr>
              <a:t>1</a:t>
            </a:r>
            <a:r>
              <a:rPr lang="ko-KR" altLang="en-US" sz="2400" dirty="0">
                <a:solidFill>
                  <a:srgbClr val="7030A0"/>
                </a:solidFill>
              </a:rPr>
              <a:t>차 버전 </a:t>
            </a:r>
            <a:r>
              <a:rPr lang="en-US" altLang="ko-KR" sz="2400" dirty="0">
                <a:solidFill>
                  <a:srgbClr val="7030A0"/>
                </a:solidFill>
              </a:rPr>
              <a:t>– numerical derivative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014C40-9D84-4F43-A6EA-4BD55F87E6A3}"/>
                  </a:ext>
                </a:extLst>
              </p:cNvPr>
              <p:cNvSpPr txBox="1"/>
              <p:nvPr/>
            </p:nvSpPr>
            <p:spPr>
              <a:xfrm>
                <a:off x="344557" y="841513"/>
                <a:ext cx="8231741" cy="647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[ </a:t>
                </a:r>
                <a:r>
                  <a:rPr lang="ko-KR" altLang="en-US" dirty="0"/>
                  <a:t>예제 </a:t>
                </a:r>
                <a:r>
                  <a:rPr lang="en-US" altLang="ko-KR" dirty="0"/>
                  <a:t>2 ] </a:t>
                </a:r>
                <a:r>
                  <a:rPr lang="ko-KR" altLang="en-US" dirty="0"/>
                  <a:t>함수 </a:t>
                </a:r>
                <a:r>
                  <a:rPr lang="en-US" altLang="ko-KR" dirty="0"/>
                  <a:t>f(x) =</a:t>
                </a:r>
                <a:r>
                  <a:rPr lang="en-US" altLang="ko-KR" sz="1800" dirty="0">
                    <a:solidFill>
                      <a:schemeClr val="tx1"/>
                    </a:solidFill>
                  </a:rPr>
                  <a:t> 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𝑥𝑒</m:t>
                        </m:r>
                      </m:e>
                      <m:sup>
                        <m:r>
                          <a:rPr lang="en-US" altLang="ko-KR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ko-KR" altLang="en-US" dirty="0"/>
                  <a:t> 미분한 함</a:t>
                </a:r>
                <a14:m>
                  <m:oMath xmlns:m="http://schemas.openxmlformats.org/officeDocument/2006/math"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수</m:t>
                    </m:r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를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dirty="0"/>
                  <a:t>(x) </a:t>
                </a:r>
                <a:r>
                  <a:rPr lang="ko-KR" altLang="en-US" dirty="0"/>
                  <a:t>라고 할 경우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dirty="0"/>
                  <a:t>(2)</a:t>
                </a:r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구하기</a:t>
                </a:r>
                <a:r>
                  <a:rPr lang="en-US" altLang="ko-KR" dirty="0"/>
                  <a:t>.</a:t>
                </a:r>
                <a:br>
                  <a:rPr lang="en-US" altLang="ko-KR" dirty="0"/>
                </a:br>
                <a:r>
                  <a:rPr lang="en-US" altLang="ko-KR" dirty="0"/>
                  <a:t>x=2 </a:t>
                </a:r>
                <a:r>
                  <a:rPr lang="ko-KR" altLang="en-US" dirty="0"/>
                  <a:t>에서 값이 미세하게 변할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함수 </a:t>
                </a:r>
                <a:r>
                  <a:rPr lang="en-US" altLang="ko-KR" dirty="0"/>
                  <a:t>f </a:t>
                </a:r>
                <a:r>
                  <a:rPr lang="ko-KR" altLang="en-US" dirty="0"/>
                  <a:t>는 얼마나 변하는지 계산하라는 의미</a:t>
                </a:r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014C40-9D84-4F43-A6EA-4BD55F87E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57" y="841513"/>
                <a:ext cx="8231741" cy="647806"/>
              </a:xfrm>
              <a:prstGeom prst="rect">
                <a:avLst/>
              </a:prstGeom>
              <a:blipFill>
                <a:blip r:embed="rId2"/>
                <a:stretch>
                  <a:fillRect l="-667" t="-4717" r="-296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7EA270AF-71F1-4A04-B23F-1B58B3949C73}"/>
              </a:ext>
            </a:extLst>
          </p:cNvPr>
          <p:cNvGrpSpPr/>
          <p:nvPr/>
        </p:nvGrpSpPr>
        <p:grpSpPr>
          <a:xfrm>
            <a:off x="1568948" y="2175962"/>
            <a:ext cx="4114800" cy="3774264"/>
            <a:chOff x="6420676" y="1409387"/>
            <a:chExt cx="4757531" cy="338966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DA61DE5-C1F6-4358-BA76-6F6ED186A0A9}"/>
                </a:ext>
              </a:extLst>
            </p:cNvPr>
            <p:cNvSpPr/>
            <p:nvPr/>
          </p:nvSpPr>
          <p:spPr>
            <a:xfrm>
              <a:off x="6420676" y="1412479"/>
              <a:ext cx="4750904" cy="956411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import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numpy</a:t>
              </a:r>
              <a:r>
                <a:rPr lang="en-US" altLang="ko-KR" sz="1200" dirty="0">
                  <a:solidFill>
                    <a:schemeClr val="tx1"/>
                  </a:solidFill>
                </a:rPr>
                <a:t> as np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def my_func2(x):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return 3*x*(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np.exp</a:t>
              </a:r>
              <a:r>
                <a:rPr lang="en-US" altLang="ko-KR" sz="1200" dirty="0">
                  <a:solidFill>
                    <a:schemeClr val="tx1"/>
                  </a:solidFill>
                </a:rPr>
                <a:t>(x))	</a:t>
              </a:r>
              <a:endParaRPr lang="ko-KR" altLang="en-US" sz="1200" i="1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AE3853A1-D5DF-40C8-9486-5380D49E367E}"/>
                    </a:ext>
                  </a:extLst>
                </p:cNvPr>
                <p:cNvSpPr/>
                <p:nvPr/>
              </p:nvSpPr>
              <p:spPr>
                <a:xfrm>
                  <a:off x="6427304" y="2503058"/>
                  <a:ext cx="4744273" cy="1013111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dirty="0">
                      <a:solidFill>
                        <a:srgbClr val="00B050"/>
                      </a:solidFill>
                    </a:rPr>
                    <a:t>def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200" dirty="0" err="1">
                      <a:solidFill>
                        <a:srgbClr val="0070C0"/>
                      </a:solidFill>
                    </a:rPr>
                    <a:t>numerical_derivative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(f, x):</a:t>
                  </a:r>
                </a:p>
                <a:p>
                  <a:endParaRPr lang="en-US" altLang="ko-KR" sz="1200" dirty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    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</a:rPr>
                    <a:t>delta_x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200" b="1" dirty="0">
                      <a:solidFill>
                        <a:schemeClr val="tx1"/>
                      </a:solidFill>
                    </a:rPr>
                    <a:t>=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200" dirty="0">
                      <a:solidFill>
                        <a:srgbClr val="00B050"/>
                      </a:solidFill>
                    </a:rPr>
                    <a:t>1e</a:t>
                  </a:r>
                  <a14:m>
                    <m:oMath xmlns:m="http://schemas.openxmlformats.org/officeDocument/2006/math">
                      <m:r>
                        <a:rPr lang="en-US" altLang="ko-KR" sz="12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en-US" altLang="ko-KR" sz="1200" dirty="0">
                      <a:solidFill>
                        <a:srgbClr val="00B050"/>
                      </a:solidFill>
                    </a:rPr>
                    <a:t>4</a:t>
                  </a:r>
                  <a:endParaRPr lang="en-US" altLang="ko-KR" sz="1200" dirty="0">
                    <a:solidFill>
                      <a:schemeClr val="tx1"/>
                    </a:solidFill>
                  </a:endParaRPr>
                </a:p>
                <a:p>
                  <a:endParaRPr lang="en-US" altLang="ko-KR" sz="1200" dirty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    </a:t>
                  </a:r>
                  <a:r>
                    <a:rPr lang="en-US" altLang="ko-KR" sz="1200" dirty="0">
                      <a:solidFill>
                        <a:srgbClr val="00B050"/>
                      </a:solidFill>
                    </a:rPr>
                    <a:t>return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  (f(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</a:rPr>
                    <a:t>x</a:t>
                  </a:r>
                  <a:r>
                    <a:rPr lang="en-US" altLang="ko-KR" sz="1200" dirty="0" err="1">
                      <a:solidFill>
                        <a:srgbClr val="7030A0"/>
                      </a:solidFill>
                    </a:rPr>
                    <a:t>+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</a:rPr>
                    <a:t>delta_x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) </a:t>
                  </a:r>
                  <a14:m>
                    <m:oMath xmlns:m="http://schemas.openxmlformats.org/officeDocument/2006/math">
                      <m:r>
                        <a:rPr lang="en-US" altLang="ko-KR" sz="1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f(x</a:t>
                  </a:r>
                  <a14:m>
                    <m:oMath xmlns:m="http://schemas.openxmlformats.org/officeDocument/2006/math">
                      <m:r>
                        <a:rPr lang="en-US" altLang="ko-KR" sz="1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a14:m>
                  <a:r>
                    <a:rPr lang="en-US" altLang="ko-KR" sz="1200" dirty="0" err="1">
                      <a:solidFill>
                        <a:schemeClr val="tx1"/>
                      </a:solidFill>
                    </a:rPr>
                    <a:t>delta_x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)) </a:t>
                  </a:r>
                  <a:r>
                    <a:rPr lang="en-US" altLang="ko-KR" sz="1200" dirty="0">
                      <a:solidFill>
                        <a:srgbClr val="7030A0"/>
                      </a:solidFill>
                    </a:rPr>
                    <a:t>/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(</a:t>
                  </a:r>
                  <a:r>
                    <a:rPr lang="en-US" altLang="ko-KR" sz="1200" dirty="0">
                      <a:solidFill>
                        <a:srgbClr val="00B050"/>
                      </a:solidFill>
                    </a:rPr>
                    <a:t>2</a:t>
                  </a:r>
                  <a:r>
                    <a:rPr lang="en-US" altLang="ko-KR" sz="1200" dirty="0">
                      <a:solidFill>
                        <a:srgbClr val="7030A0"/>
                      </a:solidFill>
                    </a:rPr>
                    <a:t>*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</a:rPr>
                    <a:t>delta_x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)</a:t>
                  </a:r>
                  <a:endParaRPr lang="ko-KR" alt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AE3853A1-D5DF-40C8-9486-5380D49E36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7304" y="2503058"/>
                  <a:ext cx="4744273" cy="101311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bg2">
                      <a:lumMod val="9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6E7123B-3199-4261-BFC2-829148694F5C}"/>
                </a:ext>
              </a:extLst>
            </p:cNvPr>
            <p:cNvSpPr/>
            <p:nvPr/>
          </p:nvSpPr>
          <p:spPr>
            <a:xfrm>
              <a:off x="6420680" y="3676784"/>
              <a:ext cx="4750904" cy="636276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result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numerical_derivative</a:t>
              </a:r>
              <a:r>
                <a:rPr lang="en-US" altLang="ko-KR" sz="1200" dirty="0">
                  <a:solidFill>
                    <a:schemeClr val="tx1"/>
                  </a:solidFill>
                </a:rPr>
                <a:t>(my_func2, 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  <a:r>
                <a:rPr lang="en-US" altLang="ko-KR" sz="12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“result </a:t>
              </a:r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</a:rPr>
                <a:t>==</a:t>
              </a:r>
              <a:r>
                <a:rPr lang="en-US" altLang="ko-KR" sz="12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200" dirty="0">
                  <a:solidFill>
                    <a:schemeClr val="tx1"/>
                  </a:solidFill>
                </a:rPr>
                <a:t>, result)	</a:t>
              </a:r>
              <a:endParaRPr lang="ko-KR" altLang="en-US" sz="1200" i="1" dirty="0">
                <a:solidFill>
                  <a:srgbClr val="0070C0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89C191D-E570-4217-9DC1-08699E1652A5}"/>
                </a:ext>
              </a:extLst>
            </p:cNvPr>
            <p:cNvSpPr/>
            <p:nvPr/>
          </p:nvSpPr>
          <p:spPr>
            <a:xfrm>
              <a:off x="6427300" y="1409387"/>
              <a:ext cx="4750904" cy="338966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4FA0EDC-B393-436E-ADE7-2E0F02A2A145}"/>
                </a:ext>
              </a:extLst>
            </p:cNvPr>
            <p:cNvSpPr/>
            <p:nvPr/>
          </p:nvSpPr>
          <p:spPr>
            <a:xfrm>
              <a:off x="6427301" y="2602822"/>
              <a:ext cx="4750905" cy="34029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D671C9F-40B9-4D53-A8CC-DD2F5A5B9653}"/>
                </a:ext>
              </a:extLst>
            </p:cNvPr>
            <p:cNvSpPr/>
            <p:nvPr/>
          </p:nvSpPr>
          <p:spPr>
            <a:xfrm>
              <a:off x="6427302" y="4213490"/>
              <a:ext cx="4750905" cy="34029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1459D69-688B-4737-9693-95B3C13A178F}"/>
                </a:ext>
              </a:extLst>
            </p:cNvPr>
            <p:cNvSpPr/>
            <p:nvPr/>
          </p:nvSpPr>
          <p:spPr>
            <a:xfrm>
              <a:off x="6427296" y="4421260"/>
              <a:ext cx="4744284" cy="281966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altLang="ko-KR" sz="1400" dirty="0">
                  <a:solidFill>
                    <a:schemeClr val="tx1"/>
                  </a:solidFill>
                </a:rPr>
                <a:t>result == 6.000000000012662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1845B57-3ADB-4187-AE57-2B92CB9E2A5D}"/>
              </a:ext>
            </a:extLst>
          </p:cNvPr>
          <p:cNvSpPr/>
          <p:nvPr/>
        </p:nvSpPr>
        <p:spPr>
          <a:xfrm>
            <a:off x="1574670" y="4512208"/>
            <a:ext cx="4103343" cy="91170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40317A-6AE5-4851-B0D3-8BEF73A8CD6C}"/>
              </a:ext>
            </a:extLst>
          </p:cNvPr>
          <p:cNvSpPr/>
          <p:nvPr/>
        </p:nvSpPr>
        <p:spPr>
          <a:xfrm>
            <a:off x="1574672" y="3258060"/>
            <a:ext cx="4103342" cy="125414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F8E0C8-1E5F-432F-A2E2-1E69CEC60B7C}"/>
                  </a:ext>
                </a:extLst>
              </p:cNvPr>
              <p:cNvSpPr txBox="1"/>
              <p:nvPr/>
            </p:nvSpPr>
            <p:spPr>
              <a:xfrm>
                <a:off x="3178016" y="1722786"/>
                <a:ext cx="11987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수</m:t>
                    </m:r>
                  </m:oMath>
                </a14:m>
                <a:r>
                  <a:rPr lang="ko-KR" altLang="en-US" dirty="0"/>
                  <a:t>치 미분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F8E0C8-1E5F-432F-A2E2-1E69CEC60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016" y="1722786"/>
                <a:ext cx="1198790" cy="369332"/>
              </a:xfrm>
              <a:prstGeom prst="rect">
                <a:avLst/>
              </a:prstGeom>
              <a:blipFill>
                <a:blip r:embed="rId4"/>
                <a:stretch>
                  <a:fillRect l="-1015" t="-10000" r="-4061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E117489-381C-422C-8960-9A2CB158F203}"/>
              </a:ext>
            </a:extLst>
          </p:cNvPr>
          <p:cNvCxnSpPr>
            <a:cxnSpLocks/>
          </p:cNvCxnSpPr>
          <p:nvPr/>
        </p:nvCxnSpPr>
        <p:spPr>
          <a:xfrm flipH="1">
            <a:off x="2188434" y="5019915"/>
            <a:ext cx="2414189" cy="0"/>
          </a:xfrm>
          <a:prstGeom prst="straightConnector1">
            <a:avLst/>
          </a:prstGeom>
          <a:ln w="28575">
            <a:solidFill>
              <a:srgbClr val="7030A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1B5D1EC-7D99-42D5-82A5-BAD2A8C558BB}"/>
              </a:ext>
            </a:extLst>
          </p:cNvPr>
          <p:cNvCxnSpPr>
            <a:cxnSpLocks/>
          </p:cNvCxnSpPr>
          <p:nvPr/>
        </p:nvCxnSpPr>
        <p:spPr>
          <a:xfrm>
            <a:off x="6099786" y="1828800"/>
            <a:ext cx="0" cy="4121426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CB81D8-C7AC-4198-ACE7-454051C4F803}"/>
                  </a:ext>
                </a:extLst>
              </p:cNvPr>
              <p:cNvSpPr txBox="1"/>
              <p:nvPr/>
            </p:nvSpPr>
            <p:spPr>
              <a:xfrm>
                <a:off x="7488633" y="1722786"/>
                <a:ext cx="1651414" cy="3756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수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학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공</m:t>
                    </m:r>
                  </m:oMath>
                </a14:m>
                <a:r>
                  <a:rPr lang="ko-KR" altLang="en-US" dirty="0"/>
                  <a:t>식 검증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1CB81D8-C7AC-4198-ACE7-454051C4F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633" y="1722786"/>
                <a:ext cx="1651414" cy="375680"/>
              </a:xfrm>
              <a:prstGeom prst="rect">
                <a:avLst/>
              </a:prstGeom>
              <a:blipFill>
                <a:blip r:embed="rId5"/>
                <a:stretch>
                  <a:fillRect l="-738" t="-8197" r="-2952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2728A47-DFB2-4C2D-9593-DD5CEEE60FA9}"/>
                  </a:ext>
                </a:extLst>
              </p:cNvPr>
              <p:cNvSpPr/>
              <p:nvPr/>
            </p:nvSpPr>
            <p:spPr>
              <a:xfrm>
                <a:off x="6467386" y="2161034"/>
                <a:ext cx="3955771" cy="378919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i="1" dirty="0">
                    <a:solidFill>
                      <a:schemeClr val="tx1"/>
                    </a:solidFill>
                  </a:rPr>
                  <a:t>f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(x)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𝑥𝑒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미분</a:t>
                </a:r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(x)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:endParaRPr lang="en-US" altLang="ko-KR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(2)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72728A47-DFB2-4C2D-9593-DD5CEEE60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386" y="2161034"/>
                <a:ext cx="3955771" cy="37891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A9DE2724-F8B6-4581-BA1E-4B053003B21D}"/>
              </a:ext>
            </a:extLst>
          </p:cNvPr>
          <p:cNvSpPr/>
          <p:nvPr/>
        </p:nvSpPr>
        <p:spPr>
          <a:xfrm>
            <a:off x="8328174" y="2863593"/>
            <a:ext cx="202799" cy="334617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FD8EA41C-D801-46FF-AC43-CC5BC8AA0785}"/>
              </a:ext>
            </a:extLst>
          </p:cNvPr>
          <p:cNvSpPr/>
          <p:nvPr/>
        </p:nvSpPr>
        <p:spPr>
          <a:xfrm>
            <a:off x="8328173" y="3667331"/>
            <a:ext cx="202799" cy="334617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915C975E-7D64-4780-AFEC-17052CB7598F}"/>
              </a:ext>
            </a:extLst>
          </p:cNvPr>
          <p:cNvSpPr/>
          <p:nvPr/>
        </p:nvSpPr>
        <p:spPr>
          <a:xfrm>
            <a:off x="8328173" y="4533316"/>
            <a:ext cx="202799" cy="334617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9B49B9-E37D-4059-92D6-7417C03EA9CB}"/>
              </a:ext>
            </a:extLst>
          </p:cNvPr>
          <p:cNvSpPr txBox="1"/>
          <p:nvPr/>
        </p:nvSpPr>
        <p:spPr>
          <a:xfrm>
            <a:off x="8622605" y="3694258"/>
            <a:ext cx="920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x </a:t>
            </a:r>
            <a:r>
              <a:rPr lang="en-US" altLang="ko-KR" sz="1200" b="1" dirty="0"/>
              <a:t>=</a:t>
            </a:r>
            <a:r>
              <a:rPr lang="en-US" altLang="ko-KR" sz="1200" dirty="0"/>
              <a:t> 2 </a:t>
            </a:r>
            <a:r>
              <a:rPr lang="ko-KR" altLang="en-US" sz="1200" dirty="0"/>
              <a:t>대입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C991C2-01A4-4540-8E2A-6D466FAFF2D9}"/>
              </a:ext>
            </a:extLst>
          </p:cNvPr>
          <p:cNvSpPr/>
          <p:nvPr/>
        </p:nvSpPr>
        <p:spPr>
          <a:xfrm>
            <a:off x="6467386" y="4949202"/>
            <a:ext cx="3955773" cy="100102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ko-KR" sz="1400" dirty="0">
                <a:solidFill>
                  <a:schemeClr val="tx1"/>
                </a:solidFill>
              </a:rPr>
              <a:t>3*exp(2) + 3*2*exp(2) </a:t>
            </a:r>
            <a:r>
              <a:rPr lang="en-US" altLang="ko-KR" sz="1400" b="1" dirty="0">
                <a:solidFill>
                  <a:schemeClr val="tx1"/>
                </a:solidFill>
              </a:rPr>
              <a:t>==</a:t>
            </a:r>
            <a:r>
              <a:rPr lang="en-US" altLang="ko-KR" sz="1400" dirty="0">
                <a:solidFill>
                  <a:schemeClr val="tx1"/>
                </a:solidFill>
              </a:rPr>
              <a:t> 66.50150489037586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3672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F26FC8-12F4-4AB0-AF72-6C39665C2D93}"/>
              </a:ext>
            </a:extLst>
          </p:cNvPr>
          <p:cNvSpPr txBox="1"/>
          <p:nvPr/>
        </p:nvSpPr>
        <p:spPr>
          <a:xfrm>
            <a:off x="120158" y="142074"/>
            <a:ext cx="6187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7030A0"/>
                </a:solidFill>
              </a:rPr>
              <a:t>수치미분</a:t>
            </a:r>
            <a:r>
              <a:rPr lang="ko-KR" altLang="en-US" sz="2400" dirty="0">
                <a:solidFill>
                  <a:srgbClr val="7030A0"/>
                </a:solidFill>
              </a:rPr>
              <a:t> 최종 버전 </a:t>
            </a:r>
            <a:r>
              <a:rPr lang="en-US" altLang="ko-KR" sz="2400" dirty="0">
                <a:solidFill>
                  <a:srgbClr val="7030A0"/>
                </a:solidFill>
              </a:rPr>
              <a:t>– numerical derivative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380557-6968-49FC-8CEB-57C225811FD6}"/>
              </a:ext>
            </a:extLst>
          </p:cNvPr>
          <p:cNvSpPr txBox="1"/>
          <p:nvPr/>
        </p:nvSpPr>
        <p:spPr>
          <a:xfrm>
            <a:off x="589547" y="866274"/>
            <a:ext cx="8810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입력 변수가 하나 이상인 </a:t>
            </a:r>
            <a:r>
              <a:rPr lang="ko-KR" altLang="en-US" dirty="0">
                <a:solidFill>
                  <a:srgbClr val="FF0000"/>
                </a:solidFill>
              </a:rPr>
              <a:t>다 변수 함수의 경우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입력변수는 서로 독립적이기 때문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ko-KR" altLang="en-US" dirty="0" err="1">
                <a:solidFill>
                  <a:srgbClr val="FF0000"/>
                </a:solidFill>
              </a:rPr>
              <a:t>수치미분</a:t>
            </a:r>
            <a:r>
              <a:rPr lang="ko-KR" altLang="en-US" dirty="0">
                <a:solidFill>
                  <a:srgbClr val="FF0000"/>
                </a:solidFill>
              </a:rPr>
              <a:t> 또한 변수의 개수만큼 개별적으로 계산</a:t>
            </a:r>
            <a:r>
              <a:rPr lang="ko-KR" altLang="en-US" dirty="0"/>
              <a:t>하여야 함</a:t>
            </a:r>
            <a:endParaRPr lang="en-US" altLang="ko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A16FD2A-B7C9-4D5B-B576-34AFEDDE1E7B}"/>
                  </a:ext>
                </a:extLst>
              </p:cNvPr>
              <p:cNvSpPr/>
              <p:nvPr/>
            </p:nvSpPr>
            <p:spPr>
              <a:xfrm>
                <a:off x="2010426" y="1630019"/>
                <a:ext cx="8197780" cy="2034212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예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] f(</a:t>
                </a:r>
                <a:r>
                  <a:rPr lang="en-US" altLang="ko-KR" sz="1400" dirty="0" err="1">
                    <a:solidFill>
                      <a:schemeClr val="tx1"/>
                    </a:solidFill>
                  </a:rPr>
                  <a:t>x,y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</a:rPr>
                  <a:t> 라면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400" dirty="0">
                    <a:solidFill>
                      <a:srgbClr val="FF0000"/>
                    </a:solidFill>
                  </a:rPr>
                  <a:t>입력 변수 </a:t>
                </a:r>
                <a:r>
                  <a:rPr lang="en-US" altLang="ko-KR" sz="1400" dirty="0" err="1">
                    <a:solidFill>
                      <a:srgbClr val="FF0000"/>
                    </a:solidFill>
                  </a:rPr>
                  <a:t>x,y</a:t>
                </a:r>
                <a:r>
                  <a:rPr lang="en-US" altLang="ko-KR" sz="1400" dirty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1400" dirty="0">
                    <a:solidFill>
                      <a:srgbClr val="FF0000"/>
                    </a:solidFill>
                  </a:rPr>
                  <a:t>두 개 이므로</a:t>
                </a:r>
                <a:r>
                  <a:rPr lang="en-US" altLang="ko-KR" sz="1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ko-KR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ko-KR" altLang="en-US" sz="1400" dirty="0">
                    <a:solidFill>
                      <a:srgbClr val="FF0000"/>
                    </a:solidFill>
                  </a:rPr>
                  <a:t> 각각 </a:t>
                </a:r>
                <a:r>
                  <a:rPr lang="ko-KR" altLang="en-US" sz="1400" dirty="0" err="1">
                    <a:solidFill>
                      <a:srgbClr val="FF0000"/>
                    </a:solidFill>
                  </a:rPr>
                  <a:t>수치미분</a:t>
                </a:r>
                <a:r>
                  <a:rPr lang="ko-KR" altLang="en-US" sz="1400" dirty="0">
                    <a:solidFill>
                      <a:srgbClr val="FF0000"/>
                    </a:solidFill>
                  </a:rPr>
                  <a:t> 수행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r>
                  <a:rPr lang="en-US" altLang="ko-KR" sz="1400" dirty="0">
                    <a:solidFill>
                      <a:schemeClr val="tx1"/>
                    </a:solidFill>
                  </a:rPr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1400" dirty="0">
                    <a:solidFill>
                      <a:schemeClr val="tx1"/>
                    </a:solidFill>
                  </a:rPr>
                  <a:t>(1.0, 2.0)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값을 계산하기 위해서는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</a:t>
                </a: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>
                    <a:solidFill>
                      <a:schemeClr val="tx1"/>
                    </a:solidFill>
                  </a:rPr>
                  <a:t>          ⇒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x = 1.0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에서의 미분계수는 변수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y = 2.0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을 상수로 대입하여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 2)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</a:rPr>
                  <a:t>를 수행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r>
                  <a:rPr lang="ko-KR" altLang="en-US" sz="1400" dirty="0">
                    <a:solidFill>
                      <a:schemeClr val="tx1"/>
                    </a:solidFill>
                  </a:rPr>
                  <a:t>          ⇒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y = 2.0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에서의 미분계수 또한 변수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x = 1.0 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인 상수로 대입하여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(1. 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ko-KR" altLang="en-US" sz="1400" dirty="0">
                    <a:solidFill>
                      <a:schemeClr val="tx1"/>
                    </a:solidFill>
                  </a:rPr>
                  <a:t>를 수행</a:t>
                </a:r>
              </a:p>
            </p:txBody>
          </p:sp>
        </mc:Choice>
        <mc:Fallback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7A16FD2A-B7C9-4D5B-B576-34AFEDDE1E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426" y="1630019"/>
                <a:ext cx="8197780" cy="20342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00D7E9-819D-46A5-A230-B63D06563A13}"/>
                  </a:ext>
                </a:extLst>
              </p:cNvPr>
              <p:cNvSpPr/>
              <p:nvPr/>
            </p:nvSpPr>
            <p:spPr>
              <a:xfrm>
                <a:off x="8670953" y="2927026"/>
                <a:ext cx="1477617" cy="299882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i="1" dirty="0">
                    <a:solidFill>
                      <a:schemeClr val="tx1"/>
                    </a:solidFill>
                  </a:rPr>
                  <a:t>f(1,y)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altLang="ko-KR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ko-KR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en-US" altLang="ko-KR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5900D7E9-819D-46A5-A230-B63D06563A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953" y="2927026"/>
                <a:ext cx="1477617" cy="2998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E4FEA4-038F-40AE-A0DA-E5F57C06D4CF}"/>
                  </a:ext>
                </a:extLst>
              </p:cNvPr>
              <p:cNvSpPr/>
              <p:nvPr/>
            </p:nvSpPr>
            <p:spPr>
              <a:xfrm>
                <a:off x="8120996" y="2138519"/>
                <a:ext cx="1477617" cy="299882"/>
              </a:xfrm>
              <a:prstGeom prst="rect">
                <a:avLst/>
              </a:prstGeom>
              <a:noFill/>
              <a:ln w="190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i="1" dirty="0">
                    <a:solidFill>
                      <a:schemeClr val="tx1"/>
                    </a:solidFill>
                  </a:rPr>
                  <a:t>f(x,2)</a:t>
                </a:r>
                <a:r>
                  <a:rPr lang="en-US" altLang="ko-KR" sz="10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altLang="ko-KR" sz="1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+6</m:t>
                    </m:r>
                    <m:r>
                      <a:rPr lang="en-US" altLang="ko-KR" sz="1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+8</m:t>
                    </m:r>
                  </m:oMath>
                </a14:m>
                <a:endParaRPr lang="en-US" altLang="ko-KR" sz="1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7FE4FEA4-038F-40AE-A0DA-E5F57C06D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996" y="2138519"/>
                <a:ext cx="1477617" cy="2998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rgbClr val="00206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5A04C11B-340F-448D-88C8-48668BE7D2C1}"/>
              </a:ext>
            </a:extLst>
          </p:cNvPr>
          <p:cNvSpPr/>
          <p:nvPr/>
        </p:nvSpPr>
        <p:spPr>
          <a:xfrm>
            <a:off x="2010426" y="3966681"/>
            <a:ext cx="8197780" cy="203421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6EBDCB0-236C-44F7-B3B5-E1161A139E6B}"/>
              </a:ext>
            </a:extLst>
          </p:cNvPr>
          <p:cNvSpPr/>
          <p:nvPr/>
        </p:nvSpPr>
        <p:spPr>
          <a:xfrm>
            <a:off x="2741037" y="4339041"/>
            <a:ext cx="6473255" cy="75799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⇒ </a:t>
            </a:r>
            <a:r>
              <a:rPr lang="en-US" altLang="ko-KR" sz="1200" dirty="0">
                <a:solidFill>
                  <a:schemeClr val="tx1"/>
                </a:solidFill>
              </a:rPr>
              <a:t>x = 1.0 </a:t>
            </a:r>
            <a:r>
              <a:rPr lang="ko-KR" altLang="en-US" sz="1200" dirty="0">
                <a:solidFill>
                  <a:schemeClr val="tx1"/>
                </a:solidFill>
              </a:rPr>
              <a:t>에서 미분 값을 구한다는 것은</a:t>
            </a:r>
            <a:r>
              <a:rPr lang="en-US" altLang="ko-KR" sz="1200" dirty="0">
                <a:solidFill>
                  <a:schemeClr val="tx1"/>
                </a:solidFill>
              </a:rPr>
              <a:t>, y </a:t>
            </a:r>
            <a:r>
              <a:rPr lang="ko-KR" altLang="en-US" sz="1200" dirty="0">
                <a:solidFill>
                  <a:schemeClr val="tx1"/>
                </a:solidFill>
              </a:rPr>
              <a:t>값은 </a:t>
            </a:r>
            <a:r>
              <a:rPr lang="en-US" altLang="ko-KR" sz="1200" dirty="0">
                <a:solidFill>
                  <a:schemeClr val="tx1"/>
                </a:solidFill>
              </a:rPr>
              <a:t>2.0 </a:t>
            </a:r>
            <a:r>
              <a:rPr lang="ko-KR" altLang="en-US" sz="1200" dirty="0">
                <a:solidFill>
                  <a:schemeClr val="tx1"/>
                </a:solidFill>
              </a:rPr>
              <a:t>으로 고정한 상태에서</a:t>
            </a:r>
            <a:r>
              <a:rPr lang="en-US" altLang="ko-KR" sz="1200" dirty="0">
                <a:solidFill>
                  <a:schemeClr val="tx1"/>
                </a:solidFill>
              </a:rPr>
              <a:t>, x = 1.0 </a:t>
            </a:r>
            <a:r>
              <a:rPr lang="ko-KR" altLang="en-US" sz="1200" dirty="0">
                <a:solidFill>
                  <a:schemeClr val="tx1"/>
                </a:solidFill>
              </a:rPr>
              <a:t>을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미세하게 변화시킬 때 </a:t>
            </a:r>
            <a:r>
              <a:rPr lang="en-US" altLang="ko-KR" sz="1200" dirty="0">
                <a:solidFill>
                  <a:schemeClr val="tx1"/>
                </a:solidFill>
              </a:rPr>
              <a:t>f(x, y) </a:t>
            </a:r>
            <a:r>
              <a:rPr lang="ko-KR" altLang="en-US" sz="1200" dirty="0">
                <a:solidFill>
                  <a:schemeClr val="tx1"/>
                </a:solidFill>
              </a:rPr>
              <a:t>는 얼마나 </a:t>
            </a:r>
            <a:r>
              <a:rPr lang="ko-KR" altLang="en-US" sz="1200" dirty="0" err="1">
                <a:solidFill>
                  <a:schemeClr val="tx1"/>
                </a:solidFill>
              </a:rPr>
              <a:t>변화는지</a:t>
            </a:r>
            <a:r>
              <a:rPr lang="ko-KR" altLang="en-US" sz="1200" dirty="0">
                <a:solidFill>
                  <a:schemeClr val="tx1"/>
                </a:solidFill>
              </a:rPr>
              <a:t> 알아보겠다는 의미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즉</a:t>
            </a:r>
            <a:r>
              <a:rPr lang="en-US" altLang="ko-KR" sz="1200" dirty="0">
                <a:solidFill>
                  <a:schemeClr val="tx1"/>
                </a:solidFill>
              </a:rPr>
              <a:t>, y = 2.0 </a:t>
            </a:r>
            <a:r>
              <a:rPr lang="ko-KR" altLang="en-US" sz="1200" dirty="0">
                <a:solidFill>
                  <a:schemeClr val="tx1"/>
                </a:solidFill>
              </a:rPr>
              <a:t>으로 고정된 상태에서 </a:t>
            </a:r>
            <a:r>
              <a:rPr lang="en-US" altLang="ko-KR" sz="1200" dirty="0">
                <a:solidFill>
                  <a:schemeClr val="tx1"/>
                </a:solidFill>
              </a:rPr>
              <a:t>x = 1.0 </a:t>
            </a:r>
            <a:r>
              <a:rPr lang="ko-KR" altLang="en-US" sz="1200" dirty="0">
                <a:solidFill>
                  <a:schemeClr val="tx1"/>
                </a:solidFill>
              </a:rPr>
              <a:t>을 미세하게 변화시키면 </a:t>
            </a:r>
            <a:r>
              <a:rPr lang="en-US" altLang="ko-KR" sz="1200" dirty="0">
                <a:solidFill>
                  <a:schemeClr val="tx1"/>
                </a:solidFill>
              </a:rPr>
              <a:t>f(x, y) 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8.0 </a:t>
            </a:r>
            <a:r>
              <a:rPr lang="ko-KR" altLang="en-US" sz="1200" dirty="0">
                <a:solidFill>
                  <a:schemeClr val="tx1"/>
                </a:solidFill>
              </a:rPr>
              <a:t>만큼 변한다는 의미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39FB95-7F35-415F-AD1A-ADCB297610A3}"/>
              </a:ext>
            </a:extLst>
          </p:cNvPr>
          <p:cNvSpPr/>
          <p:nvPr/>
        </p:nvSpPr>
        <p:spPr>
          <a:xfrm>
            <a:off x="2741037" y="5169967"/>
            <a:ext cx="6473255" cy="757990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⇒ </a:t>
            </a:r>
            <a:r>
              <a:rPr lang="en-US" altLang="ko-KR" sz="1200" dirty="0">
                <a:solidFill>
                  <a:schemeClr val="tx1"/>
                </a:solidFill>
              </a:rPr>
              <a:t>y = 2.0 </a:t>
            </a:r>
            <a:r>
              <a:rPr lang="ko-KR" altLang="en-US" sz="1200" dirty="0">
                <a:solidFill>
                  <a:schemeClr val="tx1"/>
                </a:solidFill>
              </a:rPr>
              <a:t>에서 미분 값을 구한다는 것은</a:t>
            </a:r>
            <a:r>
              <a:rPr lang="en-US" altLang="ko-KR" sz="1200" dirty="0">
                <a:solidFill>
                  <a:schemeClr val="tx1"/>
                </a:solidFill>
              </a:rPr>
              <a:t>, x </a:t>
            </a:r>
            <a:r>
              <a:rPr lang="ko-KR" altLang="en-US" sz="1200" dirty="0">
                <a:solidFill>
                  <a:schemeClr val="tx1"/>
                </a:solidFill>
              </a:rPr>
              <a:t>값은 </a:t>
            </a:r>
            <a:r>
              <a:rPr lang="en-US" altLang="ko-KR" sz="1200" dirty="0">
                <a:solidFill>
                  <a:schemeClr val="tx1"/>
                </a:solidFill>
              </a:rPr>
              <a:t>1.0 </a:t>
            </a:r>
            <a:r>
              <a:rPr lang="ko-KR" altLang="en-US" sz="1200" dirty="0">
                <a:solidFill>
                  <a:schemeClr val="tx1"/>
                </a:solidFill>
              </a:rPr>
              <a:t>으로 고정한 상태에서</a:t>
            </a:r>
            <a:r>
              <a:rPr lang="en-US" altLang="ko-KR" sz="1200" dirty="0">
                <a:solidFill>
                  <a:schemeClr val="tx1"/>
                </a:solidFill>
              </a:rPr>
              <a:t>, y = 2.0 </a:t>
            </a:r>
            <a:r>
              <a:rPr lang="ko-KR" altLang="en-US" sz="1200" dirty="0">
                <a:solidFill>
                  <a:schemeClr val="tx1"/>
                </a:solidFill>
              </a:rPr>
              <a:t>을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미세하게 변화시킬 때 </a:t>
            </a:r>
            <a:r>
              <a:rPr lang="en-US" altLang="ko-KR" sz="1200" dirty="0">
                <a:solidFill>
                  <a:schemeClr val="tx1"/>
                </a:solidFill>
              </a:rPr>
              <a:t>f(x, y) </a:t>
            </a:r>
            <a:r>
              <a:rPr lang="ko-KR" altLang="en-US" sz="1200" dirty="0">
                <a:solidFill>
                  <a:schemeClr val="tx1"/>
                </a:solidFill>
              </a:rPr>
              <a:t>는 얼마나 </a:t>
            </a:r>
            <a:r>
              <a:rPr lang="ko-KR" altLang="en-US" sz="1200" dirty="0" err="1">
                <a:solidFill>
                  <a:schemeClr val="tx1"/>
                </a:solidFill>
              </a:rPr>
              <a:t>변화는지</a:t>
            </a:r>
            <a:r>
              <a:rPr lang="ko-KR" altLang="en-US" sz="1200" dirty="0">
                <a:solidFill>
                  <a:schemeClr val="tx1"/>
                </a:solidFill>
              </a:rPr>
              <a:t> 알아보겠다는 의미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즉</a:t>
            </a:r>
            <a:r>
              <a:rPr lang="en-US" altLang="ko-KR" sz="1200" dirty="0">
                <a:solidFill>
                  <a:schemeClr val="tx1"/>
                </a:solidFill>
              </a:rPr>
              <a:t>, x = 1.0 </a:t>
            </a:r>
            <a:r>
              <a:rPr lang="ko-KR" altLang="en-US" sz="1200" dirty="0">
                <a:solidFill>
                  <a:schemeClr val="tx1"/>
                </a:solidFill>
              </a:rPr>
              <a:t>으로 고정된 상태에서 </a:t>
            </a:r>
            <a:r>
              <a:rPr lang="en-US" altLang="ko-KR" sz="1200" dirty="0">
                <a:solidFill>
                  <a:schemeClr val="tx1"/>
                </a:solidFill>
              </a:rPr>
              <a:t>y = 2.0 </a:t>
            </a:r>
            <a:r>
              <a:rPr lang="ko-KR" altLang="en-US" sz="1200" dirty="0">
                <a:solidFill>
                  <a:schemeClr val="tx1"/>
                </a:solidFill>
              </a:rPr>
              <a:t>을 미세하게 변화시키면 </a:t>
            </a:r>
            <a:r>
              <a:rPr lang="en-US" altLang="ko-KR" sz="1200" dirty="0">
                <a:solidFill>
                  <a:schemeClr val="tx1"/>
                </a:solidFill>
              </a:rPr>
              <a:t>f(x, y) </a:t>
            </a:r>
            <a:r>
              <a:rPr lang="ko-KR" altLang="en-US" sz="1200" dirty="0">
                <a:solidFill>
                  <a:schemeClr val="tx1"/>
                </a:solidFill>
              </a:rPr>
              <a:t>는 </a:t>
            </a:r>
            <a:r>
              <a:rPr lang="en-US" altLang="ko-KR" sz="1200" dirty="0">
                <a:solidFill>
                  <a:schemeClr val="tx1"/>
                </a:solidFill>
              </a:rPr>
              <a:t>15.0 </a:t>
            </a:r>
            <a:r>
              <a:rPr lang="ko-KR" altLang="en-US" sz="1200" dirty="0">
                <a:solidFill>
                  <a:schemeClr val="tx1"/>
                </a:solidFill>
              </a:rPr>
              <a:t>만큼 변한다는 의미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23C6241-FA59-41D4-BA91-D3D808E2BB4C}"/>
                  </a:ext>
                </a:extLst>
              </p:cNvPr>
              <p:cNvSpPr/>
              <p:nvPr/>
            </p:nvSpPr>
            <p:spPr>
              <a:xfrm>
                <a:off x="2010426" y="3966681"/>
                <a:ext cx="8197780" cy="2994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altLang="ko-KR" sz="1400" dirty="0">
                    <a:solidFill>
                      <a:srgbClr val="FF0000"/>
                    </a:solidFill>
                  </a:rPr>
                  <a:t>[insight] </a:t>
                </a:r>
                <a:r>
                  <a:rPr lang="en-US" altLang="ko-KR" sz="1400" i="1" dirty="0">
                    <a:solidFill>
                      <a:srgbClr val="FF0000"/>
                    </a:solidFill>
                  </a:rPr>
                  <a:t>f </a:t>
                </a:r>
                <a:r>
                  <a:rPr lang="en-US" altLang="ko-KR" sz="1400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ko-KR" sz="1400" dirty="0" err="1">
                    <a:solidFill>
                      <a:srgbClr val="FF0000"/>
                    </a:solidFill>
                  </a:rPr>
                  <a:t>x,y</a:t>
                </a:r>
                <a:r>
                  <a:rPr lang="en-US" altLang="ko-KR" sz="1400" dirty="0">
                    <a:solidFill>
                      <a:srgbClr val="FF0000"/>
                    </a:solidFill>
                  </a:rPr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altLang="ko-KR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ko-KR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ko-KR" sz="1400" dirty="0">
                    <a:solidFill>
                      <a:srgbClr val="FF0000"/>
                    </a:solidFill>
                  </a:rPr>
                  <a:t> ,</a:t>
                </a:r>
                <a:r>
                  <a:rPr lang="ko-KR" altLang="en-US" sz="1400" dirty="0">
                    <a:solidFill>
                      <a:srgbClr val="FF0000"/>
                    </a:solidFill>
                  </a:rPr>
                  <a:t>인 경우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sz="1400" dirty="0">
                    <a:solidFill>
                      <a:srgbClr val="FF0000"/>
                    </a:solidFill>
                  </a:rPr>
                  <a:t>(1.0, 2.0) = (8.0, 15.0) </a:t>
                </a:r>
                <a:r>
                  <a:rPr lang="ko-KR" altLang="en-US" sz="1400" dirty="0">
                    <a:solidFill>
                      <a:srgbClr val="FF0000"/>
                    </a:solidFill>
                  </a:rPr>
                  <a:t>직관적 이해 </a:t>
                </a:r>
                <a:r>
                  <a:rPr lang="en-US" altLang="ko-KR" sz="1400" dirty="0">
                    <a:solidFill>
                      <a:srgbClr val="FF0000"/>
                    </a:solidFill>
                  </a:rPr>
                  <a:t> </a:t>
                </a:r>
                <a:endParaRPr lang="ko-KR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23C6241-FA59-41D4-BA91-D3D808E2BB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426" y="3966681"/>
                <a:ext cx="8197780" cy="299424"/>
              </a:xfrm>
              <a:prstGeom prst="rect">
                <a:avLst/>
              </a:prstGeom>
              <a:blipFill>
                <a:blip r:embed="rId5"/>
                <a:stretch>
                  <a:fillRect l="-148" t="-1923" b="-17308"/>
                </a:stretch>
              </a:blipFill>
              <a:ln w="19050"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4BE67D6-FFE2-426A-A99F-76152C9A7742}"/>
              </a:ext>
            </a:extLst>
          </p:cNvPr>
          <p:cNvCxnSpPr>
            <a:cxnSpLocks/>
          </p:cNvCxnSpPr>
          <p:nvPr/>
        </p:nvCxnSpPr>
        <p:spPr>
          <a:xfrm flipH="1">
            <a:off x="8074614" y="2469778"/>
            <a:ext cx="669226" cy="188248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96E6FDD-FB52-450F-B97E-EB4412A9B45F}"/>
              </a:ext>
            </a:extLst>
          </p:cNvPr>
          <p:cNvCxnSpPr>
            <a:cxnSpLocks/>
          </p:cNvCxnSpPr>
          <p:nvPr/>
        </p:nvCxnSpPr>
        <p:spPr>
          <a:xfrm flipH="1">
            <a:off x="8326397" y="3074183"/>
            <a:ext cx="351182" cy="137488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1703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50500B-4DDF-47DE-81E8-4445B4589AB2}"/>
              </a:ext>
            </a:extLst>
          </p:cNvPr>
          <p:cNvSpPr txBox="1"/>
          <p:nvPr/>
        </p:nvSpPr>
        <p:spPr>
          <a:xfrm>
            <a:off x="120158" y="142074"/>
            <a:ext cx="6187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7030A0"/>
                </a:solidFill>
              </a:rPr>
              <a:t>수치미분</a:t>
            </a:r>
            <a:r>
              <a:rPr lang="ko-KR" altLang="en-US" sz="2400" dirty="0">
                <a:solidFill>
                  <a:srgbClr val="7030A0"/>
                </a:solidFill>
              </a:rPr>
              <a:t> 최종 버전 </a:t>
            </a:r>
            <a:r>
              <a:rPr lang="en-US" altLang="ko-KR" sz="2400" dirty="0">
                <a:solidFill>
                  <a:srgbClr val="7030A0"/>
                </a:solidFill>
              </a:rPr>
              <a:t>– numerical derivative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AA22F1-B41F-4345-8A8C-49A4ADDC7E9E}"/>
              </a:ext>
            </a:extLst>
          </p:cNvPr>
          <p:cNvGrpSpPr/>
          <p:nvPr/>
        </p:nvGrpSpPr>
        <p:grpSpPr>
          <a:xfrm>
            <a:off x="3146234" y="779323"/>
            <a:ext cx="5908046" cy="5051634"/>
            <a:chOff x="737920" y="4960384"/>
            <a:chExt cx="6332115" cy="132746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8693885-0F78-4586-A623-3E6C1EADDA6D}"/>
                </a:ext>
              </a:extLst>
            </p:cNvPr>
            <p:cNvSpPr/>
            <p:nvPr/>
          </p:nvSpPr>
          <p:spPr>
            <a:xfrm>
              <a:off x="737920" y="4966324"/>
              <a:ext cx="6332115" cy="132152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dirty="0">
                  <a:solidFill>
                    <a:srgbClr val="00B050"/>
                  </a:solidFill>
                </a:rPr>
                <a:t>import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numpy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rgbClr val="00B050"/>
                  </a:solidFill>
                </a:rPr>
                <a:t>as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np</a:t>
              </a: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rgbClr val="00B050"/>
                  </a:solidFill>
                </a:rPr>
                <a:t>def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err="1">
                  <a:solidFill>
                    <a:srgbClr val="0070C0"/>
                  </a:solidFill>
                </a:rPr>
                <a:t>numerical_derivative</a:t>
              </a:r>
              <a:r>
                <a:rPr lang="en-US" altLang="ko-KR" sz="1400" dirty="0">
                  <a:solidFill>
                    <a:schemeClr val="tx1"/>
                  </a:solidFill>
                </a:rPr>
                <a:t>(f , x):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delta_x</a:t>
              </a:r>
              <a:r>
                <a:rPr lang="en-US" altLang="ko-KR" sz="1400" dirty="0">
                  <a:solidFill>
                    <a:schemeClr val="tx1"/>
                  </a:solidFill>
                </a:rPr>
                <a:t> = </a:t>
              </a:r>
              <a:r>
                <a:rPr lang="en-US" altLang="ko-KR" sz="1400" dirty="0">
                  <a:solidFill>
                    <a:srgbClr val="00B050"/>
                  </a:solidFill>
                </a:rPr>
                <a:t>1e-4</a:t>
              </a:r>
            </a:p>
            <a:p>
              <a:r>
                <a:rPr lang="ko-KR" altLang="en-US" sz="1400" dirty="0">
                  <a:solidFill>
                    <a:schemeClr val="tx1"/>
                  </a:solidFill>
                </a:rPr>
                <a:t>①</a:t>
              </a:r>
              <a:r>
                <a:rPr lang="en-US" altLang="ko-KR" sz="1400" dirty="0">
                  <a:solidFill>
                    <a:schemeClr val="tx1"/>
                  </a:solidFill>
                </a:rPr>
                <a:t>  grad =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np.zeros_like</a:t>
              </a:r>
              <a:r>
                <a:rPr lang="en-US" altLang="ko-KR" sz="1400" dirty="0">
                  <a:solidFill>
                    <a:schemeClr val="tx1"/>
                  </a:solidFill>
                </a:rPr>
                <a:t>(x)</a:t>
              </a: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>
                  <a:solidFill>
                    <a:schemeClr val="tx1"/>
                  </a:solidFill>
                </a:rPr>
                <a:t>②</a:t>
              </a:r>
              <a:r>
                <a:rPr lang="en-US" altLang="ko-KR" sz="1400" dirty="0">
                  <a:solidFill>
                    <a:schemeClr val="tx1"/>
                  </a:solidFill>
                </a:rPr>
                <a:t>  it =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np.nditer</a:t>
              </a:r>
              <a:r>
                <a:rPr lang="en-US" altLang="ko-KR" sz="1400" dirty="0">
                  <a:solidFill>
                    <a:schemeClr val="tx1"/>
                  </a:solidFill>
                </a:rPr>
                <a:t>(x, flags=[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1400" dirty="0" err="1">
                  <a:solidFill>
                    <a:schemeClr val="accent2">
                      <a:lumMod val="75000"/>
                    </a:schemeClr>
                  </a:solidFill>
                </a:rPr>
                <a:t>multi_index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1400" dirty="0">
                  <a:solidFill>
                    <a:schemeClr val="tx1"/>
                  </a:solidFill>
                </a:rPr>
                <a:t>],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op_flags</a:t>
              </a:r>
              <a:r>
                <a:rPr lang="en-US" altLang="ko-KR" sz="1400" dirty="0">
                  <a:solidFill>
                    <a:schemeClr val="tx1"/>
                  </a:solidFill>
                </a:rPr>
                <a:t>=[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1400" dirty="0" err="1">
                  <a:solidFill>
                    <a:schemeClr val="accent2">
                      <a:lumMod val="75000"/>
                    </a:schemeClr>
                  </a:solidFill>
                </a:rPr>
                <a:t>readwrite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14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400" dirty="0">
                  <a:solidFill>
                    <a:srgbClr val="00B050"/>
                  </a:solidFill>
                </a:rPr>
                <a:t>while not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it.finished</a:t>
              </a:r>
              <a:r>
                <a:rPr lang="en-US" altLang="ko-KR" sz="14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400" dirty="0">
                  <a:solidFill>
                    <a:schemeClr val="tx1"/>
                  </a:solidFill>
                </a:rPr>
                <a:t> =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it.multi_index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</a:t>
              </a:r>
              <a:r>
                <a:rPr lang="ko-KR" altLang="en-US" sz="1400" dirty="0">
                  <a:solidFill>
                    <a:schemeClr val="tx1"/>
                  </a:solidFill>
                </a:rPr>
                <a:t>③</a:t>
              </a:r>
              <a:r>
                <a:rPr lang="en-US" altLang="ko-KR" sz="1400" dirty="0">
                  <a:solidFill>
                    <a:schemeClr val="tx1"/>
                  </a:solidFill>
                </a:rPr>
                <a:t> 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1400" dirty="0">
                  <a:solidFill>
                    <a:schemeClr val="tx1"/>
                  </a:solidFill>
                </a:rPr>
                <a:t> = x[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400" dirty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400" dirty="0">
                  <a:solidFill>
                    <a:schemeClr val="tx1"/>
                  </a:solidFill>
                </a:rPr>
                <a:t>] = </a:t>
              </a:r>
              <a:r>
                <a:rPr lang="en-US" altLang="ko-KR" sz="1400" dirty="0">
                  <a:solidFill>
                    <a:srgbClr val="00B050"/>
                  </a:solidFill>
                </a:rPr>
                <a:t>float</a:t>
              </a:r>
              <a:r>
                <a:rPr lang="en-US" altLang="ko-KR" sz="1400" dirty="0">
                  <a:solidFill>
                    <a:schemeClr val="tx1"/>
                  </a:solidFill>
                </a:rPr>
                <a:t>(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1400" dirty="0">
                  <a:solidFill>
                    <a:schemeClr val="tx1"/>
                  </a:solidFill>
                </a:rPr>
                <a:t>) </a:t>
              </a:r>
              <a:r>
                <a:rPr lang="en-US" altLang="ko-KR" sz="1400" dirty="0">
                  <a:solidFill>
                    <a:srgbClr val="7030A0"/>
                  </a:solidFill>
                </a:rPr>
                <a:t>+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delta_x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     fx1 = f(x)	</a:t>
              </a:r>
              <a:r>
                <a:rPr lang="en-US" altLang="ko-KR" sz="1400" i="1" dirty="0">
                  <a:solidFill>
                    <a:srgbClr val="00B0F0"/>
                  </a:solidFill>
                </a:rPr>
                <a:t># f(</a:t>
              </a:r>
              <a:r>
                <a:rPr lang="en-US" altLang="ko-KR" sz="1400" i="1" dirty="0" err="1">
                  <a:solidFill>
                    <a:srgbClr val="00B0F0"/>
                  </a:solidFill>
                </a:rPr>
                <a:t>x+delta_x</a:t>
              </a:r>
              <a:r>
                <a:rPr lang="en-US" altLang="ko-KR" sz="1400" i="1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                                                              </a:t>
              </a:r>
              <a:r>
                <a:rPr lang="ko-KR" altLang="en-US" sz="1400" dirty="0">
                  <a:solidFill>
                    <a:schemeClr val="tx1"/>
                  </a:solidFill>
                </a:rPr>
                <a:t>④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400" dirty="0">
                  <a:solidFill>
                    <a:schemeClr val="tx1"/>
                  </a:solidFill>
                </a:rPr>
                <a:t>] =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rgbClr val="7030A0"/>
                  </a:solidFill>
                </a:rPr>
                <a:t>–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delta_x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     fx2 = f(x)	</a:t>
              </a:r>
              <a:r>
                <a:rPr lang="en-US" altLang="ko-KR" sz="1400" i="1" dirty="0">
                  <a:solidFill>
                    <a:srgbClr val="00B0F0"/>
                  </a:solidFill>
                </a:rPr>
                <a:t># f(x–</a:t>
              </a:r>
              <a:r>
                <a:rPr lang="en-US" altLang="ko-KR" sz="1400" i="1" dirty="0" err="1">
                  <a:solidFill>
                    <a:srgbClr val="00B0F0"/>
                  </a:solidFill>
                </a:rPr>
                <a:t>delta_x</a:t>
              </a:r>
              <a:r>
                <a:rPr lang="en-US" altLang="ko-KR" sz="1400" i="1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altLang="ko-KR" sz="1400" dirty="0">
                  <a:solidFill>
                    <a:srgbClr val="7030A0"/>
                  </a:solidFill>
                </a:rPr>
                <a:t>          </a:t>
              </a:r>
              <a:r>
                <a:rPr lang="en-US" altLang="ko-KR" sz="1400" dirty="0">
                  <a:solidFill>
                    <a:schemeClr val="tx1"/>
                  </a:solidFill>
                </a:rPr>
                <a:t>grad[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400" dirty="0">
                  <a:solidFill>
                    <a:schemeClr val="tx1"/>
                  </a:solidFill>
                </a:rPr>
                <a:t>] = (fx1 </a:t>
              </a:r>
              <a:r>
                <a:rPr lang="en-US" altLang="ko-KR" sz="1400" dirty="0">
                  <a:solidFill>
                    <a:srgbClr val="7030A0"/>
                  </a:solidFill>
                </a:rPr>
                <a:t>– </a:t>
              </a:r>
              <a:r>
                <a:rPr lang="en-US" altLang="ko-KR" sz="1400" dirty="0">
                  <a:solidFill>
                    <a:schemeClr val="tx1"/>
                  </a:solidFill>
                </a:rPr>
                <a:t>fx2) </a:t>
              </a:r>
              <a:r>
                <a:rPr lang="en-US" altLang="ko-KR" sz="1400" dirty="0">
                  <a:solidFill>
                    <a:srgbClr val="7030A0"/>
                  </a:solidFill>
                </a:rPr>
                <a:t>/</a:t>
              </a:r>
              <a:r>
                <a:rPr lang="en-US" altLang="ko-KR" sz="1400" dirty="0">
                  <a:solidFill>
                    <a:schemeClr val="tx1"/>
                  </a:solidFill>
                </a:rPr>
                <a:t> (</a:t>
              </a:r>
              <a:r>
                <a:rPr lang="en-US" altLang="ko-KR" sz="1400" dirty="0">
                  <a:solidFill>
                    <a:srgbClr val="00B050"/>
                  </a:solidFill>
                </a:rPr>
                <a:t>2</a:t>
              </a:r>
              <a:r>
                <a:rPr lang="en-US" altLang="ko-KR" sz="1400" dirty="0">
                  <a:solidFill>
                    <a:srgbClr val="7030A0"/>
                  </a:solidFill>
                </a:rPr>
                <a:t>*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delta_x</a:t>
              </a:r>
              <a:r>
                <a:rPr lang="en-US" altLang="ko-KR" sz="14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400" dirty="0">
                  <a:solidFill>
                    <a:schemeClr val="tx1"/>
                  </a:solidFill>
                </a:rPr>
                <a:t>] =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tmp_val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it.iternext</a:t>
              </a:r>
              <a:r>
                <a:rPr lang="en-US" altLang="ko-KR" sz="1400" dirty="0">
                  <a:solidFill>
                    <a:schemeClr val="tx1"/>
                  </a:solidFill>
                </a:rPr>
                <a:t>()</a:t>
              </a: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 </a:t>
              </a:r>
              <a:r>
                <a:rPr lang="en-US" altLang="ko-KR" sz="1400" dirty="0">
                  <a:solidFill>
                    <a:srgbClr val="00B050"/>
                  </a:solidFill>
                </a:rPr>
                <a:t>return</a:t>
              </a:r>
              <a:r>
                <a:rPr lang="en-US" altLang="ko-KR" sz="1400" dirty="0">
                  <a:solidFill>
                    <a:schemeClr val="tx1"/>
                  </a:solidFill>
                </a:rPr>
                <a:t> grad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7CAA54A-15D0-427B-8E2A-D6CD49D37EFA}"/>
                </a:ext>
              </a:extLst>
            </p:cNvPr>
            <p:cNvSpPr/>
            <p:nvPr/>
          </p:nvSpPr>
          <p:spPr>
            <a:xfrm>
              <a:off x="737920" y="4960384"/>
              <a:ext cx="6332115" cy="132746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478376-7039-45A3-8EE9-1F1ADE2CB3C2}"/>
              </a:ext>
            </a:extLst>
          </p:cNvPr>
          <p:cNvSpPr txBox="1"/>
          <p:nvPr/>
        </p:nvSpPr>
        <p:spPr>
          <a:xfrm>
            <a:off x="120160" y="5955318"/>
            <a:ext cx="11901856" cy="36933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소스출처</a:t>
            </a:r>
            <a:r>
              <a:rPr lang="en-US" altLang="ko-KR" dirty="0"/>
              <a:t>(</a:t>
            </a:r>
            <a:r>
              <a:rPr lang="ko-KR" altLang="en-US" dirty="0"/>
              <a:t>재구성</a:t>
            </a:r>
            <a:r>
              <a:rPr lang="en-US" altLang="ko-KR" dirty="0"/>
              <a:t>): https://github.com/WegraLee/deep-learning-from-scratch/tree/master/common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1F633C-C02B-4A41-8349-6D2378E03FC8}"/>
              </a:ext>
            </a:extLst>
          </p:cNvPr>
          <p:cNvSpPr/>
          <p:nvPr/>
        </p:nvSpPr>
        <p:spPr>
          <a:xfrm>
            <a:off x="5277417" y="600605"/>
            <a:ext cx="927645" cy="299882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다변수</a:t>
            </a:r>
            <a:r>
              <a:rPr lang="ko-KR" altLang="en-US" sz="1000" dirty="0">
                <a:solidFill>
                  <a:schemeClr val="tx1"/>
                </a:solidFill>
              </a:rPr>
              <a:t> 함수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A834E5-7026-43A8-9728-AD4A8D1582AD}"/>
              </a:ext>
            </a:extLst>
          </p:cNvPr>
          <p:cNvSpPr/>
          <p:nvPr/>
        </p:nvSpPr>
        <p:spPr>
          <a:xfrm>
            <a:off x="6321029" y="900487"/>
            <a:ext cx="3236833" cy="299882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모든 변수를 포함하고 있는 </a:t>
            </a:r>
            <a:r>
              <a:rPr lang="en-US" altLang="ko-KR" sz="1000" dirty="0" err="1">
                <a:solidFill>
                  <a:schemeClr val="tx1"/>
                </a:solidFill>
              </a:rPr>
              <a:t>numpy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객체 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배열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행렬</a:t>
            </a:r>
            <a:r>
              <a:rPr lang="en-US" altLang="ko-KR" sz="1000" dirty="0">
                <a:solidFill>
                  <a:schemeClr val="tx1"/>
                </a:solidFill>
              </a:rPr>
              <a:t>···)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D0DB4F-89A8-4DF1-9A19-02FD1E613ABA}"/>
              </a:ext>
            </a:extLst>
          </p:cNvPr>
          <p:cNvSpPr/>
          <p:nvPr/>
        </p:nvSpPr>
        <p:spPr>
          <a:xfrm>
            <a:off x="6079166" y="1680657"/>
            <a:ext cx="1987826" cy="299882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계산된 </a:t>
            </a:r>
            <a:r>
              <a:rPr lang="ko-KR" altLang="en-US" sz="1000" dirty="0" err="1">
                <a:solidFill>
                  <a:schemeClr val="tx1"/>
                </a:solidFill>
              </a:rPr>
              <a:t>수치미분</a:t>
            </a:r>
            <a:r>
              <a:rPr lang="ko-KR" altLang="en-US" sz="1000" dirty="0">
                <a:solidFill>
                  <a:schemeClr val="tx1"/>
                </a:solidFill>
              </a:rPr>
              <a:t> 값 저장 변수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8EB9733-7A8D-40AD-91A1-3FA74BDC83BC}"/>
              </a:ext>
            </a:extLst>
          </p:cNvPr>
          <p:cNvSpPr/>
          <p:nvPr/>
        </p:nvSpPr>
        <p:spPr>
          <a:xfrm>
            <a:off x="5893636" y="2522395"/>
            <a:ext cx="1610138" cy="299882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변수의 개수 만큼 반복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8CDA37-0F91-4C33-975F-3A481F6089AC}"/>
              </a:ext>
            </a:extLst>
          </p:cNvPr>
          <p:cNvSpPr/>
          <p:nvPr/>
        </p:nvSpPr>
        <p:spPr>
          <a:xfrm>
            <a:off x="6079165" y="3065840"/>
            <a:ext cx="2809461" cy="299882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numpy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타입은 </a:t>
            </a:r>
            <a:r>
              <a:rPr lang="en-US" altLang="ko-KR" sz="1000" dirty="0">
                <a:solidFill>
                  <a:schemeClr val="tx1"/>
                </a:solidFill>
              </a:rPr>
              <a:t>mutable </a:t>
            </a:r>
            <a:r>
              <a:rPr lang="ko-KR" altLang="en-US" sz="1000" dirty="0">
                <a:solidFill>
                  <a:schemeClr val="tx1"/>
                </a:solidFill>
              </a:rPr>
              <a:t>이므로 원래 값 보관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5DC997E-D658-4817-A9ED-A8DE0601C607}"/>
              </a:ext>
            </a:extLst>
          </p:cNvPr>
          <p:cNvSpPr/>
          <p:nvPr/>
        </p:nvSpPr>
        <p:spPr>
          <a:xfrm>
            <a:off x="6321030" y="5081251"/>
            <a:ext cx="2143528" cy="444905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하나의 변수에 대한 </a:t>
            </a:r>
            <a:r>
              <a:rPr lang="ko-KR" altLang="en-US" sz="1000" dirty="0" err="1">
                <a:solidFill>
                  <a:schemeClr val="tx1"/>
                </a:solidFill>
              </a:rPr>
              <a:t>수치미분</a:t>
            </a:r>
            <a:r>
              <a:rPr lang="ko-KR" altLang="en-US" sz="1000" dirty="0">
                <a:solidFill>
                  <a:schemeClr val="tx1"/>
                </a:solidFill>
              </a:rPr>
              <a:t> 계산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기존코드와 동일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D6C385-6908-4B83-9ADB-A87A543829E4}"/>
              </a:ext>
            </a:extLst>
          </p:cNvPr>
          <p:cNvSpPr/>
          <p:nvPr/>
        </p:nvSpPr>
        <p:spPr>
          <a:xfrm>
            <a:off x="2006992" y="2628082"/>
            <a:ext cx="1271320" cy="587699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모든 입력변수에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대해 편미분하기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위해 </a:t>
            </a:r>
            <a:r>
              <a:rPr lang="en-US" altLang="ko-KR" sz="1000" dirty="0">
                <a:solidFill>
                  <a:schemeClr val="tx1"/>
                </a:solidFill>
              </a:rPr>
              <a:t>iterator </a:t>
            </a:r>
            <a:r>
              <a:rPr lang="ko-KR" altLang="en-US" sz="1000" dirty="0">
                <a:solidFill>
                  <a:schemeClr val="tx1"/>
                </a:solidFill>
              </a:rPr>
              <a:t>획득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19889A0-6142-4DA5-96CA-D6E28AE3CFA0}"/>
              </a:ext>
            </a:extLst>
          </p:cNvPr>
          <p:cNvCxnSpPr>
            <a:cxnSpLocks/>
          </p:cNvCxnSpPr>
          <p:nvPr/>
        </p:nvCxnSpPr>
        <p:spPr>
          <a:xfrm flipH="1">
            <a:off x="5363549" y="932187"/>
            <a:ext cx="377690" cy="333349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DC56CE5-66BA-4F01-A241-749387521335}"/>
              </a:ext>
            </a:extLst>
          </p:cNvPr>
          <p:cNvCxnSpPr>
            <a:cxnSpLocks/>
          </p:cNvCxnSpPr>
          <p:nvPr/>
        </p:nvCxnSpPr>
        <p:spPr>
          <a:xfrm flipH="1">
            <a:off x="5515947" y="1847331"/>
            <a:ext cx="483706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6734DBA-E332-4892-A052-E775054FDF23}"/>
              </a:ext>
            </a:extLst>
          </p:cNvPr>
          <p:cNvCxnSpPr>
            <a:cxnSpLocks/>
          </p:cNvCxnSpPr>
          <p:nvPr/>
        </p:nvCxnSpPr>
        <p:spPr>
          <a:xfrm flipH="1" flipV="1">
            <a:off x="5250905" y="2668965"/>
            <a:ext cx="596348" cy="3371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B8252AB-7225-4EDC-B66C-625E1224714B}"/>
              </a:ext>
            </a:extLst>
          </p:cNvPr>
          <p:cNvCxnSpPr>
            <a:cxnSpLocks/>
          </p:cNvCxnSpPr>
          <p:nvPr/>
        </p:nvCxnSpPr>
        <p:spPr>
          <a:xfrm flipH="1">
            <a:off x="5217773" y="3215781"/>
            <a:ext cx="861392" cy="100662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B0690E8-5CA4-43FD-8763-A11BF41179F2}"/>
              </a:ext>
            </a:extLst>
          </p:cNvPr>
          <p:cNvCxnSpPr>
            <a:cxnSpLocks/>
          </p:cNvCxnSpPr>
          <p:nvPr/>
        </p:nvCxnSpPr>
        <p:spPr>
          <a:xfrm flipH="1" flipV="1">
            <a:off x="7205601" y="4227443"/>
            <a:ext cx="298175" cy="787627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2C3B8AE-6A4D-4E39-A4EE-A5625D7EE748}"/>
              </a:ext>
            </a:extLst>
          </p:cNvPr>
          <p:cNvCxnSpPr>
            <a:cxnSpLocks/>
          </p:cNvCxnSpPr>
          <p:nvPr/>
        </p:nvCxnSpPr>
        <p:spPr>
          <a:xfrm>
            <a:off x="7145634" y="3597965"/>
            <a:ext cx="0" cy="995868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7005337-F438-4E69-B96D-57E0E2AE2E32}"/>
              </a:ext>
            </a:extLst>
          </p:cNvPr>
          <p:cNvCxnSpPr>
            <a:cxnSpLocks/>
          </p:cNvCxnSpPr>
          <p:nvPr/>
        </p:nvCxnSpPr>
        <p:spPr>
          <a:xfrm flipH="1">
            <a:off x="6714940" y="4593833"/>
            <a:ext cx="443946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6DCF1CA6-B6E5-43C9-BEE3-21EA2C777DE6}"/>
              </a:ext>
            </a:extLst>
          </p:cNvPr>
          <p:cNvCxnSpPr>
            <a:cxnSpLocks/>
          </p:cNvCxnSpPr>
          <p:nvPr/>
        </p:nvCxnSpPr>
        <p:spPr>
          <a:xfrm flipH="1">
            <a:off x="6714941" y="3560161"/>
            <a:ext cx="443946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ECF5BBD-8BB7-4EBE-84BF-DF1DEF65D4F5}"/>
              </a:ext>
            </a:extLst>
          </p:cNvPr>
          <p:cNvCxnSpPr>
            <a:cxnSpLocks/>
          </p:cNvCxnSpPr>
          <p:nvPr/>
        </p:nvCxnSpPr>
        <p:spPr>
          <a:xfrm flipH="1">
            <a:off x="5860177" y="1068751"/>
            <a:ext cx="443946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B2F4D8ED-7B3A-44E2-80A9-1CD5EB9F593F}"/>
              </a:ext>
            </a:extLst>
          </p:cNvPr>
          <p:cNvCxnSpPr>
            <a:cxnSpLocks/>
          </p:cNvCxnSpPr>
          <p:nvPr/>
        </p:nvCxnSpPr>
        <p:spPr>
          <a:xfrm flipH="1">
            <a:off x="5562331" y="1068751"/>
            <a:ext cx="297846" cy="196785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64FE6EA-BD4C-4925-BCCC-B50848912BF3}"/>
              </a:ext>
            </a:extLst>
          </p:cNvPr>
          <p:cNvCxnSpPr>
            <a:cxnSpLocks/>
          </p:cNvCxnSpPr>
          <p:nvPr/>
        </p:nvCxnSpPr>
        <p:spPr>
          <a:xfrm>
            <a:off x="2653139" y="2279374"/>
            <a:ext cx="0" cy="348708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9DBD11A-F8D1-42F9-8B2A-DAF91AD8B4F6}"/>
              </a:ext>
            </a:extLst>
          </p:cNvPr>
          <p:cNvCxnSpPr>
            <a:cxnSpLocks/>
          </p:cNvCxnSpPr>
          <p:nvPr/>
        </p:nvCxnSpPr>
        <p:spPr>
          <a:xfrm>
            <a:off x="2642653" y="2247141"/>
            <a:ext cx="878844" cy="533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0190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8C064-C905-43A9-9A51-931C1A508B8D}"/>
              </a:ext>
            </a:extLst>
          </p:cNvPr>
          <p:cNvSpPr txBox="1"/>
          <p:nvPr/>
        </p:nvSpPr>
        <p:spPr>
          <a:xfrm>
            <a:off x="820614" y="709246"/>
            <a:ext cx="890367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000" dirty="0">
              <a:solidFill>
                <a:srgbClr val="7030A0"/>
              </a:solidFill>
            </a:endParaRPr>
          </a:p>
          <a:p>
            <a:r>
              <a:rPr lang="en-US" altLang="ko-KR" sz="4000" dirty="0">
                <a:solidFill>
                  <a:srgbClr val="7030A0"/>
                </a:solidFill>
              </a:rPr>
              <a:t>Next Time</a:t>
            </a: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600" dirty="0">
                <a:solidFill>
                  <a:srgbClr val="7030A0"/>
                </a:solidFill>
              </a:rPr>
              <a:t> Numerical Derivative (</a:t>
            </a:r>
            <a:r>
              <a:rPr lang="ko-KR" altLang="en-US" sz="3600" dirty="0" err="1">
                <a:solidFill>
                  <a:srgbClr val="7030A0"/>
                </a:solidFill>
              </a:rPr>
              <a:t>수치미분</a:t>
            </a:r>
            <a:r>
              <a:rPr lang="en-US" altLang="ko-KR" sz="3600" dirty="0">
                <a:solidFill>
                  <a:srgbClr val="7030A0"/>
                </a:solidFill>
              </a:rPr>
              <a:t>)</a:t>
            </a:r>
          </a:p>
          <a:p>
            <a:pPr lvl="1"/>
            <a:endParaRPr lang="en-US" altLang="ko-KR" sz="36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ko-KR" altLang="en-US" sz="3600" dirty="0" err="1">
                <a:solidFill>
                  <a:srgbClr val="7030A0"/>
                </a:solidFill>
              </a:rPr>
              <a:t>다변수</a:t>
            </a:r>
            <a:r>
              <a:rPr lang="ko-KR" altLang="en-US" sz="3600" dirty="0">
                <a:solidFill>
                  <a:srgbClr val="7030A0"/>
                </a:solidFill>
              </a:rPr>
              <a:t> 함수 </a:t>
            </a:r>
            <a:r>
              <a:rPr lang="ko-KR" altLang="en-US" sz="3600" dirty="0" err="1">
                <a:solidFill>
                  <a:srgbClr val="7030A0"/>
                </a:solidFill>
              </a:rPr>
              <a:t>수치미분</a:t>
            </a:r>
            <a:r>
              <a:rPr lang="ko-KR" altLang="en-US" sz="3600" dirty="0">
                <a:solidFill>
                  <a:srgbClr val="7030A0"/>
                </a:solidFill>
              </a:rPr>
              <a:t> 예제</a:t>
            </a:r>
          </a:p>
        </p:txBody>
      </p:sp>
    </p:spTree>
    <p:extLst>
      <p:ext uri="{BB962C8B-B14F-4D97-AF65-F5344CB8AC3E}">
        <p14:creationId xmlns:p14="http://schemas.microsoft.com/office/powerpoint/2010/main" val="21952448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4F376-6971-48EC-9D63-66185FB00E06}"/>
              </a:ext>
            </a:extLst>
          </p:cNvPr>
          <p:cNvSpPr txBox="1"/>
          <p:nvPr/>
        </p:nvSpPr>
        <p:spPr>
          <a:xfrm>
            <a:off x="2972691" y="1581792"/>
            <a:ext cx="631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accent1"/>
                </a:solidFill>
              </a:rPr>
              <a:t>머신러닝</a:t>
            </a:r>
            <a:r>
              <a:rPr lang="en-US" altLang="ko-KR" sz="3200" dirty="0">
                <a:solidFill>
                  <a:schemeClr val="accent1"/>
                </a:solidFill>
              </a:rPr>
              <a:t>/</a:t>
            </a:r>
            <a:r>
              <a:rPr lang="ko-KR" altLang="en-US" sz="3200" dirty="0" err="1">
                <a:solidFill>
                  <a:schemeClr val="accent1"/>
                </a:solidFill>
              </a:rPr>
              <a:t>딥너링을</a:t>
            </a:r>
            <a:r>
              <a:rPr lang="ko-KR" altLang="en-US" sz="3200" dirty="0">
                <a:solidFill>
                  <a:schemeClr val="accent1"/>
                </a:solidFill>
              </a:rPr>
              <a:t> 위한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8784-7E0A-4E44-A9B8-EDF0618EFB50}"/>
              </a:ext>
            </a:extLst>
          </p:cNvPr>
          <p:cNvSpPr txBox="1"/>
          <p:nvPr/>
        </p:nvSpPr>
        <p:spPr>
          <a:xfrm>
            <a:off x="3863440" y="2724390"/>
            <a:ext cx="45313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solidFill>
                  <a:schemeClr val="accent1">
                    <a:lumMod val="75000"/>
                  </a:schemeClr>
                </a:solidFill>
              </a:rPr>
              <a:t>수치미분</a:t>
            </a:r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(III)</a:t>
            </a:r>
            <a:endParaRPr lang="ko-KR" alt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D4F3F-7EE9-4698-85E0-8FB9EA0CED19}"/>
              </a:ext>
            </a:extLst>
          </p:cNvPr>
          <p:cNvSpPr txBox="1"/>
          <p:nvPr/>
        </p:nvSpPr>
        <p:spPr>
          <a:xfrm>
            <a:off x="4012887" y="4297876"/>
            <a:ext cx="4419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70C0"/>
                </a:solidFill>
              </a:rPr>
              <a:t>–</a:t>
            </a:r>
            <a:r>
              <a:rPr lang="en-US" altLang="ko-KR" sz="2800" dirty="0">
                <a:solidFill>
                  <a:schemeClr val="accent1"/>
                </a:solidFill>
              </a:rPr>
              <a:t> </a:t>
            </a:r>
            <a:r>
              <a:rPr lang="ko-KR" altLang="en-US" sz="2800" dirty="0">
                <a:solidFill>
                  <a:schemeClr val="accent1"/>
                </a:solidFill>
              </a:rPr>
              <a:t>파이썬 </a:t>
            </a:r>
            <a:r>
              <a:rPr lang="ko-KR" altLang="en-US" sz="2800" dirty="0" err="1">
                <a:solidFill>
                  <a:schemeClr val="accent1"/>
                </a:solidFill>
              </a:rPr>
              <a:t>수치미분</a:t>
            </a:r>
            <a:r>
              <a:rPr lang="ko-KR" altLang="en-US" sz="2800" dirty="0">
                <a:solidFill>
                  <a:schemeClr val="accent1"/>
                </a:solidFill>
              </a:rPr>
              <a:t> 예제 </a:t>
            </a:r>
            <a:r>
              <a:rPr lang="en-US" altLang="ko-KR" sz="2800" dirty="0">
                <a:solidFill>
                  <a:srgbClr val="0070C0"/>
                </a:solidFill>
              </a:rPr>
              <a:t>–</a:t>
            </a:r>
            <a:endParaRPr lang="ko-KR" altLang="en-US" sz="28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7399D-10DF-4C7C-9411-B984EFADC23E}"/>
              </a:ext>
            </a:extLst>
          </p:cNvPr>
          <p:cNvSpPr txBox="1"/>
          <p:nvPr/>
        </p:nvSpPr>
        <p:spPr>
          <a:xfrm>
            <a:off x="4474515" y="5499434"/>
            <a:ext cx="3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아이엠알</a:t>
            </a:r>
            <a:r>
              <a:rPr lang="ko-KR" altLang="en-US" dirty="0"/>
              <a:t> </a:t>
            </a:r>
            <a:r>
              <a:rPr lang="en-US" altLang="ko-KR" dirty="0"/>
              <a:t>(www.imbiz.co.kr)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ABD77-C639-40B0-9DFB-0D1FEF50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6511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901666-4CC7-42C7-BEEE-4C25682E2DF9}"/>
              </a:ext>
            </a:extLst>
          </p:cNvPr>
          <p:cNvSpPr txBox="1"/>
          <p:nvPr/>
        </p:nvSpPr>
        <p:spPr>
          <a:xfrm>
            <a:off x="120158" y="142074"/>
            <a:ext cx="6187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7030A0"/>
                </a:solidFill>
              </a:rPr>
              <a:t>수치미분</a:t>
            </a:r>
            <a:r>
              <a:rPr lang="ko-KR" altLang="en-US" sz="2400" dirty="0">
                <a:solidFill>
                  <a:srgbClr val="7030A0"/>
                </a:solidFill>
              </a:rPr>
              <a:t> 최종 버전 </a:t>
            </a:r>
            <a:r>
              <a:rPr lang="en-US" altLang="ko-KR" sz="2400" dirty="0">
                <a:solidFill>
                  <a:srgbClr val="7030A0"/>
                </a:solidFill>
              </a:rPr>
              <a:t>– review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0A1134-7B48-4146-802B-058DD9D7CA5B}"/>
              </a:ext>
            </a:extLst>
          </p:cNvPr>
          <p:cNvGrpSpPr/>
          <p:nvPr/>
        </p:nvGrpSpPr>
        <p:grpSpPr>
          <a:xfrm>
            <a:off x="3152415" y="779323"/>
            <a:ext cx="5908046" cy="5051634"/>
            <a:chOff x="737920" y="4960384"/>
            <a:chExt cx="6332115" cy="1327463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D7E3AD-A91F-4A7B-9D18-5132246A3AC1}"/>
                </a:ext>
              </a:extLst>
            </p:cNvPr>
            <p:cNvSpPr/>
            <p:nvPr/>
          </p:nvSpPr>
          <p:spPr>
            <a:xfrm>
              <a:off x="737920" y="4966324"/>
              <a:ext cx="6332115" cy="1321523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400" dirty="0">
                  <a:solidFill>
                    <a:srgbClr val="00B050"/>
                  </a:solidFill>
                </a:rPr>
                <a:t>import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numpy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rgbClr val="00B050"/>
                  </a:solidFill>
                </a:rPr>
                <a:t>as</a:t>
              </a:r>
              <a:r>
                <a:rPr lang="ko-KR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</a:rPr>
                <a:t>np</a:t>
              </a: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rgbClr val="00B050"/>
                  </a:solidFill>
                </a:rPr>
                <a:t>def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err="1">
                  <a:solidFill>
                    <a:srgbClr val="0070C0"/>
                  </a:solidFill>
                </a:rPr>
                <a:t>numerical_derivative</a:t>
              </a:r>
              <a:r>
                <a:rPr lang="en-US" altLang="ko-KR" sz="1400" dirty="0">
                  <a:solidFill>
                    <a:schemeClr val="tx1"/>
                  </a:solidFill>
                </a:rPr>
                <a:t>(f , x):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delta_x</a:t>
              </a:r>
              <a:r>
                <a:rPr lang="en-US" altLang="ko-KR" sz="1400" dirty="0">
                  <a:solidFill>
                    <a:schemeClr val="tx1"/>
                  </a:solidFill>
                </a:rPr>
                <a:t> = </a:t>
              </a:r>
              <a:r>
                <a:rPr lang="en-US" altLang="ko-KR" sz="1400" dirty="0">
                  <a:solidFill>
                    <a:srgbClr val="00B050"/>
                  </a:solidFill>
                </a:rPr>
                <a:t>1e-4</a:t>
              </a:r>
            </a:p>
            <a:p>
              <a:r>
                <a:rPr lang="ko-KR" altLang="en-US" sz="1400" dirty="0">
                  <a:solidFill>
                    <a:schemeClr val="tx1"/>
                  </a:solidFill>
                </a:rPr>
                <a:t>   </a:t>
              </a:r>
              <a:r>
                <a:rPr lang="en-US" altLang="ko-KR" sz="1400" dirty="0">
                  <a:solidFill>
                    <a:schemeClr val="tx1"/>
                  </a:solidFill>
                </a:rPr>
                <a:t>  grad =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np.zeros_like</a:t>
              </a:r>
              <a:r>
                <a:rPr lang="en-US" altLang="ko-KR" sz="1400" dirty="0">
                  <a:solidFill>
                    <a:schemeClr val="tx1"/>
                  </a:solidFill>
                </a:rPr>
                <a:t>(x)</a:t>
              </a: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ko-KR" altLang="en-US" sz="1400" dirty="0">
                  <a:solidFill>
                    <a:schemeClr val="tx1"/>
                  </a:solidFill>
                </a:rPr>
                <a:t>   </a:t>
              </a:r>
              <a:r>
                <a:rPr lang="en-US" altLang="ko-KR" sz="1400" dirty="0">
                  <a:solidFill>
                    <a:schemeClr val="tx1"/>
                  </a:solidFill>
                </a:rPr>
                <a:t>  it =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np.nditer</a:t>
              </a:r>
              <a:r>
                <a:rPr lang="en-US" altLang="ko-KR" sz="1400" dirty="0">
                  <a:solidFill>
                    <a:schemeClr val="tx1"/>
                  </a:solidFill>
                </a:rPr>
                <a:t>(x, flags=[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1400" dirty="0" err="1">
                  <a:solidFill>
                    <a:schemeClr val="accent2">
                      <a:lumMod val="75000"/>
                    </a:schemeClr>
                  </a:solidFill>
                </a:rPr>
                <a:t>multi_index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1400" dirty="0">
                  <a:solidFill>
                    <a:schemeClr val="tx1"/>
                  </a:solidFill>
                </a:rPr>
                <a:t>],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op_flags</a:t>
              </a:r>
              <a:r>
                <a:rPr lang="en-US" altLang="ko-KR" sz="1400" dirty="0">
                  <a:solidFill>
                    <a:schemeClr val="tx1"/>
                  </a:solidFill>
                </a:rPr>
                <a:t>=[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1400" dirty="0" err="1">
                  <a:solidFill>
                    <a:schemeClr val="accent2">
                      <a:lumMod val="75000"/>
                    </a:schemeClr>
                  </a:solidFill>
                </a:rPr>
                <a:t>readwrite</a:t>
              </a:r>
              <a:r>
                <a:rPr lang="en-US" altLang="ko-KR" sz="14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14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400" dirty="0">
                  <a:solidFill>
                    <a:srgbClr val="00B050"/>
                  </a:solidFill>
                </a:rPr>
                <a:t>while not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it.finished</a:t>
              </a:r>
              <a:r>
                <a:rPr lang="en-US" altLang="ko-KR" sz="14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400" dirty="0">
                  <a:solidFill>
                    <a:schemeClr val="tx1"/>
                  </a:solidFill>
                </a:rPr>
                <a:t> =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it.multi_index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</a:t>
              </a:r>
              <a:r>
                <a:rPr lang="ko-KR" altLang="en-US" sz="1400" dirty="0">
                  <a:solidFill>
                    <a:schemeClr val="tx1"/>
                  </a:solidFill>
                </a:rPr>
                <a:t>   </a:t>
              </a:r>
              <a:r>
                <a:rPr lang="en-US" altLang="ko-KR" sz="1400" dirty="0">
                  <a:solidFill>
                    <a:schemeClr val="tx1"/>
                  </a:solidFill>
                </a:rPr>
                <a:t> 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1400" dirty="0">
                  <a:solidFill>
                    <a:schemeClr val="tx1"/>
                  </a:solidFill>
                </a:rPr>
                <a:t> = x[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400" dirty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400" dirty="0">
                  <a:solidFill>
                    <a:schemeClr val="tx1"/>
                  </a:solidFill>
                </a:rPr>
                <a:t>] = </a:t>
              </a:r>
              <a:r>
                <a:rPr lang="en-US" altLang="ko-KR" sz="1400" dirty="0">
                  <a:solidFill>
                    <a:srgbClr val="00B050"/>
                  </a:solidFill>
                </a:rPr>
                <a:t>float</a:t>
              </a:r>
              <a:r>
                <a:rPr lang="en-US" altLang="ko-KR" sz="1400" dirty="0">
                  <a:solidFill>
                    <a:schemeClr val="tx1"/>
                  </a:solidFill>
                </a:rPr>
                <a:t>(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1400" dirty="0">
                  <a:solidFill>
                    <a:schemeClr val="tx1"/>
                  </a:solidFill>
                </a:rPr>
                <a:t>) </a:t>
              </a:r>
              <a:r>
                <a:rPr lang="en-US" altLang="ko-KR" sz="1400" dirty="0">
                  <a:solidFill>
                    <a:srgbClr val="7030A0"/>
                  </a:solidFill>
                </a:rPr>
                <a:t>+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delta_x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     fx1 = f(x)	</a:t>
              </a:r>
              <a:r>
                <a:rPr lang="en-US" altLang="ko-KR" sz="1400" i="1" dirty="0">
                  <a:solidFill>
                    <a:srgbClr val="00B0F0"/>
                  </a:solidFill>
                </a:rPr>
                <a:t># f(</a:t>
              </a:r>
              <a:r>
                <a:rPr lang="en-US" altLang="ko-KR" sz="1400" i="1" dirty="0" err="1">
                  <a:solidFill>
                    <a:srgbClr val="00B0F0"/>
                  </a:solidFill>
                </a:rPr>
                <a:t>x+delta_x</a:t>
              </a:r>
              <a:r>
                <a:rPr lang="en-US" altLang="ko-KR" sz="1400" i="1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                                                             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400" dirty="0">
                  <a:solidFill>
                    <a:schemeClr val="tx1"/>
                  </a:solidFill>
                </a:rPr>
                <a:t>] =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>
                  <a:solidFill>
                    <a:srgbClr val="7030A0"/>
                  </a:solidFill>
                </a:rPr>
                <a:t>–</a:t>
              </a:r>
              <a:r>
                <a:rPr lang="en-US" altLang="ko-KR" sz="1400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delta_x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     fx2 = f(x)	</a:t>
              </a:r>
              <a:r>
                <a:rPr lang="en-US" altLang="ko-KR" sz="1400" i="1" dirty="0">
                  <a:solidFill>
                    <a:srgbClr val="00B0F0"/>
                  </a:solidFill>
                </a:rPr>
                <a:t># f(x–</a:t>
              </a:r>
              <a:r>
                <a:rPr lang="en-US" altLang="ko-KR" sz="1400" i="1" dirty="0" err="1">
                  <a:solidFill>
                    <a:srgbClr val="00B0F0"/>
                  </a:solidFill>
                </a:rPr>
                <a:t>delta_x</a:t>
              </a:r>
              <a:r>
                <a:rPr lang="en-US" altLang="ko-KR" sz="1400" i="1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altLang="ko-KR" sz="1400" dirty="0">
                  <a:solidFill>
                    <a:srgbClr val="7030A0"/>
                  </a:solidFill>
                </a:rPr>
                <a:t>          </a:t>
              </a:r>
              <a:r>
                <a:rPr lang="en-US" altLang="ko-KR" sz="1400" dirty="0">
                  <a:solidFill>
                    <a:schemeClr val="tx1"/>
                  </a:solidFill>
                </a:rPr>
                <a:t>grad[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400" dirty="0">
                  <a:solidFill>
                    <a:schemeClr val="tx1"/>
                  </a:solidFill>
                </a:rPr>
                <a:t>] = (fx1 </a:t>
              </a:r>
              <a:r>
                <a:rPr lang="en-US" altLang="ko-KR" sz="1400" dirty="0">
                  <a:solidFill>
                    <a:srgbClr val="7030A0"/>
                  </a:solidFill>
                </a:rPr>
                <a:t>– </a:t>
              </a:r>
              <a:r>
                <a:rPr lang="en-US" altLang="ko-KR" sz="1400" dirty="0">
                  <a:solidFill>
                    <a:schemeClr val="tx1"/>
                  </a:solidFill>
                </a:rPr>
                <a:t>fx2) </a:t>
              </a:r>
              <a:r>
                <a:rPr lang="en-US" altLang="ko-KR" sz="1400" dirty="0">
                  <a:solidFill>
                    <a:srgbClr val="7030A0"/>
                  </a:solidFill>
                </a:rPr>
                <a:t>/</a:t>
              </a:r>
              <a:r>
                <a:rPr lang="en-US" altLang="ko-KR" sz="1400" dirty="0">
                  <a:solidFill>
                    <a:schemeClr val="tx1"/>
                  </a:solidFill>
                </a:rPr>
                <a:t> (</a:t>
              </a:r>
              <a:r>
                <a:rPr lang="en-US" altLang="ko-KR" sz="1400" dirty="0">
                  <a:solidFill>
                    <a:srgbClr val="00B050"/>
                  </a:solidFill>
                </a:rPr>
                <a:t>2</a:t>
              </a:r>
              <a:r>
                <a:rPr lang="en-US" altLang="ko-KR" sz="1400" dirty="0">
                  <a:solidFill>
                    <a:srgbClr val="7030A0"/>
                  </a:solidFill>
                </a:rPr>
                <a:t>*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delta_x</a:t>
              </a:r>
              <a:r>
                <a:rPr lang="en-US" altLang="ko-KR" sz="14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400" dirty="0">
                  <a:solidFill>
                    <a:schemeClr val="tx1"/>
                  </a:solidFill>
                </a:rPr>
                <a:t>] =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tmp_val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400" dirty="0" err="1">
                  <a:solidFill>
                    <a:schemeClr val="tx1"/>
                  </a:solidFill>
                </a:rPr>
                <a:t>it.iternext</a:t>
              </a:r>
              <a:r>
                <a:rPr lang="en-US" altLang="ko-KR" sz="1400" dirty="0">
                  <a:solidFill>
                    <a:schemeClr val="tx1"/>
                  </a:solidFill>
                </a:rPr>
                <a:t>()</a:t>
              </a:r>
            </a:p>
            <a:p>
              <a:endParaRPr lang="en-US" altLang="ko-KR" sz="1400" dirty="0">
                <a:solidFill>
                  <a:schemeClr val="tx1"/>
                </a:solidFill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</a:rPr>
                <a:t>      </a:t>
              </a:r>
              <a:r>
                <a:rPr lang="en-US" altLang="ko-KR" sz="1400" dirty="0">
                  <a:solidFill>
                    <a:srgbClr val="00B050"/>
                  </a:solidFill>
                </a:rPr>
                <a:t>return</a:t>
              </a:r>
              <a:r>
                <a:rPr lang="en-US" altLang="ko-KR" sz="1400" dirty="0">
                  <a:solidFill>
                    <a:schemeClr val="tx1"/>
                  </a:solidFill>
                </a:rPr>
                <a:t> grad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1BCC84B-2901-4A44-9082-042A6D4A1DB2}"/>
                </a:ext>
              </a:extLst>
            </p:cNvPr>
            <p:cNvSpPr/>
            <p:nvPr/>
          </p:nvSpPr>
          <p:spPr>
            <a:xfrm>
              <a:off x="737920" y="4960384"/>
              <a:ext cx="6332115" cy="1327463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7B48D5E-C2DB-460B-B154-F1650DCBA4B1}"/>
              </a:ext>
            </a:extLst>
          </p:cNvPr>
          <p:cNvSpPr txBox="1"/>
          <p:nvPr/>
        </p:nvSpPr>
        <p:spPr>
          <a:xfrm>
            <a:off x="120160" y="5955318"/>
            <a:ext cx="11901856" cy="36933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소스출처</a:t>
            </a:r>
            <a:r>
              <a:rPr lang="en-US" altLang="ko-KR" dirty="0"/>
              <a:t>(</a:t>
            </a:r>
            <a:r>
              <a:rPr lang="ko-KR" altLang="en-US" dirty="0"/>
              <a:t>재구성</a:t>
            </a:r>
            <a:r>
              <a:rPr lang="en-US" altLang="ko-KR" dirty="0"/>
              <a:t>): https://github.com/WegraLee/deep-learning-from-scratch/tree/master/common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049174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DFB993-D315-43D3-AA6D-5619FC81C92E}"/>
                  </a:ext>
                </a:extLst>
              </p:cNvPr>
              <p:cNvSpPr txBox="1"/>
              <p:nvPr/>
            </p:nvSpPr>
            <p:spPr>
              <a:xfrm>
                <a:off x="120158" y="142074"/>
                <a:ext cx="657881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7030A0"/>
                    </a:solidFill>
                  </a:rPr>
                  <a:t>수치미분 예제 </a:t>
                </a:r>
                <a:r>
                  <a:rPr lang="en-US" altLang="ko-KR" sz="2400" dirty="0">
                    <a:solidFill>
                      <a:srgbClr val="7030A0"/>
                    </a:solidFill>
                  </a:rPr>
                  <a:t>– 1</a:t>
                </a:r>
                <a:r>
                  <a:rPr lang="ko-KR" altLang="en-US" sz="2400" dirty="0">
                    <a:solidFill>
                      <a:srgbClr val="7030A0"/>
                    </a:solidFill>
                  </a:rPr>
                  <a:t>변수 함수 </a:t>
                </a:r>
                <a:r>
                  <a:rPr lang="en-US" altLang="ko-KR" sz="2400" i="1" dirty="0">
                    <a:solidFill>
                      <a:srgbClr val="7030A0"/>
                    </a:solidFill>
                  </a:rPr>
                  <a:t>f </a:t>
                </a:r>
                <a:r>
                  <a:rPr lang="en-US" altLang="ko-KR" sz="2400" dirty="0">
                    <a:solidFill>
                      <a:srgbClr val="7030A0"/>
                    </a:solidFill>
                  </a:rPr>
                  <a:t>(x)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2400" dirty="0">
                        <a:solidFill>
                          <a:srgbClr val="7030A0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ko-KR" sz="2400" b="0" i="0" dirty="0" smtClean="0">
                        <a:solidFill>
                          <a:srgbClr val="7030A0"/>
                        </a:solidFill>
                      </a:rPr>
                      <m:t>3.0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rgbClr val="7030A0"/>
                        </a:solidFill>
                      </a:rPr>
                      <m:t>)</m:t>
                    </m:r>
                  </m:oMath>
                </a14:m>
                <a:endParaRPr lang="ko-KR" alt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DFB993-D315-43D3-AA6D-5619FC81C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58" y="142074"/>
                <a:ext cx="6578816" cy="461665"/>
              </a:xfrm>
              <a:prstGeom prst="rect">
                <a:avLst/>
              </a:prstGeom>
              <a:blipFill>
                <a:blip r:embed="rId2"/>
                <a:stretch>
                  <a:fillRect l="-1483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그룹 20">
            <a:extLst>
              <a:ext uri="{FF2B5EF4-FFF2-40B4-BE49-F238E27FC236}">
                <a16:creationId xmlns:a16="http://schemas.microsoft.com/office/drawing/2014/main" id="{FF1F8EC1-DE7D-4B3B-9793-4A9B74557AE0}"/>
              </a:ext>
            </a:extLst>
          </p:cNvPr>
          <p:cNvGrpSpPr/>
          <p:nvPr/>
        </p:nvGrpSpPr>
        <p:grpSpPr>
          <a:xfrm>
            <a:off x="1843576" y="1063526"/>
            <a:ext cx="3863009" cy="4994355"/>
            <a:chOff x="1133059" y="779322"/>
            <a:chExt cx="3863009" cy="499435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6D125D-546B-4C3F-91E7-2E57FFB4F94F}"/>
                </a:ext>
              </a:extLst>
            </p:cNvPr>
            <p:cNvSpPr/>
            <p:nvPr/>
          </p:nvSpPr>
          <p:spPr>
            <a:xfrm>
              <a:off x="1133059" y="803379"/>
              <a:ext cx="3863009" cy="497029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00" dirty="0">
                  <a:solidFill>
                    <a:srgbClr val="00B050"/>
                  </a:solidFill>
                </a:rPr>
                <a:t>import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numpy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as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np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def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0070C0"/>
                  </a:solidFill>
                </a:rPr>
                <a:t>numerical_derivative</a:t>
              </a:r>
              <a:r>
                <a:rPr lang="en-US" altLang="ko-KR" sz="1000" dirty="0">
                  <a:solidFill>
                    <a:schemeClr val="tx1"/>
                  </a:solidFill>
                </a:rPr>
                <a:t>(f , x):	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000" i="1" dirty="0" err="1">
                  <a:solidFill>
                    <a:srgbClr val="00B0F0"/>
                  </a:solidFill>
                </a:rPr>
                <a:t>수치미분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debug version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delta_x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1e-4</a:t>
              </a: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   </a:t>
              </a:r>
              <a:r>
                <a:rPr lang="en-US" altLang="ko-KR" sz="1000" dirty="0">
                  <a:solidFill>
                    <a:schemeClr val="tx1"/>
                  </a:solidFill>
                </a:rPr>
                <a:t>  grad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np.zeros_like</a:t>
              </a:r>
              <a:r>
                <a:rPr lang="en-US" altLang="ko-KR" sz="1000" dirty="0">
                  <a:solidFill>
                    <a:schemeClr val="tx1"/>
                  </a:solidFill>
                </a:rPr>
                <a:t>(x)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“debug 1. initial input variable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x)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“debug 2. initial grad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grad)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=========================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   </a:t>
              </a:r>
              <a:r>
                <a:rPr lang="en-US" altLang="ko-KR" sz="1000" dirty="0">
                  <a:solidFill>
                    <a:schemeClr val="tx1"/>
                  </a:solidFill>
                </a:rPr>
                <a:t>  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it =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np.nditer</a:t>
              </a:r>
              <a:r>
                <a:rPr lang="en-US" altLang="ko-KR" sz="1000" dirty="0">
                  <a:solidFill>
                    <a:schemeClr val="tx1"/>
                  </a:solidFill>
                </a:rPr>
                <a:t>(x, flags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[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multi_index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1000" dirty="0">
                  <a:solidFill>
                    <a:schemeClr val="tx1"/>
                  </a:solidFill>
                </a:rPr>
                <a:t>],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op_flags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[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readwrite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10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while not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it.finished</a:t>
              </a:r>
              <a:r>
                <a:rPr lang="en-US" altLang="ko-KR" sz="10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it.multi_index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“debug 3. 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idx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, “,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x[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idx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]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x[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</a:t>
              </a:r>
              <a:r>
                <a:rPr lang="ko-KR" altLang="en-US" sz="1000" dirty="0">
                  <a:solidFill>
                    <a:schemeClr val="tx1"/>
                  </a:solidFill>
                </a:rPr>
                <a:t>   </a:t>
              </a:r>
              <a:r>
                <a:rPr lang="en-US" altLang="ko-KR" sz="1000" dirty="0">
                  <a:solidFill>
                    <a:schemeClr val="tx1"/>
                  </a:solidFill>
                </a:rPr>
                <a:t>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x[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]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float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1000" dirty="0">
                  <a:solidFill>
                    <a:schemeClr val="tx1"/>
                  </a:solidFill>
                </a:rPr>
                <a:t>) </a:t>
              </a:r>
              <a:r>
                <a:rPr lang="en-US" altLang="ko-KR" sz="1000" dirty="0">
                  <a:solidFill>
                    <a:srgbClr val="7030A0"/>
                  </a:solidFill>
                </a:rPr>
                <a:t>+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delta_x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fx1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f(x)	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f(</a:t>
              </a:r>
              <a:r>
                <a:rPr lang="en-US" altLang="ko-KR" sz="1000" i="1" dirty="0" err="1">
                  <a:solidFill>
                    <a:srgbClr val="00B0F0"/>
                  </a:solidFill>
                </a:rPr>
                <a:t>x+delta_x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                                                        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]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rgbClr val="7030A0"/>
                  </a:solidFill>
                </a:rPr>
                <a:t>–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delta_x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fx2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f(x)	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f(x–</a:t>
              </a:r>
              <a:r>
                <a:rPr lang="en-US" altLang="ko-KR" sz="1000" i="1" dirty="0" err="1">
                  <a:solidFill>
                    <a:srgbClr val="00B0F0"/>
                  </a:solidFill>
                </a:rPr>
                <a:t>delta_x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altLang="ko-KR" sz="1000" dirty="0">
                  <a:solidFill>
                    <a:srgbClr val="7030A0"/>
                  </a:solidFill>
                </a:rPr>
                <a:t>          </a:t>
              </a:r>
              <a:r>
                <a:rPr lang="en-US" altLang="ko-KR" sz="1000" dirty="0">
                  <a:solidFill>
                    <a:schemeClr val="tx1"/>
                  </a:solidFill>
                </a:rPr>
                <a:t>grad[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]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(fx1 </a:t>
              </a:r>
              <a:r>
                <a:rPr lang="en-US" altLang="ko-KR" sz="1000" dirty="0">
                  <a:solidFill>
                    <a:srgbClr val="7030A0"/>
                  </a:solidFill>
                </a:rPr>
                <a:t>– </a:t>
              </a:r>
              <a:r>
                <a:rPr lang="en-US" altLang="ko-KR" sz="1000" dirty="0">
                  <a:solidFill>
                    <a:schemeClr val="tx1"/>
                  </a:solidFill>
                </a:rPr>
                <a:t>fx2) </a:t>
              </a:r>
              <a:r>
                <a:rPr lang="en-US" altLang="ko-KR" sz="1000" dirty="0">
                  <a:solidFill>
                    <a:srgbClr val="7030A0"/>
                  </a:solidFill>
                </a:rPr>
                <a:t>/</a:t>
              </a:r>
              <a:r>
                <a:rPr lang="en-US" altLang="ko-KR" sz="1000" dirty="0">
                  <a:solidFill>
                    <a:schemeClr val="tx1"/>
                  </a:solidFill>
                </a:rPr>
                <a:t> (</a:t>
              </a:r>
              <a:r>
                <a:rPr lang="en-US" altLang="ko-KR" sz="1000" dirty="0">
                  <a:solidFill>
                    <a:srgbClr val="00B050"/>
                  </a:solidFill>
                </a:rPr>
                <a:t>2</a:t>
              </a:r>
              <a:r>
                <a:rPr lang="en-US" altLang="ko-KR" sz="1000" dirty="0">
                  <a:solidFill>
                    <a:srgbClr val="7030A0"/>
                  </a:solidFill>
                </a:rPr>
                <a:t>*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delta_x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“debug 4. grad[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idx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]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grad[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])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“debug 5. grad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grad)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=========================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   </a:t>
              </a:r>
              <a:r>
                <a:rPr lang="en-US" altLang="ko-KR" sz="1000" dirty="0">
                  <a:solidFill>
                    <a:schemeClr val="tx1"/>
                  </a:solidFill>
                </a:rPr>
                <a:t>   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]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tmp_val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it.iternext</a:t>
              </a:r>
              <a:r>
                <a:rPr lang="en-US" altLang="ko-KR" sz="1000" dirty="0">
                  <a:solidFill>
                    <a:schemeClr val="tx1"/>
                  </a:solidFill>
                </a:rPr>
                <a:t>()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return</a:t>
              </a:r>
              <a:r>
                <a:rPr lang="en-US" altLang="ko-KR" sz="1000" dirty="0">
                  <a:solidFill>
                    <a:schemeClr val="tx1"/>
                  </a:solidFill>
                </a:rPr>
                <a:t> grad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0BACED-619A-47E9-8065-AB37747ACE66}"/>
                </a:ext>
              </a:extLst>
            </p:cNvPr>
            <p:cNvSpPr/>
            <p:nvPr/>
          </p:nvSpPr>
          <p:spPr>
            <a:xfrm>
              <a:off x="1133059" y="779322"/>
              <a:ext cx="3863009" cy="499435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27CDEA-A1B3-4736-B1D4-FC9EA40CDC07}"/>
              </a:ext>
            </a:extLst>
          </p:cNvPr>
          <p:cNvGrpSpPr/>
          <p:nvPr/>
        </p:nvGrpSpPr>
        <p:grpSpPr>
          <a:xfrm>
            <a:off x="6510920" y="1869961"/>
            <a:ext cx="3262872" cy="3686486"/>
            <a:chOff x="5051657" y="868017"/>
            <a:chExt cx="3262872" cy="3686486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5AD0442-BEAA-40FA-A7F9-66C001007583}"/>
                </a:ext>
              </a:extLst>
            </p:cNvPr>
            <p:cNvSpPr/>
            <p:nvPr/>
          </p:nvSpPr>
          <p:spPr>
            <a:xfrm>
              <a:off x="5068402" y="868017"/>
              <a:ext cx="3229382" cy="1855752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입력변수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1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개인 함수 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f(x) = x**2</a:t>
              </a:r>
            </a:p>
            <a:p>
              <a:r>
                <a:rPr lang="en-US" altLang="ko-KR" sz="1200" dirty="0">
                  <a:solidFill>
                    <a:srgbClr val="00B050"/>
                  </a:solidFill>
                </a:rPr>
                <a:t>def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>
                  <a:solidFill>
                    <a:srgbClr val="0070C0"/>
                  </a:solidFill>
                </a:rPr>
                <a:t>func1</a:t>
              </a:r>
              <a:r>
                <a:rPr lang="en-US" altLang="ko-KR" sz="1200" dirty="0">
                  <a:solidFill>
                    <a:schemeClr val="tx1"/>
                  </a:solidFill>
                </a:rPr>
                <a:t>(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input_obj</a:t>
              </a:r>
              <a:r>
                <a:rPr lang="en-US" altLang="ko-KR" sz="1200" dirty="0">
                  <a:solidFill>
                    <a:schemeClr val="tx1"/>
                  </a:solidFill>
                </a:rPr>
                <a:t>):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x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input_obj</a:t>
              </a:r>
              <a:r>
                <a:rPr lang="en-US" altLang="ko-KR" sz="1200" dirty="0">
                  <a:solidFill>
                    <a:schemeClr val="tx1"/>
                  </a:solidFill>
                </a:rPr>
                <a:t>[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]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200" dirty="0">
                  <a:solidFill>
                    <a:srgbClr val="00B050"/>
                  </a:solidFill>
                </a:rPr>
                <a:t>return</a:t>
              </a:r>
              <a:r>
                <a:rPr lang="en-US" altLang="ko-KR" sz="1200" dirty="0">
                  <a:solidFill>
                    <a:schemeClr val="tx1"/>
                  </a:solidFill>
                </a:rPr>
                <a:t> x</a:t>
              </a:r>
              <a:r>
                <a:rPr lang="en-US" altLang="ko-KR" sz="1200" dirty="0">
                  <a:solidFill>
                    <a:srgbClr val="7030A0"/>
                  </a:solidFill>
                </a:rPr>
                <a:t>**</a:t>
              </a:r>
              <a:r>
                <a:rPr lang="en-US" altLang="ko-KR" sz="1200" dirty="0">
                  <a:solidFill>
                    <a:srgbClr val="00B050"/>
                  </a:solidFill>
                </a:rPr>
                <a:t>2</a:t>
              </a:r>
            </a:p>
            <a:p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i="1" dirty="0">
                  <a:solidFill>
                    <a:srgbClr val="00B0F0"/>
                  </a:solidFill>
                </a:rPr>
                <a:t># x </a:t>
              </a:r>
              <a:r>
                <a:rPr lang="en-US" altLang="ko-KR" sz="1200" b="1" i="1" dirty="0">
                  <a:solidFill>
                    <a:srgbClr val="00B0F0"/>
                  </a:solidFill>
                </a:rPr>
                <a:t>=</a:t>
              </a:r>
              <a:r>
                <a:rPr lang="en-US" altLang="ko-KR" sz="1200" i="1" dirty="0">
                  <a:solidFill>
                    <a:srgbClr val="00B0F0"/>
                  </a:solidFill>
                </a:rPr>
                <a:t> 3.0 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에서의 </a:t>
              </a:r>
              <a:r>
                <a:rPr lang="ko-KR" altLang="en-US" sz="1200" i="1" dirty="0" err="1">
                  <a:solidFill>
                    <a:srgbClr val="00B0F0"/>
                  </a:solidFill>
                </a:rPr>
                <a:t>편미분</a:t>
              </a:r>
              <a:r>
                <a:rPr lang="ko-KR" altLang="en-US" sz="1200" i="1" dirty="0">
                  <a:solidFill>
                    <a:srgbClr val="00B0F0"/>
                  </a:solidFill>
                </a:rPr>
                <a:t> 값</a:t>
              </a:r>
              <a:endParaRPr lang="en-US" altLang="ko-KR" sz="1200" i="1" dirty="0">
                <a:solidFill>
                  <a:srgbClr val="00B0F0"/>
                </a:solidFill>
              </a:endParaRPr>
            </a:p>
            <a:p>
              <a:r>
                <a:rPr lang="en-US" altLang="ko-KR" sz="1200" dirty="0" err="1">
                  <a:solidFill>
                    <a:schemeClr val="tx1"/>
                  </a:solidFill>
                </a:rPr>
                <a:t>numerical_derivative</a:t>
              </a:r>
              <a:r>
                <a:rPr lang="en-US" altLang="ko-KR" sz="1200" dirty="0">
                  <a:solidFill>
                    <a:schemeClr val="tx1"/>
                  </a:solidFill>
                </a:rPr>
                <a:t>( func1,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np.array</a:t>
              </a:r>
              <a:r>
                <a:rPr lang="en-US" altLang="ko-KR" sz="1200" dirty="0">
                  <a:solidFill>
                    <a:schemeClr val="tx1"/>
                  </a:solidFill>
                </a:rPr>
                <a:t>([</a:t>
              </a:r>
              <a:r>
                <a:rPr lang="en-US" altLang="ko-KR" sz="1200" dirty="0">
                  <a:solidFill>
                    <a:srgbClr val="00B050"/>
                  </a:solidFill>
                </a:rPr>
                <a:t>3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  <a:r>
                <a:rPr lang="en-US" altLang="ko-KR" sz="1200" dirty="0">
                  <a:solidFill>
                    <a:srgbClr val="00B050"/>
                  </a:solidFill>
                </a:rPr>
                <a:t>0</a:t>
              </a:r>
              <a:r>
                <a:rPr lang="en-US" altLang="ko-KR" sz="1200" dirty="0">
                  <a:solidFill>
                    <a:schemeClr val="tx1"/>
                  </a:solidFill>
                </a:rPr>
                <a:t>]) )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A0C5B90-DBB9-47CE-94D6-3EC82964799B}"/>
                </a:ext>
              </a:extLst>
            </p:cNvPr>
            <p:cNvSpPr/>
            <p:nvPr/>
          </p:nvSpPr>
          <p:spPr>
            <a:xfrm>
              <a:off x="5051661" y="868017"/>
              <a:ext cx="3246123" cy="368648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55725F5-88E9-4623-BA9C-BD6648DBC11A}"/>
                </a:ext>
              </a:extLst>
            </p:cNvPr>
            <p:cNvSpPr/>
            <p:nvPr/>
          </p:nvSpPr>
          <p:spPr>
            <a:xfrm>
              <a:off x="5068402" y="2723769"/>
              <a:ext cx="3246127" cy="1801848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debug 1. initial input variable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[3, ]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debug 2. initial grad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[0. ]</a:t>
              </a:r>
            </a:p>
            <a:p>
              <a:r>
                <a:rPr lang="en-US" altLang="ko-KR" sz="1200" b="1" dirty="0">
                  <a:solidFill>
                    <a:schemeClr val="tx1"/>
                  </a:solidFill>
                </a:rPr>
                <a:t>===========================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debug 3.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(0, ) , x[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200" dirty="0">
                  <a:solidFill>
                    <a:schemeClr val="tx1"/>
                  </a:solidFill>
                </a:rPr>
                <a:t>]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3.0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debug 4. grad[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200" dirty="0">
                  <a:solidFill>
                    <a:schemeClr val="tx1"/>
                  </a:solidFill>
                </a:rPr>
                <a:t>]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6.000000000012662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debug 5. grad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[6. ]</a:t>
              </a:r>
            </a:p>
            <a:p>
              <a:r>
                <a:rPr lang="en-US" altLang="ko-KR" sz="1200" b="1" dirty="0">
                  <a:solidFill>
                    <a:schemeClr val="tx1"/>
                  </a:solidFill>
                </a:rPr>
                <a:t>===========================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array([6. ])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4096471-9BF4-45BA-8D33-68DA731E3F97}"/>
                </a:ext>
              </a:extLst>
            </p:cNvPr>
            <p:cNvSpPr/>
            <p:nvPr/>
          </p:nvSpPr>
          <p:spPr>
            <a:xfrm>
              <a:off x="5051657" y="868018"/>
              <a:ext cx="3246127" cy="185575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4480AEA-CAAA-4A65-A704-0B2A13F3ABBD}"/>
              </a:ext>
            </a:extLst>
          </p:cNvPr>
          <p:cNvSpPr/>
          <p:nvPr/>
        </p:nvSpPr>
        <p:spPr>
          <a:xfrm>
            <a:off x="6455334" y="1898847"/>
            <a:ext cx="3419061" cy="1174940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4E14492-9A8C-4F9C-9414-3B32C52E9E38}"/>
              </a:ext>
            </a:extLst>
          </p:cNvPr>
          <p:cNvSpPr/>
          <p:nvPr/>
        </p:nvSpPr>
        <p:spPr>
          <a:xfrm>
            <a:off x="6455334" y="3165678"/>
            <a:ext cx="3419061" cy="464889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4539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CE1797-4CD6-40DF-AF5B-01F124EA7485}"/>
                  </a:ext>
                </a:extLst>
              </p:cNvPr>
              <p:cNvSpPr txBox="1"/>
              <p:nvPr/>
            </p:nvSpPr>
            <p:spPr>
              <a:xfrm>
                <a:off x="120157" y="142074"/>
                <a:ext cx="100310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7030A0"/>
                    </a:solidFill>
                  </a:rPr>
                  <a:t>수치미분 예제 </a:t>
                </a:r>
                <a:r>
                  <a:rPr lang="en-US" altLang="ko-KR" sz="2400" dirty="0">
                    <a:solidFill>
                      <a:srgbClr val="7030A0"/>
                    </a:solidFill>
                  </a:rPr>
                  <a:t>– 2</a:t>
                </a:r>
                <a:r>
                  <a:rPr lang="ko-KR" altLang="en-US" sz="2400" dirty="0">
                    <a:solidFill>
                      <a:srgbClr val="7030A0"/>
                    </a:solidFill>
                  </a:rPr>
                  <a:t>변수 함수 </a:t>
                </a:r>
                <a:r>
                  <a:rPr lang="en-US" altLang="ko-KR" sz="2400" i="1" dirty="0">
                    <a:solidFill>
                      <a:srgbClr val="7030A0"/>
                    </a:solidFill>
                  </a:rPr>
                  <a:t>f </a:t>
                </a:r>
                <a:r>
                  <a:rPr lang="en-US" altLang="ko-KR" sz="2400" dirty="0">
                    <a:solidFill>
                      <a:srgbClr val="7030A0"/>
                    </a:solidFill>
                  </a:rPr>
                  <a:t>(</a:t>
                </a:r>
                <a:r>
                  <a:rPr lang="en-US" altLang="ko-KR" sz="2400" dirty="0" err="1">
                    <a:solidFill>
                      <a:srgbClr val="7030A0"/>
                    </a:solidFill>
                  </a:rPr>
                  <a:t>x,y</a:t>
                </a:r>
                <a:r>
                  <a:rPr lang="en-US" altLang="ko-KR" sz="2400" dirty="0">
                    <a:solidFill>
                      <a:srgbClr val="7030A0"/>
                    </a:solidFill>
                  </a:rPr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altLang="ko-KR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  <m:r>
                          <a:rPr lang="en-US" altLang="ko-KR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2400" dirty="0">
                        <a:solidFill>
                          <a:srgbClr val="7030A0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ko-KR" sz="2400" b="0" i="0" dirty="0" smtClean="0">
                        <a:solidFill>
                          <a:srgbClr val="7030A0"/>
                        </a:solidFill>
                      </a:rPr>
                      <m:t>1.0, 2.0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rgbClr val="7030A0"/>
                        </a:solidFill>
                      </a:rPr>
                      <m:t>)</m:t>
                    </m:r>
                  </m:oMath>
                </a14:m>
                <a:endParaRPr lang="ko-KR" alt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CE1797-4CD6-40DF-AF5B-01F124EA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57" y="142074"/>
                <a:ext cx="10031007" cy="461665"/>
              </a:xfrm>
              <a:prstGeom prst="rect">
                <a:avLst/>
              </a:prstGeom>
              <a:blipFill>
                <a:blip r:embed="rId2"/>
                <a:stretch>
                  <a:fillRect l="-973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BCAC2B93-0668-4358-8D55-277BA73F061C}"/>
              </a:ext>
            </a:extLst>
          </p:cNvPr>
          <p:cNvGrpSpPr/>
          <p:nvPr/>
        </p:nvGrpSpPr>
        <p:grpSpPr>
          <a:xfrm>
            <a:off x="1800325" y="1131492"/>
            <a:ext cx="3863009" cy="4994355"/>
            <a:chOff x="1133059" y="779322"/>
            <a:chExt cx="3863009" cy="499435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C200430-9CEF-460E-99C0-52589CD7F329}"/>
                </a:ext>
              </a:extLst>
            </p:cNvPr>
            <p:cNvSpPr/>
            <p:nvPr/>
          </p:nvSpPr>
          <p:spPr>
            <a:xfrm>
              <a:off x="1133059" y="803379"/>
              <a:ext cx="3863009" cy="497029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00" dirty="0">
                  <a:solidFill>
                    <a:srgbClr val="00B050"/>
                  </a:solidFill>
                </a:rPr>
                <a:t>import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numpy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as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np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def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0070C0"/>
                  </a:solidFill>
                </a:rPr>
                <a:t>numerical_derivative</a:t>
              </a:r>
              <a:r>
                <a:rPr lang="en-US" altLang="ko-KR" sz="1000" dirty="0">
                  <a:solidFill>
                    <a:schemeClr val="tx1"/>
                  </a:solidFill>
                </a:rPr>
                <a:t>(f , x):	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000" i="1" dirty="0" err="1">
                  <a:solidFill>
                    <a:srgbClr val="00B0F0"/>
                  </a:solidFill>
                </a:rPr>
                <a:t>수치미분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debug version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delta_x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1e-4</a:t>
              </a: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   </a:t>
              </a:r>
              <a:r>
                <a:rPr lang="en-US" altLang="ko-KR" sz="1000" dirty="0">
                  <a:solidFill>
                    <a:schemeClr val="tx1"/>
                  </a:solidFill>
                </a:rPr>
                <a:t>  grad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np.zeros_like</a:t>
              </a:r>
              <a:r>
                <a:rPr lang="en-US" altLang="ko-KR" sz="1000" dirty="0">
                  <a:solidFill>
                    <a:schemeClr val="tx1"/>
                  </a:solidFill>
                </a:rPr>
                <a:t>(x)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“debug 1. initial input variable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x)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“debug 2. initial grad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grad)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=========================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   </a:t>
              </a:r>
              <a:r>
                <a:rPr lang="en-US" altLang="ko-KR" sz="1000" dirty="0">
                  <a:solidFill>
                    <a:schemeClr val="tx1"/>
                  </a:solidFill>
                </a:rPr>
                <a:t>  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it =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np.nditer</a:t>
              </a:r>
              <a:r>
                <a:rPr lang="en-US" altLang="ko-KR" sz="1000" dirty="0">
                  <a:solidFill>
                    <a:schemeClr val="tx1"/>
                  </a:solidFill>
                </a:rPr>
                <a:t>(x, flags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[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multi_index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1000" dirty="0">
                  <a:solidFill>
                    <a:schemeClr val="tx1"/>
                  </a:solidFill>
                </a:rPr>
                <a:t>],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op_flags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[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readwrite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10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while not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it.finished</a:t>
              </a:r>
              <a:r>
                <a:rPr lang="en-US" altLang="ko-KR" sz="10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it.multi_index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“debug 3. 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idx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, “,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x[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idx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]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x[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</a:t>
              </a:r>
              <a:r>
                <a:rPr lang="ko-KR" altLang="en-US" sz="1000" dirty="0">
                  <a:solidFill>
                    <a:schemeClr val="tx1"/>
                  </a:solidFill>
                </a:rPr>
                <a:t>   </a:t>
              </a:r>
              <a:r>
                <a:rPr lang="en-US" altLang="ko-KR" sz="1000" dirty="0">
                  <a:solidFill>
                    <a:schemeClr val="tx1"/>
                  </a:solidFill>
                </a:rPr>
                <a:t>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x[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]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float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1000" dirty="0">
                  <a:solidFill>
                    <a:schemeClr val="tx1"/>
                  </a:solidFill>
                </a:rPr>
                <a:t>) </a:t>
              </a:r>
              <a:r>
                <a:rPr lang="en-US" altLang="ko-KR" sz="1000" dirty="0">
                  <a:solidFill>
                    <a:srgbClr val="7030A0"/>
                  </a:solidFill>
                </a:rPr>
                <a:t>+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delta_x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fx1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f(x)	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f(</a:t>
              </a:r>
              <a:r>
                <a:rPr lang="en-US" altLang="ko-KR" sz="1000" i="1" dirty="0" err="1">
                  <a:solidFill>
                    <a:srgbClr val="00B0F0"/>
                  </a:solidFill>
                </a:rPr>
                <a:t>x+delta_x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                                                        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]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rgbClr val="7030A0"/>
                  </a:solidFill>
                </a:rPr>
                <a:t>–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delta_x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fx2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f(x)	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f(x–</a:t>
              </a:r>
              <a:r>
                <a:rPr lang="en-US" altLang="ko-KR" sz="1000" i="1" dirty="0" err="1">
                  <a:solidFill>
                    <a:srgbClr val="00B0F0"/>
                  </a:solidFill>
                </a:rPr>
                <a:t>delta_x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altLang="ko-KR" sz="1000" dirty="0">
                  <a:solidFill>
                    <a:srgbClr val="7030A0"/>
                  </a:solidFill>
                </a:rPr>
                <a:t>          </a:t>
              </a:r>
              <a:r>
                <a:rPr lang="en-US" altLang="ko-KR" sz="1000" dirty="0">
                  <a:solidFill>
                    <a:schemeClr val="tx1"/>
                  </a:solidFill>
                </a:rPr>
                <a:t>grad[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]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(fx1 </a:t>
              </a:r>
              <a:r>
                <a:rPr lang="en-US" altLang="ko-KR" sz="1000" dirty="0">
                  <a:solidFill>
                    <a:srgbClr val="7030A0"/>
                  </a:solidFill>
                </a:rPr>
                <a:t>– </a:t>
              </a:r>
              <a:r>
                <a:rPr lang="en-US" altLang="ko-KR" sz="1000" dirty="0">
                  <a:solidFill>
                    <a:schemeClr val="tx1"/>
                  </a:solidFill>
                </a:rPr>
                <a:t>fx2) </a:t>
              </a:r>
              <a:r>
                <a:rPr lang="en-US" altLang="ko-KR" sz="1000" dirty="0">
                  <a:solidFill>
                    <a:srgbClr val="7030A0"/>
                  </a:solidFill>
                </a:rPr>
                <a:t>/</a:t>
              </a:r>
              <a:r>
                <a:rPr lang="en-US" altLang="ko-KR" sz="1000" dirty="0">
                  <a:solidFill>
                    <a:schemeClr val="tx1"/>
                  </a:solidFill>
                </a:rPr>
                <a:t> (</a:t>
              </a:r>
              <a:r>
                <a:rPr lang="en-US" altLang="ko-KR" sz="1000" dirty="0">
                  <a:solidFill>
                    <a:srgbClr val="00B050"/>
                  </a:solidFill>
                </a:rPr>
                <a:t>2</a:t>
              </a:r>
              <a:r>
                <a:rPr lang="en-US" altLang="ko-KR" sz="1000" dirty="0">
                  <a:solidFill>
                    <a:srgbClr val="7030A0"/>
                  </a:solidFill>
                </a:rPr>
                <a:t>*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delta_x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“debug 4. grad[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idx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]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grad[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])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“debug 5. grad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grad)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=========================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   </a:t>
              </a:r>
              <a:r>
                <a:rPr lang="en-US" altLang="ko-KR" sz="1000" dirty="0">
                  <a:solidFill>
                    <a:schemeClr val="tx1"/>
                  </a:solidFill>
                </a:rPr>
                <a:t>   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]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tmp_val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it.iternext</a:t>
              </a:r>
              <a:r>
                <a:rPr lang="en-US" altLang="ko-KR" sz="1000" dirty="0">
                  <a:solidFill>
                    <a:schemeClr val="tx1"/>
                  </a:solidFill>
                </a:rPr>
                <a:t>()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return</a:t>
              </a:r>
              <a:r>
                <a:rPr lang="en-US" altLang="ko-KR" sz="1000" dirty="0">
                  <a:solidFill>
                    <a:schemeClr val="tx1"/>
                  </a:solidFill>
                </a:rPr>
                <a:t> grad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B618D34-DE2B-4117-948B-09E7F6DBCC81}"/>
                </a:ext>
              </a:extLst>
            </p:cNvPr>
            <p:cNvSpPr/>
            <p:nvPr/>
          </p:nvSpPr>
          <p:spPr>
            <a:xfrm>
              <a:off x="1133059" y="779322"/>
              <a:ext cx="3863009" cy="499435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AE4D68-0DE2-44EF-A9DA-AC05ABB62696}"/>
              </a:ext>
            </a:extLst>
          </p:cNvPr>
          <p:cNvGrpSpPr/>
          <p:nvPr/>
        </p:nvGrpSpPr>
        <p:grpSpPr>
          <a:xfrm>
            <a:off x="6573685" y="1434346"/>
            <a:ext cx="3522501" cy="4589756"/>
            <a:chOff x="5800403" y="1585757"/>
            <a:chExt cx="3522501" cy="45897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276854EC-FF90-4B3E-ADC4-F2130F365561}"/>
                    </a:ext>
                  </a:extLst>
                </p:cNvPr>
                <p:cNvSpPr/>
                <p:nvPr/>
              </p:nvSpPr>
              <p:spPr>
                <a:xfrm>
                  <a:off x="5817147" y="1585757"/>
                  <a:ext cx="3505757" cy="2118226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1200" i="1" dirty="0">
                      <a:solidFill>
                        <a:srgbClr val="00B0F0"/>
                      </a:solidFill>
                    </a:rPr>
                    <a:t># </a:t>
                  </a:r>
                  <a:r>
                    <a:rPr lang="ko-KR" altLang="en-US" sz="1200" i="1" dirty="0">
                      <a:solidFill>
                        <a:srgbClr val="00B0F0"/>
                      </a:solidFill>
                    </a:rPr>
                    <a:t>입력변수 </a:t>
                  </a:r>
                  <a:r>
                    <a:rPr lang="en-US" altLang="ko-KR" sz="1200" i="1" dirty="0">
                      <a:solidFill>
                        <a:srgbClr val="00B0F0"/>
                      </a:solidFill>
                    </a:rPr>
                    <a:t>2</a:t>
                  </a:r>
                  <a:r>
                    <a:rPr lang="ko-KR" altLang="en-US" sz="1200" i="1" dirty="0">
                      <a:solidFill>
                        <a:srgbClr val="00B0F0"/>
                      </a:solidFill>
                    </a:rPr>
                    <a:t> 개인 함수 </a:t>
                  </a:r>
                  <a:r>
                    <a:rPr lang="en-US" altLang="ko-KR" sz="1200" i="1" dirty="0">
                      <a:solidFill>
                        <a:srgbClr val="00B0F0"/>
                      </a:solidFill>
                    </a:rPr>
                    <a:t>f(x, y) = 2x + 3xy +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12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^</m:t>
                          </m:r>
                        </m:sup>
                      </m:sSup>
                      <m:r>
                        <a:rPr lang="en-US" altLang="ko-KR" sz="12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a14:m>
                  <a:endParaRPr lang="en-US" altLang="ko-KR" sz="1200" i="1" dirty="0">
                    <a:solidFill>
                      <a:srgbClr val="00B0F0"/>
                    </a:solidFill>
                  </a:endParaRPr>
                </a:p>
                <a:p>
                  <a:r>
                    <a:rPr lang="en-US" altLang="ko-KR" sz="1200" dirty="0">
                      <a:solidFill>
                        <a:srgbClr val="00B050"/>
                      </a:solidFill>
                    </a:rPr>
                    <a:t>def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200" dirty="0">
                      <a:solidFill>
                        <a:srgbClr val="0070C0"/>
                      </a:solidFill>
                    </a:rPr>
                    <a:t>func1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</a:rPr>
                    <a:t>input_obj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):</a:t>
                  </a:r>
                </a:p>
                <a:p>
                  <a:endParaRPr lang="en-US" altLang="ko-KR" sz="1200" dirty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    x </a:t>
                  </a:r>
                  <a:r>
                    <a:rPr lang="en-US" altLang="ko-KR" sz="1200" b="1" dirty="0">
                      <a:solidFill>
                        <a:schemeClr val="tx1"/>
                      </a:solidFill>
                    </a:rPr>
                    <a:t>=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</a:rPr>
                    <a:t>input_obj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[</a:t>
                  </a:r>
                  <a:r>
                    <a:rPr lang="en-US" altLang="ko-KR" sz="1200" dirty="0">
                      <a:solidFill>
                        <a:srgbClr val="00B050"/>
                      </a:solidFill>
                    </a:rPr>
                    <a:t>0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]</a:t>
                  </a:r>
                </a:p>
                <a:p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    y </a:t>
                  </a:r>
                  <a:r>
                    <a:rPr lang="en-US" altLang="ko-KR" sz="1200" b="1" dirty="0">
                      <a:solidFill>
                        <a:schemeClr val="tx1"/>
                      </a:solidFill>
                    </a:rPr>
                    <a:t>=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</a:rPr>
                    <a:t>input_obj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[</a:t>
                  </a:r>
                  <a:r>
                    <a:rPr lang="en-US" altLang="ko-KR" sz="1200" dirty="0">
                      <a:solidFill>
                        <a:srgbClr val="00B050"/>
                      </a:solidFill>
                    </a:rPr>
                    <a:t>1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]</a:t>
                  </a:r>
                </a:p>
                <a:p>
                  <a:endParaRPr lang="en-US" altLang="ko-KR" sz="1200" dirty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    </a:t>
                  </a:r>
                  <a:r>
                    <a:rPr lang="en-US" altLang="ko-KR" sz="1200" dirty="0">
                      <a:solidFill>
                        <a:srgbClr val="00B050"/>
                      </a:solidFill>
                    </a:rPr>
                    <a:t>return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( </a:t>
                  </a:r>
                  <a:r>
                    <a:rPr lang="en-US" altLang="ko-KR" sz="1200" dirty="0">
                      <a:solidFill>
                        <a:srgbClr val="00B050"/>
                      </a:solidFill>
                    </a:rPr>
                    <a:t>2</a:t>
                  </a:r>
                  <a:r>
                    <a:rPr lang="en-US" altLang="ko-KR" sz="1200" dirty="0">
                      <a:solidFill>
                        <a:srgbClr val="7030A0"/>
                      </a:solidFill>
                    </a:rPr>
                    <a:t>*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x </a:t>
                  </a:r>
                  <a:r>
                    <a:rPr lang="en-US" altLang="ko-KR" sz="1200" dirty="0">
                      <a:solidFill>
                        <a:srgbClr val="7030A0"/>
                      </a:solidFill>
                    </a:rPr>
                    <a:t>+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200" dirty="0">
                      <a:solidFill>
                        <a:srgbClr val="00B050"/>
                      </a:solidFill>
                    </a:rPr>
                    <a:t>3</a:t>
                  </a:r>
                  <a:r>
                    <a:rPr lang="en-US" altLang="ko-KR" sz="1200" dirty="0">
                      <a:solidFill>
                        <a:srgbClr val="7030A0"/>
                      </a:solidFill>
                    </a:rPr>
                    <a:t>*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x</a:t>
                  </a:r>
                  <a:r>
                    <a:rPr lang="en-US" altLang="ko-KR" sz="1200" dirty="0">
                      <a:solidFill>
                        <a:srgbClr val="7030A0"/>
                      </a:solidFill>
                    </a:rPr>
                    <a:t>*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y </a:t>
                  </a:r>
                  <a:r>
                    <a:rPr lang="en-US" altLang="ko-KR" sz="1200" dirty="0">
                      <a:solidFill>
                        <a:srgbClr val="7030A0"/>
                      </a:solidFill>
                    </a:rPr>
                    <a:t>+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</a:rPr>
                    <a:t>np.power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(y,</a:t>
                  </a:r>
                  <a:r>
                    <a:rPr lang="en-US" altLang="ko-KR" sz="1200" dirty="0">
                      <a:solidFill>
                        <a:srgbClr val="00B050"/>
                      </a:solidFill>
                    </a:rPr>
                    <a:t>3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) )</a:t>
                  </a:r>
                </a:p>
                <a:p>
                  <a:endParaRPr lang="en-US" altLang="ko-KR" sz="1200" i="1" dirty="0">
                    <a:solidFill>
                      <a:srgbClr val="00B0F0"/>
                    </a:solidFill>
                  </a:endParaRPr>
                </a:p>
                <a:p>
                  <a:r>
                    <a:rPr lang="en-US" altLang="ko-KR" sz="1200" i="1" dirty="0">
                      <a:solidFill>
                        <a:srgbClr val="00B0F0"/>
                      </a:solidFill>
                    </a:rPr>
                    <a:t># (</a:t>
                  </a:r>
                  <a:r>
                    <a:rPr lang="en-US" altLang="ko-KR" sz="1200" i="1" dirty="0" err="1">
                      <a:solidFill>
                        <a:srgbClr val="00B0F0"/>
                      </a:solidFill>
                    </a:rPr>
                    <a:t>x,y</a:t>
                  </a:r>
                  <a:r>
                    <a:rPr lang="en-US" altLang="ko-KR" sz="1200" i="1" dirty="0">
                      <a:solidFill>
                        <a:srgbClr val="00B0F0"/>
                      </a:solidFill>
                    </a:rPr>
                    <a:t>) </a:t>
                  </a:r>
                  <a:r>
                    <a:rPr lang="en-US" altLang="ko-KR" sz="1200" b="1" i="1" dirty="0">
                      <a:solidFill>
                        <a:srgbClr val="00B0F0"/>
                      </a:solidFill>
                    </a:rPr>
                    <a:t>=</a:t>
                  </a:r>
                  <a:r>
                    <a:rPr lang="en-US" altLang="ko-KR" sz="1200" i="1" dirty="0">
                      <a:solidFill>
                        <a:srgbClr val="00B0F0"/>
                      </a:solidFill>
                    </a:rPr>
                    <a:t> (1.0, 2.0) </a:t>
                  </a:r>
                  <a:r>
                    <a:rPr lang="ko-KR" altLang="en-US" sz="1200" i="1" dirty="0">
                      <a:solidFill>
                        <a:srgbClr val="00B0F0"/>
                      </a:solidFill>
                    </a:rPr>
                    <a:t>에서의 </a:t>
                  </a:r>
                  <a:r>
                    <a:rPr lang="ko-KR" altLang="en-US" sz="1200" i="1" dirty="0" err="1">
                      <a:solidFill>
                        <a:srgbClr val="00B0F0"/>
                      </a:solidFill>
                    </a:rPr>
                    <a:t>편미분</a:t>
                  </a:r>
                  <a:r>
                    <a:rPr lang="ko-KR" altLang="en-US" sz="1200" i="1" dirty="0">
                      <a:solidFill>
                        <a:srgbClr val="00B0F0"/>
                      </a:solidFill>
                    </a:rPr>
                    <a:t> 값</a:t>
                  </a:r>
                  <a:endParaRPr lang="en-US" altLang="ko-KR" sz="1200" i="1" dirty="0">
                    <a:solidFill>
                      <a:srgbClr val="00B0F0"/>
                    </a:solidFill>
                  </a:endParaRPr>
                </a:p>
                <a:p>
                  <a:r>
                    <a:rPr lang="en-US" altLang="ko-KR" sz="1200" dirty="0">
                      <a:solidFill>
                        <a:srgbClr val="00B050"/>
                      </a:solidFill>
                    </a:rPr>
                    <a:t>input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 = </a:t>
                  </a:r>
                  <a:r>
                    <a:rPr lang="en-US" altLang="ko-KR" sz="1200" dirty="0" err="1">
                      <a:solidFill>
                        <a:schemeClr val="tx1"/>
                      </a:solidFill>
                    </a:rPr>
                    <a:t>np.array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([</a:t>
                  </a:r>
                  <a:r>
                    <a:rPr lang="en-US" altLang="ko-KR" sz="1200" dirty="0">
                      <a:solidFill>
                        <a:srgbClr val="00B050"/>
                      </a:solidFill>
                    </a:rPr>
                    <a:t>1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.</a:t>
                  </a:r>
                  <a:r>
                    <a:rPr lang="en-US" altLang="ko-KR" sz="1200" dirty="0">
                      <a:solidFill>
                        <a:srgbClr val="00B050"/>
                      </a:solidFill>
                    </a:rPr>
                    <a:t>0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en-US" altLang="ko-KR" sz="1200" dirty="0">
                      <a:solidFill>
                        <a:srgbClr val="00B050"/>
                      </a:solidFill>
                    </a:rPr>
                    <a:t>2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.</a:t>
                  </a:r>
                  <a:r>
                    <a:rPr lang="en-US" altLang="ko-KR" sz="1200" dirty="0">
                      <a:solidFill>
                        <a:srgbClr val="00B050"/>
                      </a:solidFill>
                    </a:rPr>
                    <a:t>0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])</a:t>
                  </a:r>
                </a:p>
                <a:p>
                  <a:r>
                    <a:rPr lang="en-US" altLang="ko-KR" sz="1200" dirty="0" err="1">
                      <a:solidFill>
                        <a:schemeClr val="tx1"/>
                      </a:solidFill>
                    </a:rPr>
                    <a:t>numerical_derivative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( func1, </a:t>
                  </a:r>
                  <a:r>
                    <a:rPr lang="en-US" altLang="ko-KR" sz="1200" dirty="0">
                      <a:solidFill>
                        <a:srgbClr val="00B050"/>
                      </a:solidFill>
                    </a:rPr>
                    <a:t>input </a:t>
                  </a:r>
                  <a:r>
                    <a:rPr lang="en-US" altLang="ko-KR" sz="1200" dirty="0">
                      <a:solidFill>
                        <a:schemeClr val="tx1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276854EC-FF90-4B3E-ADC4-F2130F3655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7147" y="1585757"/>
                  <a:ext cx="3505757" cy="2118226"/>
                </a:xfrm>
                <a:prstGeom prst="rect">
                  <a:avLst/>
                </a:prstGeom>
                <a:blipFill>
                  <a:blip r:embed="rId3"/>
                  <a:stretch>
                    <a:fillRect b="-1143"/>
                  </a:stretch>
                </a:blipFill>
                <a:ln w="19050">
                  <a:solidFill>
                    <a:schemeClr val="bg2">
                      <a:lumMod val="9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5B4B3F2-518D-4BC0-B88E-54DF963AFE98}"/>
                </a:ext>
              </a:extLst>
            </p:cNvPr>
            <p:cNvSpPr/>
            <p:nvPr/>
          </p:nvSpPr>
          <p:spPr>
            <a:xfrm>
              <a:off x="5800407" y="1585757"/>
              <a:ext cx="3522497" cy="4589756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F2BB413-D3E5-4BDD-8B08-EA0AD9565DDF}"/>
                </a:ext>
              </a:extLst>
            </p:cNvPr>
            <p:cNvSpPr/>
            <p:nvPr/>
          </p:nvSpPr>
          <p:spPr>
            <a:xfrm>
              <a:off x="5800403" y="3719701"/>
              <a:ext cx="3522497" cy="2455812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200" dirty="0">
                  <a:solidFill>
                    <a:schemeClr val="tx1"/>
                  </a:solidFill>
                </a:rPr>
                <a:t>debug 1. initial input variable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[1. 2.]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debug 2. initial grad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[0. 0.]</a:t>
              </a:r>
            </a:p>
            <a:p>
              <a:r>
                <a:rPr lang="en-US" altLang="ko-KR" sz="1200" b="1" dirty="0">
                  <a:solidFill>
                    <a:schemeClr val="tx1"/>
                  </a:solidFill>
                </a:rPr>
                <a:t>===========================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debug 3.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(0, ) , x[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200" dirty="0">
                  <a:solidFill>
                    <a:schemeClr val="tx1"/>
                  </a:solidFill>
                </a:rPr>
                <a:t>]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1.0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debug 4. grad[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200" dirty="0">
                  <a:solidFill>
                    <a:schemeClr val="tx1"/>
                  </a:solidFill>
                </a:rPr>
                <a:t>]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7.999999999990237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debug 5. grad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[8. 0.]</a:t>
              </a:r>
            </a:p>
            <a:p>
              <a:r>
                <a:rPr lang="en-US" altLang="ko-KR" sz="1200" b="1" dirty="0">
                  <a:solidFill>
                    <a:schemeClr val="tx1"/>
                  </a:solidFill>
                </a:rPr>
                <a:t>===========================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debug 3. 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200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(0, ) , x[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200" dirty="0">
                  <a:solidFill>
                    <a:schemeClr val="tx1"/>
                  </a:solidFill>
                </a:rPr>
                <a:t>]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2.0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debug 4. grad[</a:t>
              </a:r>
              <a:r>
                <a:rPr lang="en-US" altLang="ko-KR" sz="12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200" dirty="0">
                  <a:solidFill>
                    <a:schemeClr val="tx1"/>
                  </a:solidFill>
                </a:rPr>
                <a:t>]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15.000000010019221</a:t>
              </a: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debug 5. grad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200" dirty="0">
                  <a:solidFill>
                    <a:schemeClr val="tx1"/>
                  </a:solidFill>
                </a:rPr>
                <a:t> [8.               15.00000001]</a:t>
              </a:r>
            </a:p>
            <a:p>
              <a:r>
                <a:rPr lang="en-US" altLang="ko-KR" sz="1200" b="1" dirty="0">
                  <a:solidFill>
                    <a:schemeClr val="tx1"/>
                  </a:solidFill>
                </a:rPr>
                <a:t>============================</a:t>
              </a:r>
            </a:p>
            <a:p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en-US" altLang="ko-KR" sz="1200" dirty="0">
                  <a:solidFill>
                    <a:schemeClr val="tx1"/>
                  </a:solidFill>
                </a:rPr>
                <a:t>array([ 8.                   ,  15.00000001])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5BDF50A-963C-45A2-8B4B-441DD9FE3CA9}"/>
                </a:ext>
              </a:extLst>
            </p:cNvPr>
            <p:cNvSpPr/>
            <p:nvPr/>
          </p:nvSpPr>
          <p:spPr>
            <a:xfrm>
              <a:off x="5800403" y="1585757"/>
              <a:ext cx="3522501" cy="211822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33845C7-D5CB-42ED-BBB1-33EF77CC088F}"/>
              </a:ext>
            </a:extLst>
          </p:cNvPr>
          <p:cNvSpPr/>
          <p:nvPr/>
        </p:nvSpPr>
        <p:spPr>
          <a:xfrm>
            <a:off x="6498222" y="1434344"/>
            <a:ext cx="3664227" cy="1382729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B684562-5B7F-4216-B318-BAA02F0CFBB9}"/>
              </a:ext>
            </a:extLst>
          </p:cNvPr>
          <p:cNvSpPr/>
          <p:nvPr/>
        </p:nvSpPr>
        <p:spPr>
          <a:xfrm>
            <a:off x="6498221" y="2928848"/>
            <a:ext cx="3664227" cy="623723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441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86AA1C3-85B9-47BB-A9C0-4836CBEE8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407C3C-1627-4C90-9B13-D89C36F1B14F}"/>
              </a:ext>
            </a:extLst>
          </p:cNvPr>
          <p:cNvSpPr txBox="1"/>
          <p:nvPr/>
        </p:nvSpPr>
        <p:spPr>
          <a:xfrm>
            <a:off x="820615" y="709246"/>
            <a:ext cx="484247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7030A0"/>
                </a:solidFill>
              </a:rPr>
              <a:t>Next Time</a:t>
            </a: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600" dirty="0">
                <a:solidFill>
                  <a:srgbClr val="7030A0"/>
                </a:solidFill>
              </a:rPr>
              <a:t> Python – Data Type</a:t>
            </a:r>
            <a:endParaRPr lang="ko-KR" altLang="en-US" sz="3600" dirty="0">
              <a:solidFill>
                <a:srgbClr val="7030A0"/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40A2D4-60DF-4B95-9BC3-CB6914FD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8822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B7DBF0-5894-4339-9F00-274726BEE4D4}"/>
                  </a:ext>
                </a:extLst>
              </p:cNvPr>
              <p:cNvSpPr txBox="1"/>
              <p:nvPr/>
            </p:nvSpPr>
            <p:spPr>
              <a:xfrm>
                <a:off x="120157" y="142074"/>
                <a:ext cx="120122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dirty="0">
                    <a:solidFill>
                      <a:srgbClr val="7030A0"/>
                    </a:solidFill>
                  </a:rPr>
                  <a:t>수치미분 예제 </a:t>
                </a:r>
                <a:r>
                  <a:rPr lang="en-US" altLang="ko-KR" sz="2400" dirty="0">
                    <a:solidFill>
                      <a:srgbClr val="7030A0"/>
                    </a:solidFill>
                  </a:rPr>
                  <a:t>– 4</a:t>
                </a:r>
                <a:r>
                  <a:rPr lang="ko-KR" altLang="en-US" sz="2400" dirty="0">
                    <a:solidFill>
                      <a:srgbClr val="7030A0"/>
                    </a:solidFill>
                  </a:rPr>
                  <a:t>변수 함수 </a:t>
                </a:r>
                <a:r>
                  <a:rPr lang="en-US" altLang="ko-KR" sz="2400" i="1" dirty="0">
                    <a:solidFill>
                      <a:srgbClr val="7030A0"/>
                    </a:solidFill>
                  </a:rPr>
                  <a:t>f </a:t>
                </a:r>
                <a:r>
                  <a:rPr lang="en-US" altLang="ko-KR" sz="2400" dirty="0">
                    <a:solidFill>
                      <a:srgbClr val="7030A0"/>
                    </a:solidFill>
                  </a:rPr>
                  <a:t>(</a:t>
                </a:r>
                <a:r>
                  <a:rPr lang="en-US" altLang="ko-KR" sz="2400" dirty="0" err="1">
                    <a:solidFill>
                      <a:srgbClr val="7030A0"/>
                    </a:solidFill>
                  </a:rPr>
                  <a:t>w,x,y,z</a:t>
                </a:r>
                <a:r>
                  <a:rPr lang="en-US" altLang="ko-KR" sz="2400" dirty="0">
                    <a:solidFill>
                      <a:srgbClr val="7030A0"/>
                    </a:solidFill>
                  </a:rPr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𝑤𝑥</m:t>
                        </m:r>
                        <m:r>
                          <a:rPr lang="en-US" altLang="ko-KR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𝑥𝑦𝑧</m:t>
                        </m:r>
                        <m:r>
                          <a:rPr lang="en-US" altLang="ko-KR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altLang="ko-KR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ko-KR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𝑧𝑦</m:t>
                        </m:r>
                      </m:e>
                      <m:sup>
                        <m:r>
                          <a:rPr lang="en-US" altLang="ko-KR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,</m:t>
                    </m:r>
                    <m:sSup>
                      <m:sSupPr>
                        <m:ctrlPr>
                          <a:rPr lang="en-US" altLang="ko-KR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ko-KR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2400" dirty="0">
                        <a:solidFill>
                          <a:srgbClr val="7030A0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altLang="ko-KR" sz="2400" b="0" i="0" dirty="0" smtClean="0">
                        <a:solidFill>
                          <a:srgbClr val="7030A0"/>
                        </a:solidFill>
                      </a:rPr>
                      <m:t>1.0, 2.0, 3.0, 4.0</m:t>
                    </m:r>
                    <m:r>
                      <m:rPr>
                        <m:nor/>
                      </m:rPr>
                      <a:rPr lang="en-US" altLang="ko-KR" sz="2400" dirty="0">
                        <a:solidFill>
                          <a:srgbClr val="7030A0"/>
                        </a:solidFill>
                      </a:rPr>
                      <m:t>)</m:t>
                    </m:r>
                  </m:oMath>
                </a14:m>
                <a:endParaRPr lang="ko-KR" alt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B7DBF0-5894-4339-9F00-274726BEE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57" y="142074"/>
                <a:ext cx="12012208" cy="461665"/>
              </a:xfrm>
              <a:prstGeom prst="rect">
                <a:avLst/>
              </a:prstGeom>
              <a:blipFill>
                <a:blip r:embed="rId2"/>
                <a:stretch>
                  <a:fillRect l="-812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>
            <a:extLst>
              <a:ext uri="{FF2B5EF4-FFF2-40B4-BE49-F238E27FC236}">
                <a16:creationId xmlns:a16="http://schemas.microsoft.com/office/drawing/2014/main" id="{F9687EB6-26F6-41A0-AC88-D53DB76ECBE9}"/>
              </a:ext>
            </a:extLst>
          </p:cNvPr>
          <p:cNvGrpSpPr/>
          <p:nvPr/>
        </p:nvGrpSpPr>
        <p:grpSpPr>
          <a:xfrm>
            <a:off x="1726178" y="815418"/>
            <a:ext cx="3863009" cy="4994355"/>
            <a:chOff x="1133059" y="779322"/>
            <a:chExt cx="3863009" cy="499435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1A4A8C1-2352-496E-9C86-E4F7D76D2C6C}"/>
                </a:ext>
              </a:extLst>
            </p:cNvPr>
            <p:cNvSpPr/>
            <p:nvPr/>
          </p:nvSpPr>
          <p:spPr>
            <a:xfrm>
              <a:off x="1133059" y="803379"/>
              <a:ext cx="3863009" cy="4970298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1000" dirty="0">
                  <a:solidFill>
                    <a:srgbClr val="00B050"/>
                  </a:solidFill>
                </a:rPr>
                <a:t>import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numpy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as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np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def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0070C0"/>
                  </a:solidFill>
                </a:rPr>
                <a:t>numerical_derivative</a:t>
              </a:r>
              <a:r>
                <a:rPr lang="en-US" altLang="ko-KR" sz="1000" dirty="0">
                  <a:solidFill>
                    <a:schemeClr val="tx1"/>
                  </a:solidFill>
                </a:rPr>
                <a:t>(f , x):	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</a:t>
              </a:r>
              <a:r>
                <a:rPr lang="ko-KR" altLang="en-US" sz="1000" i="1" dirty="0" err="1">
                  <a:solidFill>
                    <a:srgbClr val="00B0F0"/>
                  </a:solidFill>
                </a:rPr>
                <a:t>수치미분</a:t>
              </a:r>
              <a:r>
                <a:rPr lang="ko-KR" altLang="en-US" sz="1000" i="1" dirty="0">
                  <a:solidFill>
                    <a:srgbClr val="00B0F0"/>
                  </a:solidFill>
                </a:rPr>
                <a:t> 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debug version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delta_x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1e-4</a:t>
              </a: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   </a:t>
              </a:r>
              <a:r>
                <a:rPr lang="en-US" altLang="ko-KR" sz="1000" dirty="0">
                  <a:solidFill>
                    <a:schemeClr val="tx1"/>
                  </a:solidFill>
                </a:rPr>
                <a:t>  grad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np.zeros_like</a:t>
              </a:r>
              <a:r>
                <a:rPr lang="en-US" altLang="ko-KR" sz="1000" dirty="0">
                  <a:solidFill>
                    <a:schemeClr val="tx1"/>
                  </a:solidFill>
                </a:rPr>
                <a:t>(x)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“debug 1. initial input variable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x)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“debug 2. initial grad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grad)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=========================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   </a:t>
              </a:r>
              <a:r>
                <a:rPr lang="en-US" altLang="ko-KR" sz="1000" dirty="0">
                  <a:solidFill>
                    <a:schemeClr val="tx1"/>
                  </a:solidFill>
                </a:rPr>
                <a:t>  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it =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np.nditer</a:t>
              </a:r>
              <a:r>
                <a:rPr lang="en-US" altLang="ko-KR" sz="1000" dirty="0">
                  <a:solidFill>
                    <a:schemeClr val="tx1"/>
                  </a:solidFill>
                </a:rPr>
                <a:t>(x, flags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[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multi_index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1000" dirty="0">
                  <a:solidFill>
                    <a:schemeClr val="tx1"/>
                  </a:solidFill>
                </a:rPr>
                <a:t>],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op_flags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[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‘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readwrite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’</a:t>
              </a:r>
              <a:r>
                <a:rPr lang="en-US" altLang="ko-KR" sz="10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while not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it.finished</a:t>
              </a:r>
              <a:r>
                <a:rPr lang="en-US" altLang="ko-KR" sz="10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it.multi_index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“debug 3. 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idx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, “, 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x[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idx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]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x[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])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</a:t>
              </a:r>
              <a:r>
                <a:rPr lang="ko-KR" altLang="en-US" sz="1000" dirty="0">
                  <a:solidFill>
                    <a:schemeClr val="tx1"/>
                  </a:solidFill>
                </a:rPr>
                <a:t>   </a:t>
              </a:r>
              <a:r>
                <a:rPr lang="en-US" altLang="ko-KR" sz="1000" dirty="0">
                  <a:solidFill>
                    <a:schemeClr val="tx1"/>
                  </a:solidFill>
                </a:rPr>
                <a:t>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x[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]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]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float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1000" dirty="0">
                  <a:solidFill>
                    <a:schemeClr val="tx1"/>
                  </a:solidFill>
                </a:rPr>
                <a:t>) </a:t>
              </a:r>
              <a:r>
                <a:rPr lang="en-US" altLang="ko-KR" sz="1000" dirty="0">
                  <a:solidFill>
                    <a:srgbClr val="7030A0"/>
                  </a:solidFill>
                </a:rPr>
                <a:t>+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delta_x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fx1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f(x)	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f(</a:t>
              </a:r>
              <a:r>
                <a:rPr lang="en-US" altLang="ko-KR" sz="1000" i="1" dirty="0" err="1">
                  <a:solidFill>
                    <a:srgbClr val="00B0F0"/>
                  </a:solidFill>
                </a:rPr>
                <a:t>x+delta_x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                                                        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]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tmp_val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rgbClr val="7030A0"/>
                  </a:solidFill>
                </a:rPr>
                <a:t>–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delta_x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fx2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f(x)	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# f(x–</a:t>
              </a:r>
              <a:r>
                <a:rPr lang="en-US" altLang="ko-KR" sz="1000" i="1" dirty="0" err="1">
                  <a:solidFill>
                    <a:srgbClr val="00B0F0"/>
                  </a:solidFill>
                </a:rPr>
                <a:t>delta_x</a:t>
              </a:r>
              <a:r>
                <a:rPr lang="en-US" altLang="ko-KR" sz="1000" i="1" dirty="0">
                  <a:solidFill>
                    <a:srgbClr val="00B0F0"/>
                  </a:solidFill>
                </a:rPr>
                <a:t>)</a:t>
              </a:r>
            </a:p>
            <a:p>
              <a:r>
                <a:rPr lang="en-US" altLang="ko-KR" sz="1000" dirty="0">
                  <a:solidFill>
                    <a:srgbClr val="7030A0"/>
                  </a:solidFill>
                </a:rPr>
                <a:t>          </a:t>
              </a:r>
              <a:r>
                <a:rPr lang="en-US" altLang="ko-KR" sz="1000" dirty="0">
                  <a:solidFill>
                    <a:schemeClr val="tx1"/>
                  </a:solidFill>
                </a:rPr>
                <a:t>grad[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]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(fx1 </a:t>
              </a:r>
              <a:r>
                <a:rPr lang="en-US" altLang="ko-KR" sz="1000" b="1" dirty="0">
                  <a:solidFill>
                    <a:srgbClr val="7030A0"/>
                  </a:solidFill>
                </a:rPr>
                <a:t>–</a:t>
              </a:r>
              <a:r>
                <a:rPr lang="en-US" altLang="ko-KR" sz="1000" dirty="0">
                  <a:solidFill>
                    <a:srgbClr val="7030A0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fx2) </a:t>
              </a:r>
              <a:r>
                <a:rPr lang="en-US" altLang="ko-KR" sz="1000" dirty="0">
                  <a:solidFill>
                    <a:srgbClr val="7030A0"/>
                  </a:solidFill>
                </a:rPr>
                <a:t>/</a:t>
              </a:r>
              <a:r>
                <a:rPr lang="en-US" altLang="ko-KR" sz="1000" dirty="0">
                  <a:solidFill>
                    <a:schemeClr val="tx1"/>
                  </a:solidFill>
                </a:rPr>
                <a:t> (</a:t>
              </a:r>
              <a:r>
                <a:rPr lang="en-US" altLang="ko-KR" sz="1000" dirty="0">
                  <a:solidFill>
                    <a:srgbClr val="00B050"/>
                  </a:solidFill>
                </a:rPr>
                <a:t>2</a:t>
              </a:r>
              <a:r>
                <a:rPr lang="en-US" altLang="ko-KR" sz="1000" dirty="0">
                  <a:solidFill>
                    <a:srgbClr val="7030A0"/>
                  </a:solidFill>
                </a:rPr>
                <a:t>*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delta_x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“debug 4. grad[</a:t>
              </a:r>
              <a:r>
                <a:rPr lang="en-US" altLang="ko-KR" sz="1000" dirty="0" err="1">
                  <a:solidFill>
                    <a:schemeClr val="accent2">
                      <a:lumMod val="75000"/>
                    </a:schemeClr>
                  </a:solidFill>
                </a:rPr>
                <a:t>idx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]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grad[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])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“debug 5. grad 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 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, grad)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print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b="1" dirty="0">
                  <a:solidFill>
                    <a:schemeClr val="accent2">
                      <a:lumMod val="75000"/>
                    </a:schemeClr>
                  </a:solidFill>
                </a:rPr>
                <a:t>=========================</a:t>
              </a:r>
              <a:r>
                <a:rPr lang="en-US" altLang="ko-KR" sz="1000" dirty="0">
                  <a:solidFill>
                    <a:schemeClr val="accent2">
                      <a:lumMod val="75000"/>
                    </a:schemeClr>
                  </a:solidFill>
                </a:rPr>
                <a:t>“</a:t>
              </a:r>
              <a:r>
                <a:rPr lang="en-US" altLang="ko-KR" sz="10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   </a:t>
              </a:r>
              <a:r>
                <a:rPr lang="en-US" altLang="ko-KR" sz="1000" dirty="0">
                  <a:solidFill>
                    <a:schemeClr val="tx1"/>
                  </a:solidFill>
                </a:rPr>
                <a:t>   </a:t>
              </a: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x[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1000" dirty="0">
                  <a:solidFill>
                    <a:schemeClr val="tx1"/>
                  </a:solidFill>
                </a:rPr>
                <a:t>]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tmp_val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  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it.iternext</a:t>
              </a:r>
              <a:r>
                <a:rPr lang="en-US" altLang="ko-KR" sz="1000" dirty="0">
                  <a:solidFill>
                    <a:schemeClr val="tx1"/>
                  </a:solidFill>
                </a:rPr>
                <a:t>()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en-US" altLang="ko-KR" sz="1000" dirty="0">
                  <a:solidFill>
                    <a:schemeClr val="tx1"/>
                  </a:solidFill>
                </a:rPr>
                <a:t>    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return</a:t>
              </a:r>
              <a:r>
                <a:rPr lang="en-US" altLang="ko-KR" sz="1000" dirty="0">
                  <a:solidFill>
                    <a:schemeClr val="tx1"/>
                  </a:solidFill>
                </a:rPr>
                <a:t> grad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AE7DF2F-2C03-4875-B386-2456AD6985DF}"/>
                </a:ext>
              </a:extLst>
            </p:cNvPr>
            <p:cNvSpPr/>
            <p:nvPr/>
          </p:nvSpPr>
          <p:spPr>
            <a:xfrm>
              <a:off x="1133059" y="779322"/>
              <a:ext cx="3863009" cy="499435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F600D6F-53F3-4EC9-A46E-338398DA483E}"/>
              </a:ext>
            </a:extLst>
          </p:cNvPr>
          <p:cNvGrpSpPr/>
          <p:nvPr/>
        </p:nvGrpSpPr>
        <p:grpSpPr>
          <a:xfrm>
            <a:off x="6543904" y="803379"/>
            <a:ext cx="2955182" cy="5453042"/>
            <a:chOff x="6537734" y="803379"/>
            <a:chExt cx="3535745" cy="545304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357F6DA9-936D-44B8-96FD-9479863B511F}"/>
                    </a:ext>
                  </a:extLst>
                </p:cNvPr>
                <p:cNvSpPr/>
                <p:nvPr/>
              </p:nvSpPr>
              <p:spPr>
                <a:xfrm>
                  <a:off x="6537734" y="803379"/>
                  <a:ext cx="3505756" cy="2048105"/>
                </a:xfrm>
                <a:prstGeom prst="rect">
                  <a:avLst/>
                </a:prstGeom>
                <a:solidFill>
                  <a:schemeClr val="bg2"/>
                </a:solidFill>
                <a:ln w="19050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altLang="ko-KR" sz="800" i="1" dirty="0">
                      <a:solidFill>
                        <a:srgbClr val="00B0F0"/>
                      </a:solidFill>
                    </a:rPr>
                    <a:t># </a:t>
                  </a:r>
                  <a:r>
                    <a:rPr lang="ko-KR" altLang="en-US" sz="800" i="1" dirty="0">
                      <a:solidFill>
                        <a:srgbClr val="00B0F0"/>
                      </a:solidFill>
                    </a:rPr>
                    <a:t>입력변수 </a:t>
                  </a:r>
                  <a:r>
                    <a:rPr lang="en-US" altLang="ko-KR" sz="800" i="1" dirty="0">
                      <a:solidFill>
                        <a:srgbClr val="00B0F0"/>
                      </a:solidFill>
                    </a:rPr>
                    <a:t>4</a:t>
                  </a:r>
                  <a:r>
                    <a:rPr lang="ko-KR" altLang="en-US" sz="800" i="1" dirty="0">
                      <a:solidFill>
                        <a:srgbClr val="00B0F0"/>
                      </a:solidFill>
                    </a:rPr>
                    <a:t> 개인 함수</a:t>
                  </a:r>
                  <a:endParaRPr lang="en-US" altLang="ko-KR" sz="800" i="1" dirty="0">
                    <a:solidFill>
                      <a:srgbClr val="00B0F0"/>
                    </a:solidFill>
                  </a:endParaRPr>
                </a:p>
                <a:p>
                  <a:r>
                    <a:rPr lang="en-US" altLang="ko-KR" sz="800" i="1" dirty="0">
                      <a:solidFill>
                        <a:srgbClr val="00B0F0"/>
                      </a:solidFill>
                    </a:rPr>
                    <a:t># f(w, x, y, z) = </a:t>
                  </a:r>
                  <a:r>
                    <a:rPr lang="en-US" altLang="ko-KR" sz="800" i="1" dirty="0" err="1">
                      <a:solidFill>
                        <a:srgbClr val="00B0F0"/>
                      </a:solidFill>
                    </a:rPr>
                    <a:t>wx</a:t>
                  </a:r>
                  <a:r>
                    <a:rPr lang="en-US" altLang="ko-KR" sz="800" i="1" dirty="0">
                      <a:solidFill>
                        <a:srgbClr val="00B0F0"/>
                      </a:solidFill>
                    </a:rPr>
                    <a:t> + </a:t>
                  </a:r>
                  <a:r>
                    <a:rPr lang="en-US" altLang="ko-KR" sz="800" i="1" dirty="0" err="1">
                      <a:solidFill>
                        <a:srgbClr val="00B0F0"/>
                      </a:solidFill>
                    </a:rPr>
                    <a:t>xyz</a:t>
                  </a:r>
                  <a:r>
                    <a:rPr lang="en-US" altLang="ko-KR" sz="800" i="1" dirty="0">
                      <a:solidFill>
                        <a:srgbClr val="00B0F0"/>
                      </a:solidFill>
                    </a:rPr>
                    <a:t> + 3w + z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ko-KR" sz="8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8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^</m:t>
                          </m:r>
                        </m:sup>
                      </m:sSup>
                      <m:r>
                        <a:rPr lang="en-US" altLang="ko-KR" sz="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altLang="ko-KR" sz="800" i="1" dirty="0">
                    <a:solidFill>
                      <a:srgbClr val="00B0F0"/>
                    </a:solidFill>
                  </a:endParaRPr>
                </a:p>
                <a:p>
                  <a:r>
                    <a:rPr lang="en-US" altLang="ko-KR" sz="800" i="1" dirty="0">
                      <a:solidFill>
                        <a:srgbClr val="00B0F0"/>
                      </a:solidFill>
                    </a:rPr>
                    <a:t># </a:t>
                  </a:r>
                  <a:r>
                    <a:rPr lang="en-US" altLang="ko-KR" sz="800" i="1" dirty="0" err="1">
                      <a:solidFill>
                        <a:srgbClr val="00B0F0"/>
                      </a:solidFill>
                    </a:rPr>
                    <a:t>input_obj</a:t>
                  </a:r>
                  <a:r>
                    <a:rPr lang="en-US" altLang="ko-KR" sz="800" i="1" dirty="0">
                      <a:solidFill>
                        <a:srgbClr val="00B0F0"/>
                      </a:solidFill>
                    </a:rPr>
                    <a:t> </a:t>
                  </a:r>
                  <a:r>
                    <a:rPr lang="ko-KR" altLang="en-US" sz="800" i="1" dirty="0">
                      <a:solidFill>
                        <a:srgbClr val="00B0F0"/>
                      </a:solidFill>
                    </a:rPr>
                    <a:t>는 행렬</a:t>
                  </a:r>
                  <a:endParaRPr lang="en-US" altLang="ko-KR" sz="800" i="1" dirty="0">
                    <a:solidFill>
                      <a:srgbClr val="00B0F0"/>
                    </a:solidFill>
                  </a:endParaRPr>
                </a:p>
                <a:p>
                  <a:r>
                    <a:rPr lang="en-US" altLang="ko-KR" sz="800" dirty="0">
                      <a:solidFill>
                        <a:srgbClr val="00B050"/>
                      </a:solidFill>
                    </a:rPr>
                    <a:t>def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800" dirty="0">
                      <a:solidFill>
                        <a:srgbClr val="0070C0"/>
                      </a:solidFill>
                    </a:rPr>
                    <a:t>func1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(</a:t>
                  </a:r>
                  <a:r>
                    <a:rPr lang="en-US" altLang="ko-KR" sz="800" dirty="0" err="1">
                      <a:solidFill>
                        <a:schemeClr val="tx1"/>
                      </a:solidFill>
                    </a:rPr>
                    <a:t>input_obj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):</a:t>
                  </a:r>
                </a:p>
                <a:p>
                  <a:endParaRPr lang="en-US" altLang="ko-KR" sz="800" dirty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800" dirty="0">
                      <a:solidFill>
                        <a:schemeClr val="tx1"/>
                      </a:solidFill>
                    </a:rPr>
                    <a:t>     w </a:t>
                  </a: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=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800" dirty="0" err="1">
                      <a:solidFill>
                        <a:schemeClr val="tx1"/>
                      </a:solidFill>
                    </a:rPr>
                    <a:t>input_obj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[</a:t>
                  </a:r>
                  <a:r>
                    <a:rPr lang="en-US" altLang="ko-KR" sz="800" dirty="0">
                      <a:solidFill>
                        <a:srgbClr val="00B050"/>
                      </a:solidFill>
                    </a:rPr>
                    <a:t>0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,</a:t>
                  </a:r>
                  <a:r>
                    <a:rPr lang="en-US" altLang="ko-KR" sz="800" dirty="0">
                      <a:solidFill>
                        <a:srgbClr val="00B050"/>
                      </a:solidFill>
                    </a:rPr>
                    <a:t> 0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]</a:t>
                  </a:r>
                </a:p>
                <a:p>
                  <a:r>
                    <a:rPr lang="en-US" altLang="ko-KR" sz="800" dirty="0">
                      <a:solidFill>
                        <a:schemeClr val="tx1"/>
                      </a:solidFill>
                    </a:rPr>
                    <a:t>     x </a:t>
                  </a: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=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800" dirty="0" err="1">
                      <a:solidFill>
                        <a:schemeClr val="tx1"/>
                      </a:solidFill>
                    </a:rPr>
                    <a:t>input_obj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[</a:t>
                  </a:r>
                  <a:r>
                    <a:rPr lang="en-US" altLang="ko-KR" sz="800" dirty="0">
                      <a:solidFill>
                        <a:srgbClr val="00B050"/>
                      </a:solidFill>
                    </a:rPr>
                    <a:t>0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,</a:t>
                  </a:r>
                  <a:r>
                    <a:rPr lang="en-US" altLang="ko-KR" sz="800" dirty="0">
                      <a:solidFill>
                        <a:srgbClr val="00B050"/>
                      </a:solidFill>
                    </a:rPr>
                    <a:t> 1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]</a:t>
                  </a:r>
                </a:p>
                <a:p>
                  <a:r>
                    <a:rPr lang="en-US" altLang="ko-KR" sz="800" dirty="0">
                      <a:solidFill>
                        <a:schemeClr val="tx1"/>
                      </a:solidFill>
                    </a:rPr>
                    <a:t>     y </a:t>
                  </a: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=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800" dirty="0" err="1">
                      <a:solidFill>
                        <a:schemeClr val="tx1"/>
                      </a:solidFill>
                    </a:rPr>
                    <a:t>input_obj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[</a:t>
                  </a:r>
                  <a:r>
                    <a:rPr lang="en-US" altLang="ko-KR" sz="800" dirty="0">
                      <a:solidFill>
                        <a:srgbClr val="00B050"/>
                      </a:solidFill>
                    </a:rPr>
                    <a:t>1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en-US" altLang="ko-KR" sz="800" dirty="0">
                      <a:solidFill>
                        <a:srgbClr val="00B050"/>
                      </a:solidFill>
                    </a:rPr>
                    <a:t>0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]</a:t>
                  </a:r>
                </a:p>
                <a:p>
                  <a:r>
                    <a:rPr lang="en-US" altLang="ko-KR" sz="800" dirty="0">
                      <a:solidFill>
                        <a:schemeClr val="tx1"/>
                      </a:solidFill>
                    </a:rPr>
                    <a:t>     z </a:t>
                  </a:r>
                  <a:r>
                    <a:rPr lang="en-US" altLang="ko-KR" sz="800" b="1" dirty="0">
                      <a:solidFill>
                        <a:schemeClr val="tx1"/>
                      </a:solidFill>
                    </a:rPr>
                    <a:t>=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800" dirty="0" err="1">
                      <a:solidFill>
                        <a:schemeClr val="tx1"/>
                      </a:solidFill>
                    </a:rPr>
                    <a:t>input_obj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[</a:t>
                  </a:r>
                  <a:r>
                    <a:rPr lang="en-US" altLang="ko-KR" sz="800" dirty="0">
                      <a:solidFill>
                        <a:srgbClr val="00B050"/>
                      </a:solidFill>
                    </a:rPr>
                    <a:t>1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,</a:t>
                  </a:r>
                  <a:r>
                    <a:rPr lang="en-US" altLang="ko-KR" sz="800" dirty="0">
                      <a:solidFill>
                        <a:srgbClr val="00B050"/>
                      </a:solidFill>
                    </a:rPr>
                    <a:t> 1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]</a:t>
                  </a:r>
                </a:p>
                <a:p>
                  <a:r>
                    <a:rPr lang="en-US" altLang="ko-KR" sz="800" dirty="0">
                      <a:solidFill>
                        <a:schemeClr val="tx1"/>
                      </a:solidFill>
                    </a:rPr>
                    <a:t>     </a:t>
                  </a:r>
                </a:p>
                <a:p>
                  <a:r>
                    <a:rPr lang="en-US" altLang="ko-KR" sz="800" dirty="0">
                      <a:solidFill>
                        <a:schemeClr val="tx1"/>
                      </a:solidFill>
                    </a:rPr>
                    <a:t>     </a:t>
                  </a:r>
                  <a:r>
                    <a:rPr lang="en-US" altLang="ko-KR" sz="800" dirty="0">
                      <a:solidFill>
                        <a:srgbClr val="00B050"/>
                      </a:solidFill>
                    </a:rPr>
                    <a:t>return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 ( w</a:t>
                  </a:r>
                  <a:r>
                    <a:rPr lang="en-US" altLang="ko-KR" sz="800" dirty="0">
                      <a:solidFill>
                        <a:srgbClr val="7030A0"/>
                      </a:solidFill>
                    </a:rPr>
                    <a:t>*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x </a:t>
                  </a:r>
                  <a:r>
                    <a:rPr lang="en-US" altLang="ko-KR" sz="800" dirty="0">
                      <a:solidFill>
                        <a:srgbClr val="7030A0"/>
                      </a:solidFill>
                    </a:rPr>
                    <a:t>+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 x</a:t>
                  </a:r>
                  <a:r>
                    <a:rPr lang="en-US" altLang="ko-KR" sz="800" dirty="0">
                      <a:solidFill>
                        <a:srgbClr val="7030A0"/>
                      </a:solidFill>
                    </a:rPr>
                    <a:t>*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y</a:t>
                  </a:r>
                  <a:r>
                    <a:rPr lang="en-US" altLang="ko-KR" sz="800" dirty="0">
                      <a:solidFill>
                        <a:srgbClr val="7030A0"/>
                      </a:solidFill>
                    </a:rPr>
                    <a:t>*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z </a:t>
                  </a:r>
                  <a:r>
                    <a:rPr lang="en-US" altLang="ko-KR" sz="800" dirty="0">
                      <a:solidFill>
                        <a:srgbClr val="7030A0"/>
                      </a:solidFill>
                    </a:rPr>
                    <a:t>+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800" dirty="0">
                      <a:solidFill>
                        <a:srgbClr val="00B050"/>
                      </a:solidFill>
                    </a:rPr>
                    <a:t>3</a:t>
                  </a:r>
                  <a:r>
                    <a:rPr lang="en-US" altLang="ko-KR" sz="800" dirty="0">
                      <a:solidFill>
                        <a:srgbClr val="7030A0"/>
                      </a:solidFill>
                    </a:rPr>
                    <a:t>*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w </a:t>
                  </a:r>
                  <a:r>
                    <a:rPr lang="en-US" altLang="ko-KR" sz="800" dirty="0">
                      <a:solidFill>
                        <a:srgbClr val="7030A0"/>
                      </a:solidFill>
                    </a:rPr>
                    <a:t>+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 z</a:t>
                  </a:r>
                  <a:r>
                    <a:rPr lang="en-US" altLang="ko-KR" sz="800" dirty="0">
                      <a:solidFill>
                        <a:srgbClr val="7030A0"/>
                      </a:solidFill>
                    </a:rPr>
                    <a:t> * </a:t>
                  </a:r>
                  <a:r>
                    <a:rPr lang="en-US" altLang="ko-KR" sz="800" dirty="0" err="1">
                      <a:solidFill>
                        <a:schemeClr val="tx1"/>
                      </a:solidFill>
                    </a:rPr>
                    <a:t>np.power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(y,</a:t>
                  </a:r>
                  <a:r>
                    <a:rPr lang="en-US" altLang="ko-KR" sz="800" dirty="0">
                      <a:solidFill>
                        <a:srgbClr val="00B050"/>
                      </a:solidFill>
                    </a:rPr>
                    <a:t>2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) )</a:t>
                  </a:r>
                </a:p>
                <a:p>
                  <a:endParaRPr lang="en-US" altLang="ko-KR" sz="800" i="1" dirty="0">
                    <a:solidFill>
                      <a:srgbClr val="00B0F0"/>
                    </a:solidFill>
                  </a:endParaRPr>
                </a:p>
                <a:p>
                  <a:r>
                    <a:rPr lang="en-US" altLang="ko-KR" sz="800" i="1" dirty="0">
                      <a:solidFill>
                        <a:srgbClr val="00B0F0"/>
                      </a:solidFill>
                    </a:rPr>
                    <a:t># </a:t>
                  </a:r>
                  <a:r>
                    <a:rPr lang="ko-KR" altLang="en-US" sz="800" i="1" dirty="0">
                      <a:solidFill>
                        <a:srgbClr val="00B0F0"/>
                      </a:solidFill>
                    </a:rPr>
                    <a:t>입력을 </a:t>
                  </a:r>
                  <a:r>
                    <a:rPr lang="en-US" altLang="ko-KR" sz="800" i="1" dirty="0">
                      <a:solidFill>
                        <a:srgbClr val="00B0F0"/>
                      </a:solidFill>
                    </a:rPr>
                    <a:t>2X2 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I</a:t>
                  </a:r>
                  <a:r>
                    <a:rPr lang="en-US" altLang="ko-KR" sz="800" dirty="0">
                      <a:solidFill>
                        <a:srgbClr val="00B0F0"/>
                      </a:solidFill>
                    </a:rPr>
                    <a:t> </a:t>
                  </a:r>
                  <a:r>
                    <a:rPr lang="ko-KR" altLang="en-US" sz="800" dirty="0">
                      <a:solidFill>
                        <a:srgbClr val="00B0F0"/>
                      </a:solidFill>
                    </a:rPr>
                    <a:t>행렬로 구성함</a:t>
                  </a:r>
                  <a:endParaRPr lang="en-US" altLang="ko-KR" sz="800" dirty="0">
                    <a:solidFill>
                      <a:srgbClr val="00B0F0"/>
                    </a:solidFill>
                  </a:endParaRPr>
                </a:p>
                <a:p>
                  <a:r>
                    <a:rPr lang="en-US" altLang="ko-KR" sz="800" dirty="0">
                      <a:solidFill>
                        <a:srgbClr val="00B050"/>
                      </a:solidFill>
                    </a:rPr>
                    <a:t>input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 = </a:t>
                  </a:r>
                  <a:r>
                    <a:rPr lang="en-US" altLang="ko-KR" sz="800" dirty="0" err="1">
                      <a:solidFill>
                        <a:schemeClr val="tx1"/>
                      </a:solidFill>
                    </a:rPr>
                    <a:t>np.array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([ [</a:t>
                  </a:r>
                  <a:r>
                    <a:rPr lang="en-US" altLang="ko-KR" sz="800" dirty="0">
                      <a:solidFill>
                        <a:srgbClr val="00B050"/>
                      </a:solidFill>
                    </a:rPr>
                    <a:t>1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.</a:t>
                  </a:r>
                  <a:r>
                    <a:rPr lang="en-US" altLang="ko-KR" sz="800" dirty="0">
                      <a:solidFill>
                        <a:srgbClr val="00B050"/>
                      </a:solidFill>
                    </a:rPr>
                    <a:t>0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en-US" altLang="ko-KR" sz="800" dirty="0">
                      <a:solidFill>
                        <a:srgbClr val="00B050"/>
                      </a:solidFill>
                    </a:rPr>
                    <a:t>2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.</a:t>
                  </a:r>
                  <a:r>
                    <a:rPr lang="en-US" altLang="ko-KR" sz="800" dirty="0">
                      <a:solidFill>
                        <a:srgbClr val="00B050"/>
                      </a:solidFill>
                    </a:rPr>
                    <a:t>0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], [</a:t>
                  </a:r>
                  <a:r>
                    <a:rPr lang="en-US" altLang="ko-KR" sz="800" dirty="0">
                      <a:solidFill>
                        <a:srgbClr val="00B050"/>
                      </a:solidFill>
                    </a:rPr>
                    <a:t>3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.</a:t>
                  </a:r>
                  <a:r>
                    <a:rPr lang="en-US" altLang="ko-KR" sz="800" dirty="0">
                      <a:solidFill>
                        <a:srgbClr val="00B050"/>
                      </a:solidFill>
                    </a:rPr>
                    <a:t>0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, </a:t>
                  </a:r>
                  <a:r>
                    <a:rPr lang="en-US" altLang="ko-KR" sz="800" dirty="0">
                      <a:solidFill>
                        <a:srgbClr val="00B050"/>
                      </a:solidFill>
                    </a:rPr>
                    <a:t>4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.</a:t>
                  </a:r>
                  <a:r>
                    <a:rPr lang="en-US" altLang="ko-KR" sz="800" dirty="0">
                      <a:solidFill>
                        <a:srgbClr val="00B050"/>
                      </a:solidFill>
                    </a:rPr>
                    <a:t>0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] ])</a:t>
                  </a:r>
                </a:p>
                <a:p>
                  <a:endParaRPr lang="en-US" altLang="ko-KR" sz="800" dirty="0">
                    <a:solidFill>
                      <a:schemeClr val="tx1"/>
                    </a:solidFill>
                  </a:endParaRPr>
                </a:p>
                <a:p>
                  <a:r>
                    <a:rPr lang="en-US" altLang="ko-KR" sz="800" dirty="0" err="1">
                      <a:solidFill>
                        <a:schemeClr val="tx1"/>
                      </a:solidFill>
                    </a:rPr>
                    <a:t>numerical_derivative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( func1, </a:t>
                  </a:r>
                  <a:r>
                    <a:rPr lang="en-US" altLang="ko-KR" sz="800" dirty="0">
                      <a:solidFill>
                        <a:srgbClr val="00B050"/>
                      </a:solidFill>
                    </a:rPr>
                    <a:t>input 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)</a:t>
                  </a:r>
                </a:p>
              </p:txBody>
            </p:sp>
          </mc:Choice>
          <mc:Fallback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357F6DA9-936D-44B8-96FD-9479863B51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734" y="803379"/>
                  <a:ext cx="3505756" cy="204810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bg2">
                      <a:lumMod val="9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7574DE1-285B-4961-9093-172F57F79C9F}"/>
                </a:ext>
              </a:extLst>
            </p:cNvPr>
            <p:cNvSpPr/>
            <p:nvPr/>
          </p:nvSpPr>
          <p:spPr>
            <a:xfrm>
              <a:off x="6544358" y="803379"/>
              <a:ext cx="3522497" cy="5453042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CD4B3A6-666D-4802-8E1B-ABEFCE0F047C}"/>
                </a:ext>
              </a:extLst>
            </p:cNvPr>
            <p:cNvSpPr/>
            <p:nvPr/>
          </p:nvSpPr>
          <p:spPr>
            <a:xfrm>
              <a:off x="6550982" y="2862816"/>
              <a:ext cx="3522497" cy="3393605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800" dirty="0">
                  <a:solidFill>
                    <a:schemeClr val="tx1"/>
                  </a:solidFill>
                </a:rPr>
                <a:t>debug 1. initial input variable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800" dirty="0">
                  <a:solidFill>
                    <a:schemeClr val="tx1"/>
                  </a:solidFill>
                </a:rPr>
                <a:t> [[1. 2.]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[3. 4.]]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debug 2. initial grad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800" dirty="0">
                  <a:solidFill>
                    <a:schemeClr val="tx1"/>
                  </a:solidFill>
                </a:rPr>
                <a:t> [[0. 0.]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[0. 0.]]</a:t>
              </a:r>
            </a:p>
            <a:p>
              <a:r>
                <a:rPr lang="en-US" altLang="ko-KR" sz="800" b="1" dirty="0">
                  <a:solidFill>
                    <a:schemeClr val="tx1"/>
                  </a:solidFill>
                </a:rPr>
                <a:t>===========================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debug 3.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800" dirty="0">
                  <a:solidFill>
                    <a:schemeClr val="tx1"/>
                  </a:solidFill>
                </a:rPr>
                <a:t> (0, ) , x[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800" dirty="0">
                  <a:solidFill>
                    <a:schemeClr val="tx1"/>
                  </a:solidFill>
                </a:rPr>
                <a:t> 1.0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debug 4. grad[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800" dirty="0">
                  <a:solidFill>
                    <a:schemeClr val="tx1"/>
                  </a:solidFill>
                </a:rPr>
                <a:t> 5. 000000000023874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debug 5. grad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800" dirty="0">
                  <a:solidFill>
                    <a:schemeClr val="tx1"/>
                  </a:solidFill>
                </a:rPr>
                <a:t> [[5. 0.]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[0. 0.]]</a:t>
              </a:r>
            </a:p>
            <a:p>
              <a:r>
                <a:rPr lang="en-US" altLang="ko-KR" sz="800" b="1" dirty="0">
                  <a:solidFill>
                    <a:schemeClr val="tx1"/>
                  </a:solidFill>
                </a:rPr>
                <a:t>===========================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debug 3.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800" dirty="0">
                  <a:solidFill>
                    <a:schemeClr val="tx1"/>
                  </a:solidFill>
                </a:rPr>
                <a:t> (0, 1) , x[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800" dirty="0">
                  <a:solidFill>
                    <a:schemeClr val="tx1"/>
                  </a:solidFill>
                </a:rPr>
                <a:t> 2.0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debug 4. grad[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800" dirty="0">
                  <a:solidFill>
                    <a:schemeClr val="tx1"/>
                  </a:solidFill>
                </a:rPr>
                <a:t> 13. 00000000000523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debug 5. grad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800" dirty="0">
                  <a:solidFill>
                    <a:schemeClr val="tx1"/>
                  </a:solidFill>
                </a:rPr>
                <a:t> [[ 5.   13. ]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[ 0.    0. ]]</a:t>
              </a:r>
            </a:p>
            <a:p>
              <a:r>
                <a:rPr lang="en-US" altLang="ko-KR" sz="800" b="1" dirty="0">
                  <a:solidFill>
                    <a:schemeClr val="tx1"/>
                  </a:solidFill>
                </a:rPr>
                <a:t>============================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debug 3.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800" dirty="0">
                  <a:solidFill>
                    <a:schemeClr val="tx1"/>
                  </a:solidFill>
                </a:rPr>
                <a:t> (0, 1) , x[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800" dirty="0">
                  <a:solidFill>
                    <a:schemeClr val="tx1"/>
                  </a:solidFill>
                </a:rPr>
                <a:t> 3.0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debug 4. grad[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800" dirty="0">
                  <a:solidFill>
                    <a:schemeClr val="tx1"/>
                  </a:solidFill>
                </a:rPr>
                <a:t> 32. 00000000006753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debug 5. grad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800" dirty="0">
                  <a:solidFill>
                    <a:schemeClr val="tx1"/>
                  </a:solidFill>
                </a:rPr>
                <a:t> [[ 5.   13. ]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[32.    0. ]]</a:t>
              </a:r>
            </a:p>
            <a:p>
              <a:r>
                <a:rPr lang="en-US" altLang="ko-KR" sz="800" b="1" dirty="0">
                  <a:solidFill>
                    <a:schemeClr val="tx1"/>
                  </a:solidFill>
                </a:rPr>
                <a:t>============================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debug 3.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800" dirty="0">
                  <a:solidFill>
                    <a:schemeClr val="tx1"/>
                  </a:solidFill>
                </a:rPr>
                <a:t> (0, 1) , x[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800" dirty="0">
                  <a:solidFill>
                    <a:schemeClr val="tx1"/>
                  </a:solidFill>
                </a:rPr>
                <a:t> 4.0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debug 4. grad[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idx</a:t>
              </a:r>
              <a:r>
                <a:rPr lang="en-US" altLang="ko-KR" sz="800" dirty="0">
                  <a:solidFill>
                    <a:schemeClr val="tx1"/>
                  </a:solidFill>
                </a:rPr>
                <a:t>]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800" dirty="0">
                  <a:solidFill>
                    <a:schemeClr val="tx1"/>
                  </a:solidFill>
                </a:rPr>
                <a:t> 15. 00000000000568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debug 5. grad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=</a:t>
              </a:r>
              <a:r>
                <a:rPr lang="en-US" altLang="ko-KR" sz="800" dirty="0">
                  <a:solidFill>
                    <a:schemeClr val="tx1"/>
                  </a:solidFill>
                </a:rPr>
                <a:t> [[ 5.   13. ]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[32.    15. ]]</a:t>
              </a:r>
            </a:p>
            <a:p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array([ 5. ,   13, ] ,  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</a:rPr>
                <a:t>       [32. ,   15,]])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3CA7C96-A0DA-406E-9488-BAF5DABE03E5}"/>
                </a:ext>
              </a:extLst>
            </p:cNvPr>
            <p:cNvSpPr/>
            <p:nvPr/>
          </p:nvSpPr>
          <p:spPr>
            <a:xfrm>
              <a:off x="6544354" y="803379"/>
              <a:ext cx="3522501" cy="2048105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5E3F6FD-9DFC-4318-9409-3C899FD705DE}"/>
                </a:ext>
              </a:extLst>
            </p:cNvPr>
            <p:cNvSpPr txBox="1"/>
            <p:nvPr/>
          </p:nvSpPr>
          <p:spPr>
            <a:xfrm>
              <a:off x="9170347" y="3398652"/>
              <a:ext cx="5806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w </a:t>
              </a:r>
              <a:r>
                <a:rPr lang="ko-KR" altLang="en-US" sz="1000" dirty="0"/>
                <a:t>변수</a:t>
              </a:r>
              <a:endParaRPr lang="en-US" altLang="ko-KR" sz="1000" dirty="0"/>
            </a:p>
            <a:p>
              <a:pPr algn="ctr"/>
              <a:r>
                <a:rPr lang="en-US" altLang="ko-KR" sz="1200" dirty="0"/>
                <a:t>(0,0)</a:t>
              </a:r>
              <a:endParaRPr lang="ko-KR" altLang="en-US" sz="1200" dirty="0"/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37BFD86F-6731-44F6-A1BB-0D4E07915487}"/>
                </a:ext>
              </a:extLst>
            </p:cNvPr>
            <p:cNvSpPr/>
            <p:nvPr/>
          </p:nvSpPr>
          <p:spPr>
            <a:xfrm>
              <a:off x="9359960" y="3810990"/>
              <a:ext cx="169051" cy="217017"/>
            </a:xfrm>
            <a:prstGeom prst="down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136F3F4-622C-4C31-84F6-5C05C2A7DA6F}"/>
                </a:ext>
              </a:extLst>
            </p:cNvPr>
            <p:cNvSpPr txBox="1"/>
            <p:nvPr/>
          </p:nvSpPr>
          <p:spPr>
            <a:xfrm>
              <a:off x="9187980" y="4043712"/>
              <a:ext cx="5453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x </a:t>
              </a:r>
              <a:r>
                <a:rPr lang="ko-KR" altLang="en-US" sz="1000" dirty="0"/>
                <a:t>변수</a:t>
              </a:r>
              <a:endParaRPr lang="en-US" altLang="ko-KR" sz="1000" dirty="0"/>
            </a:p>
            <a:p>
              <a:pPr algn="ctr"/>
              <a:r>
                <a:rPr lang="en-US" altLang="ko-KR" sz="1200" dirty="0"/>
                <a:t>(0,1)</a:t>
              </a:r>
              <a:endParaRPr lang="ko-KR" altLang="en-US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DB6154F-66DE-4C32-85CB-FDC6CB84CB0B}"/>
                </a:ext>
              </a:extLst>
            </p:cNvPr>
            <p:cNvSpPr txBox="1"/>
            <p:nvPr/>
          </p:nvSpPr>
          <p:spPr>
            <a:xfrm>
              <a:off x="9187980" y="4740743"/>
              <a:ext cx="5485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y </a:t>
              </a:r>
              <a:r>
                <a:rPr lang="ko-KR" altLang="en-US" sz="1000" dirty="0"/>
                <a:t>변수</a:t>
              </a:r>
              <a:endParaRPr lang="en-US" altLang="ko-KR" sz="1000" dirty="0"/>
            </a:p>
            <a:p>
              <a:pPr algn="ctr"/>
              <a:r>
                <a:rPr lang="en-US" altLang="ko-KR" sz="1200" dirty="0"/>
                <a:t>(1,0)</a:t>
              </a:r>
              <a:endParaRPr lang="ko-KR" altLang="en-US" sz="1200" dirty="0"/>
            </a:p>
          </p:txBody>
        </p:sp>
        <p:sp>
          <p:nvSpPr>
            <p:cNvPr id="21" name="화살표: 아래쪽 20">
              <a:extLst>
                <a:ext uri="{FF2B5EF4-FFF2-40B4-BE49-F238E27FC236}">
                  <a16:creationId xmlns:a16="http://schemas.microsoft.com/office/drawing/2014/main" id="{4BF1D5AC-044F-4A0C-94DC-4552018E85FE}"/>
                </a:ext>
              </a:extLst>
            </p:cNvPr>
            <p:cNvSpPr/>
            <p:nvPr/>
          </p:nvSpPr>
          <p:spPr>
            <a:xfrm>
              <a:off x="9358492" y="4519227"/>
              <a:ext cx="169051" cy="217017"/>
            </a:xfrm>
            <a:prstGeom prst="down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12DF9D64-CC5F-434A-B457-FC9155DC90B0}"/>
                </a:ext>
              </a:extLst>
            </p:cNvPr>
            <p:cNvSpPr/>
            <p:nvPr/>
          </p:nvSpPr>
          <p:spPr>
            <a:xfrm>
              <a:off x="9358491" y="5200196"/>
              <a:ext cx="169051" cy="217017"/>
            </a:xfrm>
            <a:prstGeom prst="down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FB9662-F96B-4E20-9A30-ECE98A8ECE68}"/>
                </a:ext>
              </a:extLst>
            </p:cNvPr>
            <p:cNvSpPr txBox="1"/>
            <p:nvPr/>
          </p:nvSpPr>
          <p:spPr>
            <a:xfrm>
              <a:off x="9187980" y="5447269"/>
              <a:ext cx="5453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/>
                <a:t>z </a:t>
              </a:r>
              <a:r>
                <a:rPr lang="ko-KR" altLang="en-US" sz="1000" dirty="0"/>
                <a:t>변수</a:t>
              </a:r>
              <a:endParaRPr lang="en-US" altLang="ko-KR" sz="1000" dirty="0"/>
            </a:p>
            <a:p>
              <a:pPr algn="ctr"/>
              <a:r>
                <a:rPr lang="en-US" altLang="ko-KR" sz="1200" dirty="0"/>
                <a:t>(1,1)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38887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8C064-C905-43A9-9A51-931C1A508B8D}"/>
              </a:ext>
            </a:extLst>
          </p:cNvPr>
          <p:cNvSpPr txBox="1"/>
          <p:nvPr/>
        </p:nvSpPr>
        <p:spPr>
          <a:xfrm>
            <a:off x="820614" y="709246"/>
            <a:ext cx="89036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000" dirty="0">
              <a:solidFill>
                <a:srgbClr val="7030A0"/>
              </a:solidFill>
            </a:endParaRPr>
          </a:p>
          <a:p>
            <a:r>
              <a:rPr lang="en-US" altLang="ko-KR" sz="4000" dirty="0">
                <a:solidFill>
                  <a:srgbClr val="7030A0"/>
                </a:solidFill>
              </a:rPr>
              <a:t>Next Time</a:t>
            </a: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600" dirty="0">
                <a:solidFill>
                  <a:srgbClr val="7030A0"/>
                </a:solidFill>
              </a:rPr>
              <a:t> Basic Machine Learning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36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srgbClr val="7030A0"/>
                </a:solidFill>
              </a:rPr>
              <a:t>supervised learning (</a:t>
            </a:r>
            <a:r>
              <a:rPr lang="ko-KR" altLang="en-US" sz="2800" dirty="0">
                <a:solidFill>
                  <a:srgbClr val="7030A0"/>
                </a:solidFill>
              </a:rPr>
              <a:t>지도학습</a:t>
            </a:r>
            <a:r>
              <a:rPr lang="en-US" altLang="ko-KR" sz="2800" dirty="0">
                <a:solidFill>
                  <a:srgbClr val="7030A0"/>
                </a:solidFill>
              </a:rPr>
              <a:t>)</a:t>
            </a: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srgbClr val="7030A0"/>
                </a:solidFill>
              </a:rPr>
              <a:t>unsupervised learning (</a:t>
            </a:r>
            <a:r>
              <a:rPr lang="ko-KR" altLang="en-US" sz="2800" dirty="0">
                <a:solidFill>
                  <a:srgbClr val="7030A0"/>
                </a:solidFill>
              </a:rPr>
              <a:t>비지도학습</a:t>
            </a:r>
            <a:r>
              <a:rPr lang="en-US" altLang="ko-KR" sz="2800" dirty="0">
                <a:solidFill>
                  <a:srgbClr val="7030A0"/>
                </a:solidFill>
              </a:rPr>
              <a:t>)</a:t>
            </a:r>
            <a:endParaRPr lang="ko-KR" altLang="en-US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1800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D4F376-6971-48EC-9D63-66185FB00E06}"/>
              </a:ext>
            </a:extLst>
          </p:cNvPr>
          <p:cNvSpPr txBox="1"/>
          <p:nvPr/>
        </p:nvSpPr>
        <p:spPr>
          <a:xfrm>
            <a:off x="2960335" y="1581792"/>
            <a:ext cx="6312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/>
                </a:solidFill>
              </a:rPr>
              <a:t>파이썬</a:t>
            </a:r>
            <a:r>
              <a:rPr lang="en-US" altLang="ko-KR" sz="3200" dirty="0">
                <a:solidFill>
                  <a:schemeClr val="accent1"/>
                </a:solidFill>
              </a:rPr>
              <a:t>(Python)</a:t>
            </a:r>
            <a:r>
              <a:rPr lang="ko-KR" altLang="en-US" sz="3200" dirty="0">
                <a:solidFill>
                  <a:schemeClr val="accent1"/>
                </a:solidFill>
              </a:rPr>
              <a:t>으로 구현하는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F58784-7E0A-4E44-A9B8-EDF0618EFB50}"/>
              </a:ext>
            </a:extLst>
          </p:cNvPr>
          <p:cNvSpPr txBox="1"/>
          <p:nvPr/>
        </p:nvSpPr>
        <p:spPr>
          <a:xfrm>
            <a:off x="2792467" y="2724390"/>
            <a:ext cx="66609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err="1">
                <a:solidFill>
                  <a:schemeClr val="accent1">
                    <a:lumMod val="75000"/>
                  </a:schemeClr>
                </a:solidFill>
              </a:rPr>
              <a:t>머신러닝</a:t>
            </a:r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</a:rPr>
              <a:t>/ </a:t>
            </a:r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</a:rPr>
              <a:t>딥러닝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/>
              <p:nvPr/>
            </p:nvSpPr>
            <p:spPr>
              <a:xfrm>
                <a:off x="3756198" y="4297876"/>
                <a:ext cx="46919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solidFill>
                      <a:srgbClr val="0070C0"/>
                    </a:solidFill>
                  </a:rPr>
                  <a:t>–</a:t>
                </a:r>
                <a:r>
                  <a:rPr lang="ko-KR" altLang="en-US" sz="2800" dirty="0">
                    <a:solidFill>
                      <a:srgbClr val="0070C0"/>
                    </a:solidFill>
                  </a:rPr>
                  <a:t> 지도학습 </a:t>
                </a:r>
                <a14:m>
                  <m:oMath xmlns:m="http://schemas.openxmlformats.org/officeDocument/2006/math">
                    <m:r>
                      <a:rPr lang="en-US" altLang="ko-KR" sz="28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ko-KR" sz="2800" dirty="0">
                    <a:solidFill>
                      <a:srgbClr val="0070C0"/>
                    </a:solidFill>
                  </a:rPr>
                  <a:t> </a:t>
                </a:r>
                <a:r>
                  <a:rPr lang="ko-KR" altLang="en-US" sz="2800" dirty="0">
                    <a:solidFill>
                      <a:srgbClr val="0070C0"/>
                    </a:solidFill>
                  </a:rPr>
                  <a:t>비지도 학습 </a:t>
                </a:r>
                <a:r>
                  <a:rPr lang="en-US" altLang="ko-KR" sz="2800" dirty="0">
                    <a:solidFill>
                      <a:srgbClr val="0070C0"/>
                    </a:solidFill>
                  </a:rPr>
                  <a:t>–</a:t>
                </a:r>
                <a:endParaRPr lang="ko-KR" alt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AD4F3F-7EE9-4698-85E0-8FB9EA0CE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198" y="4297876"/>
                <a:ext cx="4691960" cy="523220"/>
              </a:xfrm>
              <a:prstGeom prst="rect">
                <a:avLst/>
              </a:prstGeom>
              <a:blipFill>
                <a:blip r:embed="rId2"/>
                <a:stretch>
                  <a:fillRect l="-2597"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647399D-10DF-4C7C-9411-B984EFADC23E}"/>
              </a:ext>
            </a:extLst>
          </p:cNvPr>
          <p:cNvSpPr txBox="1"/>
          <p:nvPr/>
        </p:nvSpPr>
        <p:spPr>
          <a:xfrm>
            <a:off x="4474515" y="5499434"/>
            <a:ext cx="322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㈜</a:t>
            </a:r>
            <a:r>
              <a:rPr lang="ko-KR" altLang="en-US" dirty="0" err="1"/>
              <a:t>아이엠알</a:t>
            </a:r>
            <a:r>
              <a:rPr lang="ko-KR" altLang="en-US" dirty="0"/>
              <a:t> </a:t>
            </a:r>
            <a:r>
              <a:rPr lang="en-US" altLang="ko-KR" dirty="0"/>
              <a:t>(www.imbiz.co.kr)</a:t>
            </a:r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FFABD77-C639-40B0-9DFB-0D1FEF50D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5625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76E9AE-ED42-4522-A160-B766059B4C18}"/>
              </a:ext>
            </a:extLst>
          </p:cNvPr>
          <p:cNvSpPr txBox="1"/>
          <p:nvPr/>
        </p:nvSpPr>
        <p:spPr>
          <a:xfrm>
            <a:off x="120159" y="142074"/>
            <a:ext cx="543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7030A0"/>
                </a:solidFill>
              </a:rPr>
              <a:t>인공지능 </a:t>
            </a:r>
            <a:r>
              <a:rPr lang="ko-KR" altLang="en-US" sz="2400" dirty="0" err="1">
                <a:solidFill>
                  <a:srgbClr val="7030A0"/>
                </a:solidFill>
              </a:rPr>
              <a:t>머신러닝</a:t>
            </a:r>
            <a:r>
              <a:rPr lang="ko-KR" altLang="en-US" sz="2400" dirty="0">
                <a:solidFill>
                  <a:srgbClr val="7030A0"/>
                </a:solidFill>
              </a:rPr>
              <a:t> 딥러닝</a:t>
            </a:r>
            <a:r>
              <a:rPr lang="en-US" altLang="ko-KR" sz="2400" dirty="0">
                <a:solidFill>
                  <a:srgbClr val="7030A0"/>
                </a:solidFill>
              </a:rPr>
              <a:t> – review</a:t>
            </a:r>
            <a:r>
              <a:rPr lang="ko-KR" alt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A8D8B6D-DEB8-49B1-8D70-6CE6F2373EFC}"/>
              </a:ext>
            </a:extLst>
          </p:cNvPr>
          <p:cNvSpPr/>
          <p:nvPr/>
        </p:nvSpPr>
        <p:spPr>
          <a:xfrm>
            <a:off x="1274302" y="1122530"/>
            <a:ext cx="3766040" cy="478131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rgbClr val="7030A0"/>
                </a:solidFill>
              </a:rPr>
              <a:t>[ </a:t>
            </a:r>
            <a:r>
              <a:rPr lang="ko-KR" altLang="en-US" dirty="0">
                <a:solidFill>
                  <a:srgbClr val="7030A0"/>
                </a:solidFill>
              </a:rPr>
              <a:t>인공지능 </a:t>
            </a:r>
            <a:r>
              <a:rPr lang="en-US" altLang="ko-KR" dirty="0">
                <a:solidFill>
                  <a:srgbClr val="7030A0"/>
                </a:solidFill>
              </a:rPr>
              <a:t>]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051C64C-E5D3-4B85-B5B4-69268BF29C7E}"/>
              </a:ext>
            </a:extLst>
          </p:cNvPr>
          <p:cNvSpPr/>
          <p:nvPr/>
        </p:nvSpPr>
        <p:spPr>
          <a:xfrm>
            <a:off x="1620865" y="2129012"/>
            <a:ext cx="3072913" cy="3499333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[ </a:t>
            </a:r>
            <a:r>
              <a:rPr lang="ko-KR" altLang="en-US" dirty="0" err="1">
                <a:solidFill>
                  <a:srgbClr val="0070C0"/>
                </a:solidFill>
              </a:rPr>
              <a:t>머신러닝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]</a:t>
            </a:r>
          </a:p>
          <a:p>
            <a:pPr algn="ctr"/>
            <a:endParaRPr lang="en-US" altLang="ko-KR" dirty="0">
              <a:solidFill>
                <a:srgbClr val="0070C0"/>
              </a:solidFill>
            </a:endParaRPr>
          </a:p>
          <a:p>
            <a:pPr algn="ctr"/>
            <a:r>
              <a:rPr lang="en-US" altLang="ko-KR" dirty="0">
                <a:solidFill>
                  <a:srgbClr val="0070C0"/>
                </a:solidFill>
              </a:rPr>
              <a:t>Regression,</a:t>
            </a:r>
          </a:p>
          <a:p>
            <a:pPr algn="ctr"/>
            <a:r>
              <a:rPr lang="en-US" altLang="ko-KR" dirty="0">
                <a:solidFill>
                  <a:srgbClr val="0070C0"/>
                </a:solidFill>
              </a:rPr>
              <a:t>Classification,</a:t>
            </a:r>
          </a:p>
          <a:p>
            <a:pPr algn="ctr"/>
            <a:r>
              <a:rPr lang="en-US" altLang="ko-KR" dirty="0">
                <a:solidFill>
                  <a:srgbClr val="0070C0"/>
                </a:solidFill>
              </a:rPr>
              <a:t>Neural Network,···</a:t>
            </a:r>
            <a:r>
              <a:rPr lang="ko-KR" altLang="en-US" b="0" i="0" dirty="0">
                <a:solidFill>
                  <a:srgbClr val="BDC1C6"/>
                </a:solidFill>
                <a:effectLst/>
                <a:latin typeface="Apple SD Gothic Neo"/>
              </a:rPr>
              <a:t> </a:t>
            </a:r>
            <a:endParaRPr lang="en-US" altLang="ko-KR" dirty="0">
              <a:solidFill>
                <a:srgbClr val="7030A0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BF0667E-9E0D-4D31-9DFB-968B4872562B}"/>
              </a:ext>
            </a:extLst>
          </p:cNvPr>
          <p:cNvSpPr/>
          <p:nvPr/>
        </p:nvSpPr>
        <p:spPr>
          <a:xfrm>
            <a:off x="1838107" y="4162974"/>
            <a:ext cx="2638427" cy="111954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dirty="0">
                <a:solidFill>
                  <a:schemeClr val="accent2"/>
                </a:solidFill>
              </a:rPr>
              <a:t>[ </a:t>
            </a:r>
            <a:r>
              <a:rPr lang="ko-KR" altLang="en-US" dirty="0">
                <a:solidFill>
                  <a:schemeClr val="accent2"/>
                </a:solidFill>
              </a:rPr>
              <a:t>딥러닝 </a:t>
            </a:r>
            <a:r>
              <a:rPr lang="en-US" altLang="ko-KR" dirty="0">
                <a:solidFill>
                  <a:schemeClr val="accent2"/>
                </a:solidFill>
              </a:rPr>
              <a:t>]</a:t>
            </a:r>
          </a:p>
          <a:p>
            <a:pPr algn="ctr"/>
            <a:endParaRPr lang="en-US" altLang="ko-KR" dirty="0">
              <a:solidFill>
                <a:schemeClr val="accent2"/>
              </a:solidFill>
            </a:endParaRPr>
          </a:p>
          <a:p>
            <a:pPr algn="ctr"/>
            <a:r>
              <a:rPr lang="en-US" altLang="ko-KR" dirty="0">
                <a:solidFill>
                  <a:schemeClr val="accent2"/>
                </a:solidFill>
              </a:rPr>
              <a:t>CNN, RNN, LSTM···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Apple SD Gothic Neo"/>
              </a:rPr>
              <a:t> </a:t>
            </a:r>
            <a:endParaRPr lang="en-US" altLang="ko-KR" dirty="0">
              <a:solidFill>
                <a:schemeClr val="accent2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B305ED-D1C4-44C5-B5EC-735C45BE3467}"/>
              </a:ext>
            </a:extLst>
          </p:cNvPr>
          <p:cNvSpPr/>
          <p:nvPr/>
        </p:nvSpPr>
        <p:spPr>
          <a:xfrm>
            <a:off x="5654185" y="668216"/>
            <a:ext cx="5195521" cy="12885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7030A0"/>
                </a:solidFill>
              </a:rPr>
              <a:t>인공지능 </a:t>
            </a:r>
            <a:r>
              <a:rPr lang="en-US" altLang="ko-KR" dirty="0">
                <a:solidFill>
                  <a:srgbClr val="7030A0"/>
                </a:solidFill>
              </a:rPr>
              <a:t>(Artificial Intelligence)</a:t>
            </a:r>
            <a:br>
              <a:rPr lang="en-US" altLang="ko-KR" dirty="0">
                <a:solidFill>
                  <a:srgbClr val="7030A0"/>
                </a:solidFill>
              </a:rPr>
            </a:b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인간의 학습능력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추론능력 등을 컴퓨터를 통해 구현하는 포괄적인 개념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78305525-4476-4765-B1E5-5D2963E12959}"/>
              </a:ext>
            </a:extLst>
          </p:cNvPr>
          <p:cNvSpPr/>
          <p:nvPr/>
        </p:nvSpPr>
        <p:spPr>
          <a:xfrm>
            <a:off x="8059616" y="2027348"/>
            <a:ext cx="316523" cy="418612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34D7B5-B7A3-4DEB-9EE5-59B29D15F99A}"/>
              </a:ext>
            </a:extLst>
          </p:cNvPr>
          <p:cNvSpPr/>
          <p:nvPr/>
        </p:nvSpPr>
        <p:spPr>
          <a:xfrm>
            <a:off x="5654184" y="2510438"/>
            <a:ext cx="5195522" cy="20791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70C0"/>
                </a:solidFill>
              </a:rPr>
              <a:t>머신러닝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(Machine Learning)</a:t>
            </a:r>
            <a:br>
              <a:rPr lang="en-US" altLang="ko-KR" dirty="0">
                <a:solidFill>
                  <a:srgbClr val="0070C0"/>
                </a:solidFill>
              </a:rPr>
            </a:b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accent2"/>
                </a:solidFill>
              </a:rPr>
              <a:t>데이터를 이용</a:t>
            </a:r>
            <a:r>
              <a:rPr lang="ko-KR" altLang="en-US" dirty="0">
                <a:solidFill>
                  <a:schemeClr val="tx1"/>
                </a:solidFill>
              </a:rPr>
              <a:t>하여 명시적으로 정의되지 않은 </a:t>
            </a:r>
            <a:r>
              <a:rPr lang="ko-KR" altLang="en-US" dirty="0">
                <a:solidFill>
                  <a:schemeClr val="accent2"/>
                </a:solidFill>
              </a:rPr>
              <a:t>패턴을 학습</a:t>
            </a:r>
            <a:r>
              <a:rPr lang="ko-KR" altLang="en-US" dirty="0">
                <a:solidFill>
                  <a:schemeClr val="tx1"/>
                </a:solidFill>
              </a:rPr>
              <a:t>하여 미래 결과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값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분포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를 예측</a:t>
            </a:r>
            <a:br>
              <a:rPr lang="en-US" altLang="ko-KR" dirty="0">
                <a:solidFill>
                  <a:schemeClr val="tx1"/>
                </a:solidFill>
              </a:rPr>
            </a:b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b="1" dirty="0">
                <a:solidFill>
                  <a:schemeClr val="tx1"/>
                </a:solidFill>
              </a:rPr>
              <a:t>※ </a:t>
            </a:r>
            <a:r>
              <a:rPr lang="ko-KR" altLang="en-US" u="sng" dirty="0" err="1">
                <a:solidFill>
                  <a:srgbClr val="0070C0"/>
                </a:solidFill>
              </a:rPr>
              <a:t>데이터마이닝</a:t>
            </a:r>
            <a:r>
              <a:rPr lang="en-US" altLang="ko-KR" u="sng" dirty="0">
                <a:solidFill>
                  <a:srgbClr val="0070C0"/>
                </a:solidFill>
              </a:rPr>
              <a:t>(Data Mining)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err="1">
                <a:solidFill>
                  <a:schemeClr val="tx1"/>
                </a:solidFill>
              </a:rPr>
              <a:t>데이터간의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상관관계나 속성을 찾는 것이 주목적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C161158-BC1A-4DC5-AE7C-0DB2C23EC08C}"/>
              </a:ext>
            </a:extLst>
          </p:cNvPr>
          <p:cNvSpPr/>
          <p:nvPr/>
        </p:nvSpPr>
        <p:spPr>
          <a:xfrm>
            <a:off x="8059615" y="4654063"/>
            <a:ext cx="316523" cy="418612"/>
          </a:xfrm>
          <a:prstGeom prst="downArrow">
            <a:avLst/>
          </a:prstGeom>
          <a:solidFill>
            <a:srgbClr val="FF0000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DA5329-D0AF-4E7A-9F3B-5EB4C35209AC}"/>
              </a:ext>
            </a:extLst>
          </p:cNvPr>
          <p:cNvSpPr/>
          <p:nvPr/>
        </p:nvSpPr>
        <p:spPr>
          <a:xfrm>
            <a:off x="5654184" y="5135181"/>
            <a:ext cx="5195522" cy="12211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accent2"/>
                </a:solidFill>
              </a:rPr>
              <a:t>딥러닝 </a:t>
            </a:r>
            <a:r>
              <a:rPr lang="en-US" altLang="ko-KR" dirty="0">
                <a:solidFill>
                  <a:schemeClr val="accent2"/>
                </a:solidFill>
              </a:rPr>
              <a:t>(Deep Learning)</a:t>
            </a:r>
            <a:br>
              <a:rPr lang="en-US" altLang="ko-KR" dirty="0">
                <a:solidFill>
                  <a:schemeClr val="tx1"/>
                </a:solidFill>
              </a:rPr>
            </a:b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 err="1">
                <a:solidFill>
                  <a:schemeClr val="tx1"/>
                </a:solidFill>
              </a:rPr>
              <a:t>머신러닝의</a:t>
            </a:r>
            <a:r>
              <a:rPr lang="ko-KR" altLang="en-US" dirty="0">
                <a:solidFill>
                  <a:schemeClr val="tx1"/>
                </a:solidFill>
              </a:rPr>
              <a:t> 한 분야로서 </a:t>
            </a:r>
            <a:r>
              <a:rPr lang="ko-KR" altLang="en-US" dirty="0">
                <a:solidFill>
                  <a:schemeClr val="accent2"/>
                </a:solidFill>
              </a:rPr>
              <a:t>신경망</a:t>
            </a:r>
            <a:r>
              <a:rPr lang="en-US" altLang="ko-KR" dirty="0">
                <a:solidFill>
                  <a:schemeClr val="accent2"/>
                </a:solidFill>
              </a:rPr>
              <a:t>(Neural Network)</a:t>
            </a:r>
            <a:r>
              <a:rPr lang="ko-KR" altLang="en-US" dirty="0">
                <a:solidFill>
                  <a:schemeClr val="tx1"/>
                </a:solidFill>
              </a:rPr>
              <a:t>을 통하여 학습하는 알고리즘의 집합</a:t>
            </a: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2B1C360D-005E-48E4-9804-6DF2546E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5230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93EAAE-E962-4058-83FE-4B6E14038C9A}"/>
              </a:ext>
            </a:extLst>
          </p:cNvPr>
          <p:cNvSpPr txBox="1"/>
          <p:nvPr/>
        </p:nvSpPr>
        <p:spPr>
          <a:xfrm>
            <a:off x="120159" y="142074"/>
            <a:ext cx="543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Machine Learning Type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8C55E2-02A5-4FE8-95D6-F4822305F0FD}"/>
              </a:ext>
            </a:extLst>
          </p:cNvPr>
          <p:cNvSpPr/>
          <p:nvPr/>
        </p:nvSpPr>
        <p:spPr>
          <a:xfrm>
            <a:off x="2242835" y="1958182"/>
            <a:ext cx="1336902" cy="46166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머신 러닝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29D49E-D319-4576-8DF3-E5619893D8C6}"/>
              </a:ext>
            </a:extLst>
          </p:cNvPr>
          <p:cNvSpPr/>
          <p:nvPr/>
        </p:nvSpPr>
        <p:spPr>
          <a:xfrm>
            <a:off x="4433592" y="1192233"/>
            <a:ext cx="1804128" cy="552346"/>
          </a:xfrm>
          <a:prstGeom prst="rect">
            <a:avLst/>
          </a:prstGeom>
          <a:gradFill>
            <a:gsLst>
              <a:gs pos="0">
                <a:srgbClr val="FFFF00"/>
              </a:gs>
              <a:gs pos="100000">
                <a:schemeClr val="accent4">
                  <a:lumMod val="20000"/>
                  <a:lumOff val="80000"/>
                </a:schemeClr>
              </a:gs>
              <a:gs pos="79000">
                <a:srgbClr val="FFFF00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지도 학습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(Supervised)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AA4854-0114-4B92-916D-53A2D6072BD4}"/>
              </a:ext>
            </a:extLst>
          </p:cNvPr>
          <p:cNvSpPr/>
          <p:nvPr/>
        </p:nvSpPr>
        <p:spPr>
          <a:xfrm>
            <a:off x="4433592" y="2633451"/>
            <a:ext cx="1804128" cy="5523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비지도 학습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(Unsupervised)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171B17-0F01-4ED8-B10C-055B32250D4C}"/>
              </a:ext>
            </a:extLst>
          </p:cNvPr>
          <p:cNvSpPr/>
          <p:nvPr/>
        </p:nvSpPr>
        <p:spPr>
          <a:xfrm>
            <a:off x="7972882" y="760549"/>
            <a:ext cx="1804128" cy="552346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회귀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(Regression)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B538F4A-3BF6-4D15-A900-CE640B6F2BC0}"/>
              </a:ext>
            </a:extLst>
          </p:cNvPr>
          <p:cNvSpPr/>
          <p:nvPr/>
        </p:nvSpPr>
        <p:spPr>
          <a:xfrm>
            <a:off x="7972882" y="1588167"/>
            <a:ext cx="1804128" cy="552346"/>
          </a:xfrm>
          <a:prstGeom prst="rect">
            <a:avLst/>
          </a:prstGeom>
          <a:solidFill>
            <a:srgbClr val="FFFF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분류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</a:rPr>
              <a:t>(Classification)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83CEFF-F676-479D-A852-9165A5B3901C}"/>
              </a:ext>
            </a:extLst>
          </p:cNvPr>
          <p:cNvSpPr/>
          <p:nvPr/>
        </p:nvSpPr>
        <p:spPr>
          <a:xfrm>
            <a:off x="7972882" y="2633451"/>
            <a:ext cx="1804128" cy="55234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군집화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(Clustering)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CE26661-961C-4C69-82DC-27485E29887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579737" y="1468406"/>
            <a:ext cx="853855" cy="72060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9A27538E-2107-4873-8802-055EA93DF09A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579737" y="2189015"/>
            <a:ext cx="853855" cy="720609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EA6A2E6-895F-47F3-A3C4-5EEA3F067A9B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6237720" y="1036722"/>
            <a:ext cx="1735162" cy="4316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1FD9777-2D24-4D79-A251-6AEBB664BADC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6237720" y="1468406"/>
            <a:ext cx="1735162" cy="3959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98A3F62-D836-487A-9CEA-8F8E8F67391C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6237720" y="2909624"/>
            <a:ext cx="17351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D1A5825-AA0A-459E-A093-7F62CB543A31}"/>
              </a:ext>
            </a:extLst>
          </p:cNvPr>
          <p:cNvSpPr txBox="1"/>
          <p:nvPr/>
        </p:nvSpPr>
        <p:spPr>
          <a:xfrm>
            <a:off x="2002604" y="4159239"/>
            <a:ext cx="82120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머신러닝</a:t>
            </a:r>
            <a:r>
              <a:rPr lang="en-US" altLang="ko-KR" dirty="0"/>
              <a:t>(Machine Learning)</a:t>
            </a:r>
            <a:r>
              <a:rPr lang="ko-KR" altLang="en-US" dirty="0"/>
              <a:t>은 학습 방법에 따라 다음과 같이 나눌 수 있음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① 지도학습 </a:t>
            </a:r>
            <a:r>
              <a:rPr lang="en-US" altLang="ko-KR" dirty="0"/>
              <a:t>(Supervised Learning)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② 비지도학습 </a:t>
            </a:r>
            <a:r>
              <a:rPr lang="en-US" altLang="ko-KR" dirty="0"/>
              <a:t>(Unsupervised Learning)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104633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23703" y="6356350"/>
            <a:ext cx="4114800" cy="365125"/>
          </a:xfrm>
        </p:spPr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FCB60-BC38-4BE0-928A-629CF0FCADA0}"/>
              </a:ext>
            </a:extLst>
          </p:cNvPr>
          <p:cNvSpPr txBox="1"/>
          <p:nvPr/>
        </p:nvSpPr>
        <p:spPr>
          <a:xfrm>
            <a:off x="120159" y="142074"/>
            <a:ext cx="5432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Supervised Learning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5E1A15D-2C0A-4A56-ADA4-EBA1FCB54DC1}"/>
              </a:ext>
            </a:extLst>
          </p:cNvPr>
          <p:cNvGrpSpPr/>
          <p:nvPr/>
        </p:nvGrpSpPr>
        <p:grpSpPr>
          <a:xfrm>
            <a:off x="563220" y="1046839"/>
            <a:ext cx="2305878" cy="1736122"/>
            <a:chOff x="987287" y="1378140"/>
            <a:chExt cx="2305878" cy="173612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8027D7F-C931-4051-9C27-8D600F7B04EB}"/>
                </a:ext>
              </a:extLst>
            </p:cNvPr>
            <p:cNvSpPr/>
            <p:nvPr/>
          </p:nvSpPr>
          <p:spPr>
            <a:xfrm>
              <a:off x="987287" y="1378140"/>
              <a:ext cx="2305878" cy="17361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CCC369B0-4D5A-4B0E-AA61-E88961EA2D1E}"/>
                </a:ext>
              </a:extLst>
            </p:cNvPr>
            <p:cNvSpPr/>
            <p:nvPr/>
          </p:nvSpPr>
          <p:spPr>
            <a:xfrm>
              <a:off x="1040732" y="1437774"/>
              <a:ext cx="1099933" cy="23017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공부시간 </a:t>
              </a:r>
              <a:r>
                <a:rPr lang="en-US" altLang="ko-KR" sz="1400" dirty="0">
                  <a:solidFill>
                    <a:schemeClr val="tx1"/>
                  </a:solidFill>
                </a:rPr>
                <a:t>(x)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9292CF3-31B0-4B13-8A42-82460977E2A7}"/>
                </a:ext>
              </a:extLst>
            </p:cNvPr>
            <p:cNvSpPr/>
            <p:nvPr/>
          </p:nvSpPr>
          <p:spPr>
            <a:xfrm>
              <a:off x="2136563" y="1439096"/>
              <a:ext cx="1099933" cy="23017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시험성적 </a:t>
              </a:r>
              <a:r>
                <a:rPr lang="en-US" altLang="ko-KR" sz="1400" dirty="0">
                  <a:solidFill>
                    <a:schemeClr val="tx1"/>
                  </a:solidFill>
                </a:rPr>
                <a:t>(t)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4D46CC5-9BB4-4567-908F-DA968800EBCC}"/>
                </a:ext>
              </a:extLst>
            </p:cNvPr>
            <p:cNvSpPr/>
            <p:nvPr/>
          </p:nvSpPr>
          <p:spPr>
            <a:xfrm>
              <a:off x="1042642" y="1669268"/>
              <a:ext cx="1088246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9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275ED23-0FA8-4B25-82DE-D7563A77E084}"/>
                </a:ext>
              </a:extLst>
            </p:cNvPr>
            <p:cNvSpPr/>
            <p:nvPr/>
          </p:nvSpPr>
          <p:spPr>
            <a:xfrm>
              <a:off x="2130888" y="1664620"/>
              <a:ext cx="1100892" cy="2321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74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2C20BFC-74CE-4115-A4BD-88732048CFD0}"/>
                </a:ext>
              </a:extLst>
            </p:cNvPr>
            <p:cNvSpPr/>
            <p:nvPr/>
          </p:nvSpPr>
          <p:spPr>
            <a:xfrm>
              <a:off x="1038630" y="1899872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D7BC100-7239-490B-B6A1-A50CAC045723}"/>
                </a:ext>
              </a:extLst>
            </p:cNvPr>
            <p:cNvSpPr/>
            <p:nvPr/>
          </p:nvSpPr>
          <p:spPr>
            <a:xfrm>
              <a:off x="2135512" y="1897869"/>
              <a:ext cx="1099933" cy="2341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81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F5E4F6F-DF96-4F8B-B68E-9D9C15A1663B}"/>
                </a:ext>
              </a:extLst>
            </p:cNvPr>
            <p:cNvSpPr/>
            <p:nvPr/>
          </p:nvSpPr>
          <p:spPr>
            <a:xfrm>
              <a:off x="1038626" y="2122459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8E734F0-44AE-4E32-9093-4627E1709E52}"/>
                </a:ext>
              </a:extLst>
            </p:cNvPr>
            <p:cNvSpPr/>
            <p:nvPr/>
          </p:nvSpPr>
          <p:spPr>
            <a:xfrm>
              <a:off x="2135508" y="2124462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86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3ADE180-D521-464F-B9EF-28C1252F6637}"/>
                </a:ext>
              </a:extLst>
            </p:cNvPr>
            <p:cNvSpPr/>
            <p:nvPr/>
          </p:nvSpPr>
          <p:spPr>
            <a:xfrm>
              <a:off x="1040631" y="2347047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27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43AEB6A-B245-4390-8B0F-FEBEE106005F}"/>
                </a:ext>
              </a:extLst>
            </p:cNvPr>
            <p:cNvSpPr/>
            <p:nvPr/>
          </p:nvSpPr>
          <p:spPr>
            <a:xfrm>
              <a:off x="2130887" y="2349050"/>
              <a:ext cx="1099933" cy="23349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90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1E443ED-0B1D-4C7C-946B-650D980F771B}"/>
                </a:ext>
              </a:extLst>
            </p:cNvPr>
            <p:cNvSpPr/>
            <p:nvPr/>
          </p:nvSpPr>
          <p:spPr>
            <a:xfrm>
              <a:off x="1042636" y="2577653"/>
              <a:ext cx="1093922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32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0F5320A-1812-4688-B958-F5A2D93675BD}"/>
                </a:ext>
              </a:extLst>
            </p:cNvPr>
            <p:cNvSpPr/>
            <p:nvPr/>
          </p:nvSpPr>
          <p:spPr>
            <a:xfrm>
              <a:off x="2133507" y="2579656"/>
              <a:ext cx="1101934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88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377A2A9-E51C-48CA-B0A7-B2D4B7616B81}"/>
                </a:ext>
              </a:extLst>
            </p:cNvPr>
            <p:cNvSpPr/>
            <p:nvPr/>
          </p:nvSpPr>
          <p:spPr>
            <a:xfrm>
              <a:off x="1038630" y="2808257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37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02516EB-A30B-49C4-853B-B40ED42FDEDC}"/>
                </a:ext>
              </a:extLst>
            </p:cNvPr>
            <p:cNvSpPr/>
            <p:nvPr/>
          </p:nvSpPr>
          <p:spPr>
            <a:xfrm>
              <a:off x="2135512" y="2810260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92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C34363C-9364-4AC8-83D8-4EF2B87A3227}"/>
              </a:ext>
            </a:extLst>
          </p:cNvPr>
          <p:cNvSpPr/>
          <p:nvPr/>
        </p:nvSpPr>
        <p:spPr>
          <a:xfrm>
            <a:off x="563219" y="3065615"/>
            <a:ext cx="2305877" cy="46166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Training 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16A5785-C467-41E6-A009-28C28386E8AC}"/>
              </a:ext>
            </a:extLst>
          </p:cNvPr>
          <p:cNvSpPr/>
          <p:nvPr/>
        </p:nvSpPr>
        <p:spPr>
          <a:xfrm>
            <a:off x="5101039" y="1630070"/>
            <a:ext cx="1804128" cy="552346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ML System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3376CD-709A-4C7F-A100-A6097650D7EC}"/>
              </a:ext>
            </a:extLst>
          </p:cNvPr>
          <p:cNvSpPr/>
          <p:nvPr/>
        </p:nvSpPr>
        <p:spPr>
          <a:xfrm>
            <a:off x="4909801" y="3337280"/>
            <a:ext cx="2305877" cy="46166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Training 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8809A7-C963-4413-AA83-CDBF4CE29C2B}"/>
              </a:ext>
            </a:extLst>
          </p:cNvPr>
          <p:cNvSpPr txBox="1"/>
          <p:nvPr/>
        </p:nvSpPr>
        <p:spPr>
          <a:xfrm>
            <a:off x="8781934" y="1321688"/>
            <a:ext cx="21675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공부시간</a:t>
            </a:r>
            <a:r>
              <a:rPr lang="en-US" altLang="ko-KR" sz="1400" dirty="0"/>
              <a:t>-</a:t>
            </a:r>
            <a:r>
              <a:rPr lang="ko-KR" altLang="en-US" sz="1400" dirty="0"/>
              <a:t>시험성적 학습</a:t>
            </a:r>
            <a:br>
              <a:rPr lang="en-US" altLang="ko-KR" sz="1400" dirty="0"/>
            </a:br>
            <a:r>
              <a:rPr lang="ko-KR" altLang="en-US" sz="1400" dirty="0"/>
              <a:t>결과를 바탕으로</a:t>
            </a:r>
            <a:r>
              <a:rPr lang="en-US" altLang="ko-KR" sz="1400" dirty="0"/>
              <a:t>,</a:t>
            </a:r>
            <a:br>
              <a:rPr lang="en-US" altLang="ko-KR" sz="1400" dirty="0"/>
            </a:br>
            <a:r>
              <a:rPr lang="ko-KR" altLang="en-US" sz="1400" dirty="0"/>
              <a:t>입력 데이터에 없는 공부</a:t>
            </a:r>
            <a:br>
              <a:rPr lang="en-US" altLang="ko-KR" sz="1400" dirty="0"/>
            </a:br>
            <a:r>
              <a:rPr lang="ko-KR" altLang="en-US" sz="1400" dirty="0"/>
              <a:t>시간에 대한 성적 예측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1CB7C4-1C6D-4755-931A-10D326C611E4}"/>
              </a:ext>
            </a:extLst>
          </p:cNvPr>
          <p:cNvSpPr txBox="1"/>
          <p:nvPr/>
        </p:nvSpPr>
        <p:spPr>
          <a:xfrm>
            <a:off x="5148065" y="2703050"/>
            <a:ext cx="1829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공부 시간이 </a:t>
            </a:r>
            <a:r>
              <a:rPr lang="en-US" altLang="ko-KR" sz="1400" dirty="0"/>
              <a:t>43 </a:t>
            </a:r>
            <a:r>
              <a:rPr lang="ko-KR" altLang="en-US" sz="1400" dirty="0"/>
              <a:t>시간</a:t>
            </a:r>
            <a:br>
              <a:rPr lang="en-US" altLang="ko-KR" sz="1400" dirty="0"/>
            </a:br>
            <a:r>
              <a:rPr lang="ko-KR" altLang="en-US" sz="1400" dirty="0"/>
              <a:t>일 경우에 시험성적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30" name="화살표: 아래로 구부러짐 29">
            <a:extLst>
              <a:ext uri="{FF2B5EF4-FFF2-40B4-BE49-F238E27FC236}">
                <a16:creationId xmlns:a16="http://schemas.microsoft.com/office/drawing/2014/main" id="{DFEEFE24-A91F-4626-8FF9-4F1A57B013FC}"/>
              </a:ext>
            </a:extLst>
          </p:cNvPr>
          <p:cNvSpPr/>
          <p:nvPr/>
        </p:nvSpPr>
        <p:spPr>
          <a:xfrm>
            <a:off x="5310675" y="1071702"/>
            <a:ext cx="1384853" cy="399041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A839D9-107F-4556-97A1-89F108674EEF}"/>
              </a:ext>
            </a:extLst>
          </p:cNvPr>
          <p:cNvSpPr txBox="1"/>
          <p:nvPr/>
        </p:nvSpPr>
        <p:spPr>
          <a:xfrm>
            <a:off x="5333110" y="634534"/>
            <a:ext cx="13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C00CC"/>
                </a:solidFill>
              </a:rPr>
              <a:t>②</a:t>
            </a:r>
            <a:r>
              <a:rPr lang="en-US" altLang="ko-KR" dirty="0">
                <a:solidFill>
                  <a:srgbClr val="CC00CC"/>
                </a:solidFill>
              </a:rPr>
              <a:t> learning</a:t>
            </a:r>
            <a:endParaRPr lang="ko-KR" altLang="en-US" dirty="0">
              <a:solidFill>
                <a:srgbClr val="CC00CC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1435DCE-63E8-49DD-AC41-FDCC8BFC9E2C}"/>
              </a:ext>
            </a:extLst>
          </p:cNvPr>
          <p:cNvSpPr txBox="1"/>
          <p:nvPr/>
        </p:nvSpPr>
        <p:spPr>
          <a:xfrm>
            <a:off x="3245396" y="140441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C00CC"/>
                </a:solidFill>
              </a:rPr>
              <a:t>①</a:t>
            </a:r>
            <a:r>
              <a:rPr lang="en-US" altLang="ko-KR" dirty="0">
                <a:solidFill>
                  <a:srgbClr val="CC00CC"/>
                </a:solidFill>
              </a:rPr>
              <a:t> training</a:t>
            </a:r>
            <a:endParaRPr lang="ko-KR" altLang="en-US" dirty="0">
              <a:solidFill>
                <a:srgbClr val="CC00CC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F7A8C4-6B10-467E-9EE9-B12A681174C1}"/>
              </a:ext>
            </a:extLst>
          </p:cNvPr>
          <p:cNvSpPr txBox="1"/>
          <p:nvPr/>
        </p:nvSpPr>
        <p:spPr>
          <a:xfrm>
            <a:off x="4918114" y="2341743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C00CC"/>
                </a:solidFill>
              </a:rPr>
              <a:t>③</a:t>
            </a:r>
            <a:r>
              <a:rPr lang="en-US" altLang="ko-KR" dirty="0">
                <a:solidFill>
                  <a:srgbClr val="CC00CC"/>
                </a:solidFill>
              </a:rPr>
              <a:t> ask</a:t>
            </a:r>
            <a:endParaRPr lang="ko-KR" altLang="en-US" dirty="0">
              <a:solidFill>
                <a:srgbClr val="CC00CC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FD2BC2-1951-442D-A978-BBB177AFBA1D}"/>
              </a:ext>
            </a:extLst>
          </p:cNvPr>
          <p:cNvSpPr txBox="1"/>
          <p:nvPr/>
        </p:nvSpPr>
        <p:spPr>
          <a:xfrm>
            <a:off x="7350550" y="1404414"/>
            <a:ext cx="122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C00CC"/>
                </a:solidFill>
              </a:rPr>
              <a:t>④</a:t>
            </a:r>
            <a:r>
              <a:rPr lang="en-US" altLang="ko-KR" dirty="0">
                <a:solidFill>
                  <a:srgbClr val="CC00CC"/>
                </a:solidFill>
              </a:rPr>
              <a:t> predict</a:t>
            </a:r>
            <a:endParaRPr lang="ko-KR" altLang="en-US" dirty="0">
              <a:solidFill>
                <a:srgbClr val="CC00CC"/>
              </a:solidFill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87651841-AC6F-4859-9DB7-11BCFF6F4C44}"/>
              </a:ext>
            </a:extLst>
          </p:cNvPr>
          <p:cNvSpPr/>
          <p:nvPr/>
        </p:nvSpPr>
        <p:spPr>
          <a:xfrm>
            <a:off x="3363251" y="1773746"/>
            <a:ext cx="1192696" cy="282307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300EADCC-2DC8-4561-8197-AB2A9CC7E583}"/>
              </a:ext>
            </a:extLst>
          </p:cNvPr>
          <p:cNvSpPr/>
          <p:nvPr/>
        </p:nvSpPr>
        <p:spPr>
          <a:xfrm>
            <a:off x="7463660" y="1733439"/>
            <a:ext cx="1192696" cy="282307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위쪽 36">
            <a:extLst>
              <a:ext uri="{FF2B5EF4-FFF2-40B4-BE49-F238E27FC236}">
                <a16:creationId xmlns:a16="http://schemas.microsoft.com/office/drawing/2014/main" id="{5EDF2002-8815-42DA-A7C5-5B089596F4F7}"/>
              </a:ext>
            </a:extLst>
          </p:cNvPr>
          <p:cNvSpPr/>
          <p:nvPr/>
        </p:nvSpPr>
        <p:spPr>
          <a:xfrm>
            <a:off x="5950226" y="2260857"/>
            <a:ext cx="218661" cy="431332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EBFD2C-FD97-4F5C-85D7-23DB6971876C}"/>
              </a:ext>
            </a:extLst>
          </p:cNvPr>
          <p:cNvSpPr txBox="1"/>
          <p:nvPr/>
        </p:nvSpPr>
        <p:spPr>
          <a:xfrm>
            <a:off x="1940824" y="4159239"/>
            <a:ext cx="83383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지도학습</a:t>
            </a:r>
            <a:r>
              <a:rPr lang="en-US" altLang="ko-KR" dirty="0"/>
              <a:t>(Supervised Learning)</a:t>
            </a:r>
            <a:r>
              <a:rPr lang="ko-KR" altLang="en-US" dirty="0"/>
              <a:t>은 </a:t>
            </a:r>
            <a:r>
              <a:rPr lang="ko-KR" altLang="en-US" dirty="0">
                <a:solidFill>
                  <a:srgbClr val="FF0000"/>
                </a:solidFill>
              </a:rPr>
              <a:t>입력 값</a:t>
            </a:r>
            <a:r>
              <a:rPr lang="en-US" altLang="ko-KR" dirty="0">
                <a:solidFill>
                  <a:srgbClr val="FF0000"/>
                </a:solidFill>
              </a:rPr>
              <a:t>(x)</a:t>
            </a:r>
            <a:r>
              <a:rPr lang="ko-KR" altLang="en-US" dirty="0">
                <a:solidFill>
                  <a:srgbClr val="FF0000"/>
                </a:solidFill>
              </a:rPr>
              <a:t>과 정답</a:t>
            </a:r>
            <a:r>
              <a:rPr lang="en-US" altLang="ko-KR" dirty="0">
                <a:solidFill>
                  <a:srgbClr val="FF0000"/>
                </a:solidFill>
              </a:rPr>
              <a:t>(t, label)</a:t>
            </a:r>
            <a:r>
              <a:rPr lang="ko-KR" altLang="en-US" dirty="0">
                <a:solidFill>
                  <a:srgbClr val="FF0000"/>
                </a:solidFill>
              </a:rPr>
              <a:t>을 포함하는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Training Data</a:t>
            </a:r>
            <a:r>
              <a:rPr lang="ko-KR" altLang="en-US" dirty="0">
                <a:solidFill>
                  <a:srgbClr val="FF0000"/>
                </a:solidFill>
              </a:rPr>
              <a:t>를 이용하여 학습하고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그 학습된 결과를 바탕으로 미지의 데이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터</a:t>
            </a:r>
            <a:r>
              <a:rPr lang="en-US" altLang="ko-KR" dirty="0">
                <a:solidFill>
                  <a:srgbClr val="FF0000"/>
                </a:solidFill>
              </a:rPr>
              <a:t>(Test Data)</a:t>
            </a:r>
            <a:r>
              <a:rPr lang="ko-KR" altLang="en-US" dirty="0">
                <a:solidFill>
                  <a:srgbClr val="FF0000"/>
                </a:solidFill>
              </a:rPr>
              <a:t>에 대해 미래 값을 예측</a:t>
            </a:r>
            <a:r>
              <a:rPr lang="en-US" altLang="ko-KR" dirty="0">
                <a:solidFill>
                  <a:srgbClr val="FF0000"/>
                </a:solidFill>
              </a:rPr>
              <a:t>(predict) </a:t>
            </a:r>
            <a:r>
              <a:rPr lang="ko-KR" altLang="en-US" dirty="0"/>
              <a:t>하는 방법 </a:t>
            </a:r>
            <a:r>
              <a:rPr lang="ko-KR" altLang="en-US" sz="1800" dirty="0">
                <a:solidFill>
                  <a:schemeClr val="tx1"/>
                </a:solidFill>
              </a:rPr>
              <a:t>⇒ 대부분 </a:t>
            </a:r>
            <a:r>
              <a:rPr lang="ko-KR" altLang="en-US" sz="1800" dirty="0" err="1">
                <a:solidFill>
                  <a:schemeClr val="tx1"/>
                </a:solidFill>
              </a:rPr>
              <a:t>머신러닝</a:t>
            </a:r>
            <a:br>
              <a:rPr lang="en-US" altLang="ko-KR" sz="1800" dirty="0">
                <a:solidFill>
                  <a:schemeClr val="tx1"/>
                </a:solidFill>
              </a:rPr>
            </a:br>
            <a:r>
              <a:rPr lang="ko-KR" altLang="en-US" sz="1800" dirty="0">
                <a:solidFill>
                  <a:schemeClr val="tx1"/>
                </a:solidFill>
              </a:rPr>
              <a:t>문제는 지도학습에 해당됨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 [</a:t>
            </a:r>
            <a:r>
              <a:rPr lang="ko-KR" altLang="en-US" dirty="0"/>
              <a:t>예 </a:t>
            </a:r>
            <a:r>
              <a:rPr lang="en-US" altLang="ko-KR" dirty="0"/>
              <a:t>1] </a:t>
            </a:r>
            <a:r>
              <a:rPr lang="ko-KR" altLang="en-US" dirty="0"/>
              <a:t>시험공부 시간</a:t>
            </a:r>
            <a:r>
              <a:rPr lang="en-US" altLang="ko-KR" dirty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Pass/Fail (</a:t>
            </a:r>
            <a:r>
              <a:rPr lang="ko-KR" altLang="en-US" dirty="0"/>
              <a:t>정답</a:t>
            </a:r>
            <a:r>
              <a:rPr lang="en-US" altLang="ko-KR" dirty="0"/>
              <a:t>)</a:t>
            </a:r>
            <a:r>
              <a:rPr lang="ko-KR" altLang="en-US" dirty="0"/>
              <a:t>을 이용하여 당락 여부 예측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 [</a:t>
            </a:r>
            <a:r>
              <a:rPr lang="ko-KR" altLang="en-US" dirty="0"/>
              <a:t>예 </a:t>
            </a:r>
            <a:r>
              <a:rPr lang="en-US" altLang="ko-KR" dirty="0"/>
              <a:t>2] </a:t>
            </a:r>
            <a:r>
              <a:rPr lang="ko-KR" altLang="en-US" dirty="0"/>
              <a:t>집 평수</a:t>
            </a:r>
            <a:r>
              <a:rPr lang="en-US" altLang="ko-KR" dirty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)</a:t>
            </a:r>
            <a:r>
              <a:rPr lang="ko-KR" altLang="en-US" dirty="0"/>
              <a:t>와 가격 데이터</a:t>
            </a:r>
            <a:r>
              <a:rPr lang="en-US" altLang="ko-KR" dirty="0"/>
              <a:t>(</a:t>
            </a:r>
            <a:r>
              <a:rPr lang="ko-KR" altLang="en-US" dirty="0"/>
              <a:t>정답</a:t>
            </a:r>
            <a:r>
              <a:rPr lang="en-US" altLang="ko-KR" dirty="0"/>
              <a:t>) </a:t>
            </a:r>
            <a:r>
              <a:rPr lang="ko-KR" altLang="en-US" dirty="0"/>
              <a:t>이용하여 임의의 평수 가격 예측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35214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B3280-01D8-42FD-B2E5-DBDB069112E2}"/>
              </a:ext>
            </a:extLst>
          </p:cNvPr>
          <p:cNvSpPr txBox="1"/>
          <p:nvPr/>
        </p:nvSpPr>
        <p:spPr>
          <a:xfrm>
            <a:off x="120159" y="142074"/>
            <a:ext cx="6929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Supervised Learning – Regression, Classification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D8DEED-D707-4EAB-8FBE-0F02F628DAFF}"/>
              </a:ext>
            </a:extLst>
          </p:cNvPr>
          <p:cNvSpPr txBox="1"/>
          <p:nvPr/>
        </p:nvSpPr>
        <p:spPr>
          <a:xfrm>
            <a:off x="589547" y="866274"/>
            <a:ext cx="802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지도학습은 학습결과를 바탕으로</a:t>
            </a:r>
            <a:r>
              <a:rPr lang="en-US" altLang="ko-KR" dirty="0"/>
              <a:t>, </a:t>
            </a:r>
            <a:r>
              <a:rPr lang="ko-KR" altLang="en-US" dirty="0"/>
              <a:t>미래의 무엇을 </a:t>
            </a:r>
            <a:r>
              <a:rPr lang="ko-KR" altLang="en-US" dirty="0" err="1"/>
              <a:t>예측하느냐에</a:t>
            </a:r>
            <a:r>
              <a:rPr lang="ko-KR" altLang="en-US" dirty="0"/>
              <a:t> 따라 </a:t>
            </a:r>
            <a:r>
              <a:rPr lang="ko-KR" altLang="en-US" dirty="0">
                <a:solidFill>
                  <a:srgbClr val="FF0000"/>
                </a:solidFill>
              </a:rPr>
              <a:t>회귀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(Regression), </a:t>
            </a:r>
            <a:r>
              <a:rPr lang="ko-KR" altLang="en-US" dirty="0">
                <a:solidFill>
                  <a:srgbClr val="FF0000"/>
                </a:solidFill>
              </a:rPr>
              <a:t>분류</a:t>
            </a:r>
            <a:r>
              <a:rPr lang="en-US" altLang="ko-KR" dirty="0">
                <a:solidFill>
                  <a:srgbClr val="FF0000"/>
                </a:solidFill>
              </a:rPr>
              <a:t>(Classification) </a:t>
            </a:r>
            <a:r>
              <a:rPr lang="ko-KR" altLang="en-US" dirty="0"/>
              <a:t>등으로 구분할 수 있음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B4B82B-43B2-4F19-97D3-71693569D616}"/>
              </a:ext>
            </a:extLst>
          </p:cNvPr>
          <p:cNvSpPr txBox="1"/>
          <p:nvPr/>
        </p:nvSpPr>
        <p:spPr>
          <a:xfrm>
            <a:off x="993915" y="1762542"/>
            <a:ext cx="81453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회귀</a:t>
            </a:r>
            <a:r>
              <a:rPr lang="en-US" altLang="ko-KR" dirty="0"/>
              <a:t>(Regression)</a:t>
            </a:r>
            <a:r>
              <a:rPr lang="ko-KR" altLang="en-US" dirty="0"/>
              <a:t>은 </a:t>
            </a:r>
            <a:r>
              <a:rPr lang="en-US" altLang="ko-KR" dirty="0"/>
              <a:t>Training Data</a:t>
            </a:r>
            <a:r>
              <a:rPr lang="ko-KR" altLang="en-US" dirty="0"/>
              <a:t>를 이용하여 </a:t>
            </a:r>
            <a:r>
              <a:rPr lang="ko-KR" altLang="en-US" dirty="0">
                <a:solidFill>
                  <a:srgbClr val="FF0000"/>
                </a:solidFill>
              </a:rPr>
              <a:t>연속적인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숫자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  <a:r>
              <a:rPr lang="ko-KR" altLang="en-US" dirty="0">
                <a:solidFill>
                  <a:srgbClr val="FF0000"/>
                </a:solidFill>
              </a:rPr>
              <a:t>값을 예측</a:t>
            </a:r>
            <a:r>
              <a:rPr lang="ko-KR" altLang="en-US" dirty="0"/>
              <a:t>하</a:t>
            </a:r>
            <a:br>
              <a:rPr lang="en-US" altLang="ko-KR" dirty="0"/>
            </a:br>
            <a:r>
              <a:rPr lang="ko-KR" altLang="en-US" dirty="0"/>
              <a:t>는 것을 말하며</a:t>
            </a:r>
            <a:r>
              <a:rPr lang="en-US" altLang="ko-KR" dirty="0"/>
              <a:t>, </a:t>
            </a:r>
            <a:r>
              <a:rPr lang="ko-KR" altLang="en-US" dirty="0" err="1"/>
              <a:t>집평수와</a:t>
            </a:r>
            <a:r>
              <a:rPr lang="ko-KR" altLang="en-US" dirty="0"/>
              <a:t> 가격 관계</a:t>
            </a:r>
            <a:r>
              <a:rPr lang="en-US" altLang="ko-KR" dirty="0"/>
              <a:t>, </a:t>
            </a:r>
            <a:r>
              <a:rPr lang="ko-KR" altLang="en-US" dirty="0"/>
              <a:t>공부시간과 시험성적 등의 관계임</a:t>
            </a:r>
            <a:br>
              <a:rPr lang="en-US" altLang="ko-KR" dirty="0"/>
            </a:b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분류</a:t>
            </a:r>
            <a:r>
              <a:rPr lang="en-US" altLang="ko-KR" dirty="0"/>
              <a:t>(Classification)</a:t>
            </a:r>
            <a:r>
              <a:rPr lang="ko-KR" altLang="en-US" dirty="0"/>
              <a:t>은 </a:t>
            </a:r>
            <a:r>
              <a:rPr lang="en-US" altLang="ko-KR" dirty="0"/>
              <a:t>Training Data</a:t>
            </a:r>
            <a:r>
              <a:rPr lang="ko-KR" altLang="en-US" dirty="0"/>
              <a:t>를 이용하여 </a:t>
            </a:r>
            <a:r>
              <a:rPr lang="ko-KR" altLang="en-US" dirty="0">
                <a:solidFill>
                  <a:srgbClr val="FF0000"/>
                </a:solidFill>
              </a:rPr>
              <a:t>주어진 </a:t>
            </a:r>
            <a:r>
              <a:rPr lang="ko-KR" altLang="en-US" dirty="0" err="1">
                <a:solidFill>
                  <a:srgbClr val="FF0000"/>
                </a:solidFill>
              </a:rPr>
              <a:t>입력값이</a:t>
            </a:r>
            <a:r>
              <a:rPr lang="ko-KR" altLang="en-US" dirty="0">
                <a:solidFill>
                  <a:srgbClr val="FF0000"/>
                </a:solidFill>
              </a:rPr>
              <a:t> 어떤 종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류의 값인지 구별</a:t>
            </a:r>
            <a:r>
              <a:rPr lang="ko-KR" altLang="en-US" dirty="0"/>
              <a:t>하는 것을 지칭함</a:t>
            </a:r>
            <a:endParaRPr lang="en-US" altLang="ko-KR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9CCD9E2-48F9-41A3-9A75-A3DD4A47EDF3}"/>
              </a:ext>
            </a:extLst>
          </p:cNvPr>
          <p:cNvGrpSpPr/>
          <p:nvPr/>
        </p:nvGrpSpPr>
        <p:grpSpPr>
          <a:xfrm>
            <a:off x="841516" y="4041913"/>
            <a:ext cx="4896679" cy="1908313"/>
            <a:chOff x="1119808" y="3982278"/>
            <a:chExt cx="4896679" cy="1908313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1D8EBEA-2421-46A7-94D0-EA9100928603}"/>
                </a:ext>
              </a:extLst>
            </p:cNvPr>
            <p:cNvSpPr/>
            <p:nvPr/>
          </p:nvSpPr>
          <p:spPr>
            <a:xfrm>
              <a:off x="1119808" y="3982278"/>
              <a:ext cx="4896679" cy="19083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154A41-819F-4B1D-897B-65B91302480C}"/>
                </a:ext>
              </a:extLst>
            </p:cNvPr>
            <p:cNvGrpSpPr/>
            <p:nvPr/>
          </p:nvGrpSpPr>
          <p:grpSpPr>
            <a:xfrm>
              <a:off x="1192698" y="4068335"/>
              <a:ext cx="2305878" cy="1736122"/>
              <a:chOff x="987287" y="1378140"/>
              <a:chExt cx="2305878" cy="1736122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34EEA07-08AB-451F-9AD0-CA0087ADEE42}"/>
                  </a:ext>
                </a:extLst>
              </p:cNvPr>
              <p:cNvSpPr/>
              <p:nvPr/>
            </p:nvSpPr>
            <p:spPr>
              <a:xfrm>
                <a:off x="987287" y="1378140"/>
                <a:ext cx="2305878" cy="173612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679CD27-0A96-4B02-AF2B-2E392AD47291}"/>
                  </a:ext>
                </a:extLst>
              </p:cNvPr>
              <p:cNvSpPr/>
              <p:nvPr/>
            </p:nvSpPr>
            <p:spPr>
              <a:xfrm>
                <a:off x="1040732" y="1437774"/>
                <a:ext cx="1099933" cy="2301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공부시간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(x)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2492D50-0906-4501-8372-D5A43E19906A}"/>
                  </a:ext>
                </a:extLst>
              </p:cNvPr>
              <p:cNvSpPr/>
              <p:nvPr/>
            </p:nvSpPr>
            <p:spPr>
              <a:xfrm>
                <a:off x="2136563" y="1439096"/>
                <a:ext cx="1099933" cy="2301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시험성적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(t)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052F624-A445-468E-9819-FA5712058473}"/>
                  </a:ext>
                </a:extLst>
              </p:cNvPr>
              <p:cNvSpPr/>
              <p:nvPr/>
            </p:nvSpPr>
            <p:spPr>
              <a:xfrm>
                <a:off x="1042642" y="1669268"/>
                <a:ext cx="1103698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9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A161D85-6181-4BCE-9525-26157B34552D}"/>
                  </a:ext>
                </a:extLst>
              </p:cNvPr>
              <p:cNvSpPr/>
              <p:nvPr/>
            </p:nvSpPr>
            <p:spPr>
              <a:xfrm>
                <a:off x="2137466" y="1671198"/>
                <a:ext cx="1100892" cy="2321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74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AD23FA5-CF54-4BD0-B471-C89A348CA898}"/>
                  </a:ext>
                </a:extLst>
              </p:cNvPr>
              <p:cNvSpPr/>
              <p:nvPr/>
            </p:nvSpPr>
            <p:spPr>
              <a:xfrm>
                <a:off x="1038630" y="1899872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14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918F8A1-CAC4-4F9D-8F99-D15123136944}"/>
                  </a:ext>
                </a:extLst>
              </p:cNvPr>
              <p:cNvSpPr/>
              <p:nvPr/>
            </p:nvSpPr>
            <p:spPr>
              <a:xfrm>
                <a:off x="2135512" y="1897869"/>
                <a:ext cx="1099933" cy="2341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81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769D531-477D-413D-B9F1-BE1751E1DF3F}"/>
                  </a:ext>
                </a:extLst>
              </p:cNvPr>
              <p:cNvSpPr/>
              <p:nvPr/>
            </p:nvSpPr>
            <p:spPr>
              <a:xfrm>
                <a:off x="1038626" y="2122459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21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9FBCF4C2-21DF-4224-AF34-3CC6AB397685}"/>
                  </a:ext>
                </a:extLst>
              </p:cNvPr>
              <p:cNvSpPr/>
              <p:nvPr/>
            </p:nvSpPr>
            <p:spPr>
              <a:xfrm>
                <a:off x="2135508" y="2124462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86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4F839E3-7193-41A2-BB37-A29A5FB1237A}"/>
                  </a:ext>
                </a:extLst>
              </p:cNvPr>
              <p:cNvSpPr/>
              <p:nvPr/>
            </p:nvSpPr>
            <p:spPr>
              <a:xfrm>
                <a:off x="1040631" y="2347047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27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3522DAF5-3307-4659-9A48-FC5F96F535B1}"/>
                  </a:ext>
                </a:extLst>
              </p:cNvPr>
              <p:cNvSpPr/>
              <p:nvPr/>
            </p:nvSpPr>
            <p:spPr>
              <a:xfrm>
                <a:off x="2137465" y="2349050"/>
                <a:ext cx="1099933" cy="23349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90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454D452F-DD32-4801-8814-436A3BB4A9DB}"/>
                  </a:ext>
                </a:extLst>
              </p:cNvPr>
              <p:cNvSpPr/>
              <p:nvPr/>
            </p:nvSpPr>
            <p:spPr>
              <a:xfrm>
                <a:off x="1042635" y="2577653"/>
                <a:ext cx="1099885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32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C18D8D24-FF79-418C-968D-5DFD0CEEC7EC}"/>
                  </a:ext>
                </a:extLst>
              </p:cNvPr>
              <p:cNvSpPr/>
              <p:nvPr/>
            </p:nvSpPr>
            <p:spPr>
              <a:xfrm>
                <a:off x="2130891" y="2579656"/>
                <a:ext cx="1104550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88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9144E436-D4B0-4A5D-B3CB-5429BEA25B96}"/>
                  </a:ext>
                </a:extLst>
              </p:cNvPr>
              <p:cNvSpPr/>
              <p:nvPr/>
            </p:nvSpPr>
            <p:spPr>
              <a:xfrm>
                <a:off x="1038630" y="2808257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37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C6AB175-FC31-4A57-8A3C-2E1D13250B77}"/>
                  </a:ext>
                </a:extLst>
              </p:cNvPr>
              <p:cNvSpPr/>
              <p:nvPr/>
            </p:nvSpPr>
            <p:spPr>
              <a:xfrm>
                <a:off x="2135512" y="2810260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92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D4B101B-EF80-40D5-89B5-F71B7009016A}"/>
                </a:ext>
              </a:extLst>
            </p:cNvPr>
            <p:cNvGrpSpPr/>
            <p:nvPr/>
          </p:nvGrpSpPr>
          <p:grpSpPr>
            <a:xfrm>
              <a:off x="3637724" y="4068335"/>
              <a:ext cx="2305878" cy="1736122"/>
              <a:chOff x="987287" y="1378140"/>
              <a:chExt cx="2305878" cy="1736122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1100CB2-FF12-4AB7-B5C1-4C6F2213BBAA}"/>
                  </a:ext>
                </a:extLst>
              </p:cNvPr>
              <p:cNvSpPr/>
              <p:nvPr/>
            </p:nvSpPr>
            <p:spPr>
              <a:xfrm>
                <a:off x="987287" y="1378140"/>
                <a:ext cx="2305878" cy="173612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189BA88-5ED6-4F06-A47D-BDE1C0727839}"/>
                  </a:ext>
                </a:extLst>
              </p:cNvPr>
              <p:cNvSpPr/>
              <p:nvPr/>
            </p:nvSpPr>
            <p:spPr>
              <a:xfrm>
                <a:off x="1040733" y="1437774"/>
                <a:ext cx="1099832" cy="2301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>
                    <a:solidFill>
                      <a:schemeClr val="tx1"/>
                    </a:solidFill>
                  </a:rPr>
                  <a:t>집평수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(x)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6D28F1D-2A4D-407E-B5B7-D6978781ABB7}"/>
                  </a:ext>
                </a:extLst>
              </p:cNvPr>
              <p:cNvSpPr/>
              <p:nvPr/>
            </p:nvSpPr>
            <p:spPr>
              <a:xfrm>
                <a:off x="2142086" y="1439096"/>
                <a:ext cx="1094410" cy="2301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가격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(t)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427FDE1-0339-4785-86F2-F627AD501B4A}"/>
                  </a:ext>
                </a:extLst>
              </p:cNvPr>
              <p:cNvSpPr/>
              <p:nvPr/>
            </p:nvSpPr>
            <p:spPr>
              <a:xfrm>
                <a:off x="1042642" y="1669268"/>
                <a:ext cx="1097922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20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1487FC8-231A-48CA-86DB-5924C5D96F3A}"/>
                  </a:ext>
                </a:extLst>
              </p:cNvPr>
              <p:cNvSpPr/>
              <p:nvPr/>
            </p:nvSpPr>
            <p:spPr>
              <a:xfrm>
                <a:off x="2137466" y="1664620"/>
                <a:ext cx="1100892" cy="23870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98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C5C3E21C-D5EF-4F66-B67D-7A9C040C68A7}"/>
                  </a:ext>
                </a:extLst>
              </p:cNvPr>
              <p:cNvSpPr/>
              <p:nvPr/>
            </p:nvSpPr>
            <p:spPr>
              <a:xfrm>
                <a:off x="1045208" y="1899872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25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2A7364D-39BF-475C-BAA3-C89217977C14}"/>
                  </a:ext>
                </a:extLst>
              </p:cNvPr>
              <p:cNvSpPr/>
              <p:nvPr/>
            </p:nvSpPr>
            <p:spPr>
              <a:xfrm>
                <a:off x="2142090" y="1897869"/>
                <a:ext cx="1099933" cy="2341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119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190F8E68-AE76-46F1-85E0-095F8B4F885E}"/>
                  </a:ext>
                </a:extLst>
              </p:cNvPr>
              <p:cNvSpPr/>
              <p:nvPr/>
            </p:nvSpPr>
            <p:spPr>
              <a:xfrm>
                <a:off x="1045204" y="2122459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30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5008249-796D-4277-A333-C592AEA1300A}"/>
                  </a:ext>
                </a:extLst>
              </p:cNvPr>
              <p:cNvSpPr/>
              <p:nvPr/>
            </p:nvSpPr>
            <p:spPr>
              <a:xfrm>
                <a:off x="2142086" y="2124462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131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C0359088-7270-4893-9A89-D35B958C932C}"/>
                  </a:ext>
                </a:extLst>
              </p:cNvPr>
              <p:cNvSpPr/>
              <p:nvPr/>
            </p:nvSpPr>
            <p:spPr>
              <a:xfrm>
                <a:off x="1040631" y="2347047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40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92A9F05-D41F-46C6-ADEA-19E0BDE30FFC}"/>
                  </a:ext>
                </a:extLst>
              </p:cNvPr>
              <p:cNvSpPr/>
              <p:nvPr/>
            </p:nvSpPr>
            <p:spPr>
              <a:xfrm>
                <a:off x="2137465" y="2349050"/>
                <a:ext cx="1099933" cy="23349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133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BDD1DC84-E51C-479C-8B3C-162A0383FB26}"/>
                  </a:ext>
                </a:extLst>
              </p:cNvPr>
              <p:cNvSpPr/>
              <p:nvPr/>
            </p:nvSpPr>
            <p:spPr>
              <a:xfrm>
                <a:off x="1042635" y="2577653"/>
                <a:ext cx="1101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50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25B1D24-C5FE-471A-8F30-0627F897B3BC}"/>
                  </a:ext>
                </a:extLst>
              </p:cNvPr>
              <p:cNvSpPr/>
              <p:nvPr/>
            </p:nvSpPr>
            <p:spPr>
              <a:xfrm>
                <a:off x="2140085" y="2579656"/>
                <a:ext cx="1101934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140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6AC32ADB-0C9E-4682-9D57-75F74C88EBC6}"/>
                  </a:ext>
                </a:extLst>
              </p:cNvPr>
              <p:cNvSpPr/>
              <p:nvPr/>
            </p:nvSpPr>
            <p:spPr>
              <a:xfrm>
                <a:off x="1045208" y="2808257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55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7BD4860-73A3-4EFD-A6FC-CED215D24A16}"/>
                  </a:ext>
                </a:extLst>
              </p:cNvPr>
              <p:cNvSpPr/>
              <p:nvPr/>
            </p:nvSpPr>
            <p:spPr>
              <a:xfrm>
                <a:off x="2142090" y="2810260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196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74CF6558-FB28-42A0-9D12-75666F444B4E}"/>
              </a:ext>
            </a:extLst>
          </p:cNvPr>
          <p:cNvSpPr txBox="1"/>
          <p:nvPr/>
        </p:nvSpPr>
        <p:spPr>
          <a:xfrm>
            <a:off x="2635188" y="3495694"/>
            <a:ext cx="1309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Regression</a:t>
            </a:r>
            <a:endParaRPr lang="ko-KR" altLang="en-US" dirty="0">
              <a:solidFill>
                <a:srgbClr val="7030A0"/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D2CEBD3-6E3A-4CB7-AEDC-D8292C7ECC37}"/>
              </a:ext>
            </a:extLst>
          </p:cNvPr>
          <p:cNvGrpSpPr/>
          <p:nvPr/>
        </p:nvGrpSpPr>
        <p:grpSpPr>
          <a:xfrm>
            <a:off x="6424412" y="4041913"/>
            <a:ext cx="4896679" cy="1908313"/>
            <a:chOff x="1119808" y="3982278"/>
            <a:chExt cx="4896679" cy="1908313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23E378F7-EE9E-4F2B-AE53-C7ECB7B5B63E}"/>
                </a:ext>
              </a:extLst>
            </p:cNvPr>
            <p:cNvSpPr/>
            <p:nvPr/>
          </p:nvSpPr>
          <p:spPr>
            <a:xfrm>
              <a:off x="1119808" y="3982278"/>
              <a:ext cx="4896679" cy="19083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chemeClr val="accent6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06C034B-F28F-403C-BD11-46DD6988ED00}"/>
                </a:ext>
              </a:extLst>
            </p:cNvPr>
            <p:cNvGrpSpPr/>
            <p:nvPr/>
          </p:nvGrpSpPr>
          <p:grpSpPr>
            <a:xfrm>
              <a:off x="1192698" y="4068335"/>
              <a:ext cx="2305878" cy="1736122"/>
              <a:chOff x="987287" y="1378140"/>
              <a:chExt cx="2305878" cy="1736122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94D567E5-7C3B-4010-BE54-8E17C292715B}"/>
                  </a:ext>
                </a:extLst>
              </p:cNvPr>
              <p:cNvSpPr/>
              <p:nvPr/>
            </p:nvSpPr>
            <p:spPr>
              <a:xfrm>
                <a:off x="987287" y="1378140"/>
                <a:ext cx="2305878" cy="173612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2E74D795-5379-4401-BCA6-8B58BA6F5790}"/>
                  </a:ext>
                </a:extLst>
              </p:cNvPr>
              <p:cNvSpPr/>
              <p:nvPr/>
            </p:nvSpPr>
            <p:spPr>
              <a:xfrm>
                <a:off x="1040732" y="1437774"/>
                <a:ext cx="1099933" cy="2301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공부시간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(x)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AEF964A3-DFD1-4AAE-9D61-4122163D05E6}"/>
                  </a:ext>
                </a:extLst>
              </p:cNvPr>
              <p:cNvSpPr/>
              <p:nvPr/>
            </p:nvSpPr>
            <p:spPr>
              <a:xfrm>
                <a:off x="2136563" y="1439096"/>
                <a:ext cx="1099933" cy="2301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시험성적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(t)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0E52ED41-D586-4085-BCC2-8115D6BFB5BC}"/>
                  </a:ext>
                </a:extLst>
              </p:cNvPr>
              <p:cNvSpPr/>
              <p:nvPr/>
            </p:nvSpPr>
            <p:spPr>
              <a:xfrm>
                <a:off x="1042642" y="1669268"/>
                <a:ext cx="1088246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9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1F3DD1F9-9E9F-4DAF-9D95-A88FAACE5285}"/>
                  </a:ext>
                </a:extLst>
              </p:cNvPr>
              <p:cNvSpPr/>
              <p:nvPr/>
            </p:nvSpPr>
            <p:spPr>
              <a:xfrm>
                <a:off x="2130888" y="1664620"/>
                <a:ext cx="1100892" cy="2321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Fail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408F59AE-24FC-4BC3-BB54-CDBBBA1570CF}"/>
                  </a:ext>
                </a:extLst>
              </p:cNvPr>
              <p:cNvSpPr/>
              <p:nvPr/>
            </p:nvSpPr>
            <p:spPr>
              <a:xfrm>
                <a:off x="1038630" y="1899872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14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59EA538-773D-410B-8ACB-FD5A6F513D2C}"/>
                  </a:ext>
                </a:extLst>
              </p:cNvPr>
              <p:cNvSpPr/>
              <p:nvPr/>
            </p:nvSpPr>
            <p:spPr>
              <a:xfrm>
                <a:off x="2135512" y="1897869"/>
                <a:ext cx="1099933" cy="2341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Fail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1A8C9B0B-B8D5-4B00-8B1B-C2123870F7D0}"/>
                  </a:ext>
                </a:extLst>
              </p:cNvPr>
              <p:cNvSpPr/>
              <p:nvPr/>
            </p:nvSpPr>
            <p:spPr>
              <a:xfrm>
                <a:off x="1038626" y="2122459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21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2B6C64F1-C622-4A06-9912-A69DBB2A319D}"/>
                  </a:ext>
                </a:extLst>
              </p:cNvPr>
              <p:cNvSpPr/>
              <p:nvPr/>
            </p:nvSpPr>
            <p:spPr>
              <a:xfrm>
                <a:off x="2135508" y="2124462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Pass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E56C4B08-EE49-4CCD-8F06-4E9C8B53AA93}"/>
                  </a:ext>
                </a:extLst>
              </p:cNvPr>
              <p:cNvSpPr/>
              <p:nvPr/>
            </p:nvSpPr>
            <p:spPr>
              <a:xfrm>
                <a:off x="1040631" y="2347047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27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9B9A5C47-3BB7-47CE-A784-5FD047DF2028}"/>
                  </a:ext>
                </a:extLst>
              </p:cNvPr>
              <p:cNvSpPr/>
              <p:nvPr/>
            </p:nvSpPr>
            <p:spPr>
              <a:xfrm>
                <a:off x="2130887" y="2349050"/>
                <a:ext cx="1099933" cy="23349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Pass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FC17FE97-9C11-438D-BC70-3A5B5E2C8369}"/>
                  </a:ext>
                </a:extLst>
              </p:cNvPr>
              <p:cNvSpPr/>
              <p:nvPr/>
            </p:nvSpPr>
            <p:spPr>
              <a:xfrm>
                <a:off x="1042636" y="2577653"/>
                <a:ext cx="1093922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32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EB2C2493-EFBD-4EAD-9460-0E47D01AFD5A}"/>
                  </a:ext>
                </a:extLst>
              </p:cNvPr>
              <p:cNvSpPr/>
              <p:nvPr/>
            </p:nvSpPr>
            <p:spPr>
              <a:xfrm>
                <a:off x="2133507" y="2579656"/>
                <a:ext cx="1101934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Pass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15F1D6C3-2B3B-4155-BC52-70FB3D91BD31}"/>
                  </a:ext>
                </a:extLst>
              </p:cNvPr>
              <p:cNvSpPr/>
              <p:nvPr/>
            </p:nvSpPr>
            <p:spPr>
              <a:xfrm>
                <a:off x="1038630" y="2808257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37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FA063409-B4C4-48FA-9B6B-543AB426F01D}"/>
                  </a:ext>
                </a:extLst>
              </p:cNvPr>
              <p:cNvSpPr/>
              <p:nvPr/>
            </p:nvSpPr>
            <p:spPr>
              <a:xfrm>
                <a:off x="2135512" y="2810260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Pass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E7B82D2-A000-4A66-9C5B-74DA84EBD710}"/>
                </a:ext>
              </a:extLst>
            </p:cNvPr>
            <p:cNvGrpSpPr/>
            <p:nvPr/>
          </p:nvGrpSpPr>
          <p:grpSpPr>
            <a:xfrm>
              <a:off x="3637724" y="4068335"/>
              <a:ext cx="2305878" cy="1736122"/>
              <a:chOff x="987287" y="1378140"/>
              <a:chExt cx="2305878" cy="1736122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702E57AD-B509-4E52-A9AD-A05F80A1D379}"/>
                  </a:ext>
                </a:extLst>
              </p:cNvPr>
              <p:cNvSpPr/>
              <p:nvPr/>
            </p:nvSpPr>
            <p:spPr>
              <a:xfrm>
                <a:off x="987287" y="1378140"/>
                <a:ext cx="2305878" cy="173612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9E5EC9CA-812D-46B5-8909-C71EC06E4E7D}"/>
                  </a:ext>
                </a:extLst>
              </p:cNvPr>
              <p:cNvSpPr/>
              <p:nvPr/>
            </p:nvSpPr>
            <p:spPr>
              <a:xfrm>
                <a:off x="1040732" y="1437774"/>
                <a:ext cx="1099933" cy="2301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>
                    <a:solidFill>
                      <a:schemeClr val="tx1"/>
                    </a:solidFill>
                  </a:rPr>
                  <a:t>집평수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(x)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C800C10-8694-4EF7-A069-7E4199E89068}"/>
                  </a:ext>
                </a:extLst>
              </p:cNvPr>
              <p:cNvSpPr/>
              <p:nvPr/>
            </p:nvSpPr>
            <p:spPr>
              <a:xfrm>
                <a:off x="2136563" y="1439096"/>
                <a:ext cx="1099933" cy="23017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solidFill>
                      <a:schemeClr val="tx1"/>
                    </a:solidFill>
                  </a:rPr>
                  <a:t>가격 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(t)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B47E0030-8584-4F77-808A-395C09BC8B92}"/>
                  </a:ext>
                </a:extLst>
              </p:cNvPr>
              <p:cNvSpPr/>
              <p:nvPr/>
            </p:nvSpPr>
            <p:spPr>
              <a:xfrm>
                <a:off x="1042642" y="1669268"/>
                <a:ext cx="1088246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20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6DC12A48-D27D-42AE-952E-F6FAF478BAA6}"/>
                  </a:ext>
                </a:extLst>
              </p:cNvPr>
              <p:cNvSpPr/>
              <p:nvPr/>
            </p:nvSpPr>
            <p:spPr>
              <a:xfrm>
                <a:off x="2130888" y="1664620"/>
                <a:ext cx="1100892" cy="23212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Low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F93CC5EA-F65C-4532-81AE-2E412669AB17}"/>
                  </a:ext>
                </a:extLst>
              </p:cNvPr>
              <p:cNvSpPr/>
              <p:nvPr/>
            </p:nvSpPr>
            <p:spPr>
              <a:xfrm>
                <a:off x="1038630" y="1899872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25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3CB94D38-1ED9-4FCF-8141-8CAB53FB7CC9}"/>
                  </a:ext>
                </a:extLst>
              </p:cNvPr>
              <p:cNvSpPr/>
              <p:nvPr/>
            </p:nvSpPr>
            <p:spPr>
              <a:xfrm>
                <a:off x="2135512" y="1897869"/>
                <a:ext cx="1099933" cy="23417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Low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2F3CA465-1301-4587-AC34-FA14B912C026}"/>
                  </a:ext>
                </a:extLst>
              </p:cNvPr>
              <p:cNvSpPr/>
              <p:nvPr/>
            </p:nvSpPr>
            <p:spPr>
              <a:xfrm>
                <a:off x="1038626" y="2122459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30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68E31B1C-A900-43F6-B3DC-0E99D5401EC3}"/>
                  </a:ext>
                </a:extLst>
              </p:cNvPr>
              <p:cNvSpPr/>
              <p:nvPr/>
            </p:nvSpPr>
            <p:spPr>
              <a:xfrm>
                <a:off x="2135508" y="2124462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Medium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12375D39-B325-4731-84BA-09A5E0FBB2F5}"/>
                  </a:ext>
                </a:extLst>
              </p:cNvPr>
              <p:cNvSpPr/>
              <p:nvPr/>
            </p:nvSpPr>
            <p:spPr>
              <a:xfrm>
                <a:off x="1040631" y="2347047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40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BF027DC-E5CE-4412-98D3-E8A43C0A04A6}"/>
                  </a:ext>
                </a:extLst>
              </p:cNvPr>
              <p:cNvSpPr/>
              <p:nvPr/>
            </p:nvSpPr>
            <p:spPr>
              <a:xfrm>
                <a:off x="2130887" y="2349050"/>
                <a:ext cx="1099933" cy="23349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Medium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8AF0EC75-2F4E-43A7-9E12-5C1045F250DA}"/>
                  </a:ext>
                </a:extLst>
              </p:cNvPr>
              <p:cNvSpPr/>
              <p:nvPr/>
            </p:nvSpPr>
            <p:spPr>
              <a:xfrm>
                <a:off x="1042636" y="2577653"/>
                <a:ext cx="1093922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50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DC5FAF4-E04A-4DA4-B4C7-2B0CD0F5289E}"/>
                  </a:ext>
                </a:extLst>
              </p:cNvPr>
              <p:cNvSpPr/>
              <p:nvPr/>
            </p:nvSpPr>
            <p:spPr>
              <a:xfrm>
                <a:off x="2133507" y="2579656"/>
                <a:ext cx="1101934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Medium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EAE554A-E6BC-430E-97EE-A31080570C0B}"/>
                  </a:ext>
                </a:extLst>
              </p:cNvPr>
              <p:cNvSpPr/>
              <p:nvPr/>
            </p:nvSpPr>
            <p:spPr>
              <a:xfrm>
                <a:off x="1038630" y="2808257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55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7EEC908-9827-47F2-B64C-E87E30C7579A}"/>
                  </a:ext>
                </a:extLst>
              </p:cNvPr>
              <p:cNvSpPr/>
              <p:nvPr/>
            </p:nvSpPr>
            <p:spPr>
              <a:xfrm>
                <a:off x="2135512" y="2810260"/>
                <a:ext cx="1099933" cy="23017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High</a:t>
                </a:r>
                <a:endParaRPr lang="ko-KR" alt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F5CEC22-C8CB-4547-9A04-27E3EBE3F122}"/>
              </a:ext>
            </a:extLst>
          </p:cNvPr>
          <p:cNvSpPr txBox="1"/>
          <p:nvPr/>
        </p:nvSpPr>
        <p:spPr>
          <a:xfrm>
            <a:off x="8221550" y="3490073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Classification</a:t>
            </a:r>
            <a:endParaRPr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16212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1A47CA-1185-43B8-B1FC-E7C8905974E0}"/>
              </a:ext>
            </a:extLst>
          </p:cNvPr>
          <p:cNvGrpSpPr/>
          <p:nvPr/>
        </p:nvGrpSpPr>
        <p:grpSpPr>
          <a:xfrm>
            <a:off x="600293" y="1046839"/>
            <a:ext cx="2305878" cy="1736122"/>
            <a:chOff x="987287" y="1378140"/>
            <a:chExt cx="2305878" cy="173612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F7C9BA0-EC38-42C8-8725-16AB21201A04}"/>
                </a:ext>
              </a:extLst>
            </p:cNvPr>
            <p:cNvSpPr/>
            <p:nvPr/>
          </p:nvSpPr>
          <p:spPr>
            <a:xfrm>
              <a:off x="987287" y="1378140"/>
              <a:ext cx="2305878" cy="17361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CBDDBB9-5D05-4E36-883B-FC2EC236AC86}"/>
                </a:ext>
              </a:extLst>
            </p:cNvPr>
            <p:cNvSpPr/>
            <p:nvPr/>
          </p:nvSpPr>
          <p:spPr>
            <a:xfrm>
              <a:off x="1040732" y="1437774"/>
              <a:ext cx="1099933" cy="23017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공부시간 </a:t>
              </a:r>
              <a:r>
                <a:rPr lang="en-US" altLang="ko-KR" sz="1400" dirty="0">
                  <a:solidFill>
                    <a:schemeClr val="tx1"/>
                  </a:solidFill>
                </a:rPr>
                <a:t>(x)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568DF47-3438-4C2C-B865-086451E9CC46}"/>
                </a:ext>
              </a:extLst>
            </p:cNvPr>
            <p:cNvSpPr/>
            <p:nvPr/>
          </p:nvSpPr>
          <p:spPr>
            <a:xfrm>
              <a:off x="2136563" y="1439096"/>
              <a:ext cx="1099933" cy="23017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시험성적 </a:t>
              </a:r>
              <a:r>
                <a:rPr lang="en-US" altLang="ko-KR" sz="1400" dirty="0">
                  <a:solidFill>
                    <a:schemeClr val="tx1"/>
                  </a:solidFill>
                </a:rPr>
                <a:t>(t)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EA5C35C-3220-46C3-84B9-4B34AD4D5E63}"/>
                </a:ext>
              </a:extLst>
            </p:cNvPr>
            <p:cNvSpPr/>
            <p:nvPr/>
          </p:nvSpPr>
          <p:spPr>
            <a:xfrm>
              <a:off x="1042642" y="1669268"/>
              <a:ext cx="1088246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9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AF39F96-61A5-4C4D-85A5-8E8F6E0B90CA}"/>
                </a:ext>
              </a:extLst>
            </p:cNvPr>
            <p:cNvSpPr/>
            <p:nvPr/>
          </p:nvSpPr>
          <p:spPr>
            <a:xfrm>
              <a:off x="2130888" y="1664620"/>
              <a:ext cx="1100892" cy="2321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74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BC42E28-1F12-4BF0-9944-7257B232F2DD}"/>
                </a:ext>
              </a:extLst>
            </p:cNvPr>
            <p:cNvSpPr/>
            <p:nvPr/>
          </p:nvSpPr>
          <p:spPr>
            <a:xfrm>
              <a:off x="1038630" y="1899872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3E41595-E9B2-4349-88E7-BF84E169B980}"/>
                </a:ext>
              </a:extLst>
            </p:cNvPr>
            <p:cNvSpPr/>
            <p:nvPr/>
          </p:nvSpPr>
          <p:spPr>
            <a:xfrm>
              <a:off x="2135512" y="1897869"/>
              <a:ext cx="1099933" cy="2341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81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B497CE7-3BBF-4DB5-951A-DA457EDCFB81}"/>
                </a:ext>
              </a:extLst>
            </p:cNvPr>
            <p:cNvSpPr/>
            <p:nvPr/>
          </p:nvSpPr>
          <p:spPr>
            <a:xfrm>
              <a:off x="1038626" y="2122459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59335E3-47BE-4F85-BD11-B08D96A12096}"/>
                </a:ext>
              </a:extLst>
            </p:cNvPr>
            <p:cNvSpPr/>
            <p:nvPr/>
          </p:nvSpPr>
          <p:spPr>
            <a:xfrm>
              <a:off x="2135508" y="2124462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86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6C3CF01-8D7F-4229-9783-501D8059C232}"/>
                </a:ext>
              </a:extLst>
            </p:cNvPr>
            <p:cNvSpPr/>
            <p:nvPr/>
          </p:nvSpPr>
          <p:spPr>
            <a:xfrm>
              <a:off x="1040631" y="2347047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27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078028-7CD1-4293-A3FF-AA53D1E1B07D}"/>
                </a:ext>
              </a:extLst>
            </p:cNvPr>
            <p:cNvSpPr/>
            <p:nvPr/>
          </p:nvSpPr>
          <p:spPr>
            <a:xfrm>
              <a:off x="2130887" y="2349050"/>
              <a:ext cx="1099933" cy="23349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90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A805D7F-2BAD-4078-B9B0-C84C3FBC3006}"/>
                </a:ext>
              </a:extLst>
            </p:cNvPr>
            <p:cNvSpPr/>
            <p:nvPr/>
          </p:nvSpPr>
          <p:spPr>
            <a:xfrm>
              <a:off x="1042636" y="2577653"/>
              <a:ext cx="1093922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32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5A2CC20-E8DE-4787-A98A-126C7EFDFBD9}"/>
                </a:ext>
              </a:extLst>
            </p:cNvPr>
            <p:cNvSpPr/>
            <p:nvPr/>
          </p:nvSpPr>
          <p:spPr>
            <a:xfrm>
              <a:off x="2133507" y="2579656"/>
              <a:ext cx="1101934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88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A6B871E-1E4E-41BF-8B25-112282FB7E2A}"/>
                </a:ext>
              </a:extLst>
            </p:cNvPr>
            <p:cNvSpPr/>
            <p:nvPr/>
          </p:nvSpPr>
          <p:spPr>
            <a:xfrm>
              <a:off x="1038630" y="2808257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37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A1420DA-B0F5-4C2B-A965-914BA7EF5E5A}"/>
                </a:ext>
              </a:extLst>
            </p:cNvPr>
            <p:cNvSpPr/>
            <p:nvPr/>
          </p:nvSpPr>
          <p:spPr>
            <a:xfrm>
              <a:off x="2135512" y="2810260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92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2CA4DC9-7386-4F03-ADD5-2925ADFAD253}"/>
              </a:ext>
            </a:extLst>
          </p:cNvPr>
          <p:cNvSpPr/>
          <p:nvPr/>
        </p:nvSpPr>
        <p:spPr>
          <a:xfrm>
            <a:off x="600292" y="2939721"/>
            <a:ext cx="2305877" cy="46166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Training 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1108C4-5D60-475A-ADFA-4A2640C6C46D}"/>
              </a:ext>
            </a:extLst>
          </p:cNvPr>
          <p:cNvSpPr/>
          <p:nvPr/>
        </p:nvSpPr>
        <p:spPr>
          <a:xfrm>
            <a:off x="5138112" y="1630070"/>
            <a:ext cx="1804128" cy="552346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Regression System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54771EE-8AAE-4212-9D95-36C6270C30B4}"/>
              </a:ext>
            </a:extLst>
          </p:cNvPr>
          <p:cNvSpPr/>
          <p:nvPr/>
        </p:nvSpPr>
        <p:spPr>
          <a:xfrm>
            <a:off x="4367155" y="2890758"/>
            <a:ext cx="3458947" cy="46166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Test Data : 43</a:t>
            </a:r>
            <a:r>
              <a:rPr lang="ko-KR" altLang="en-US" dirty="0">
                <a:solidFill>
                  <a:schemeClr val="tx1"/>
                </a:solidFill>
              </a:rPr>
              <a:t>시간 일 때의 성적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E9A492-C8EB-4139-9B6B-C6BE58B918D9}"/>
              </a:ext>
            </a:extLst>
          </p:cNvPr>
          <p:cNvSpPr txBox="1"/>
          <p:nvPr/>
        </p:nvSpPr>
        <p:spPr>
          <a:xfrm>
            <a:off x="8905146" y="1637269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43</a:t>
            </a:r>
            <a:r>
              <a:rPr lang="ko-KR" altLang="en-US" sz="1400" dirty="0"/>
              <a:t>시간 일 때의 점수 예측</a:t>
            </a:r>
          </a:p>
        </p:txBody>
      </p:sp>
      <p:sp>
        <p:nvSpPr>
          <p:cNvPr id="25" name="화살표: 아래로 구부러짐 24">
            <a:extLst>
              <a:ext uri="{FF2B5EF4-FFF2-40B4-BE49-F238E27FC236}">
                <a16:creationId xmlns:a16="http://schemas.microsoft.com/office/drawing/2014/main" id="{C530DAFF-2BA8-45E9-971A-8098D7CB4812}"/>
              </a:ext>
            </a:extLst>
          </p:cNvPr>
          <p:cNvSpPr/>
          <p:nvPr/>
        </p:nvSpPr>
        <p:spPr>
          <a:xfrm>
            <a:off x="5347748" y="1071702"/>
            <a:ext cx="1384853" cy="399041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F200F5-223B-4C15-9CA2-18EF0CEB098B}"/>
              </a:ext>
            </a:extLst>
          </p:cNvPr>
          <p:cNvSpPr txBox="1"/>
          <p:nvPr/>
        </p:nvSpPr>
        <p:spPr>
          <a:xfrm>
            <a:off x="5333110" y="634534"/>
            <a:ext cx="13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C00CC"/>
                </a:solidFill>
              </a:rPr>
              <a:t>②</a:t>
            </a:r>
            <a:r>
              <a:rPr lang="en-US" altLang="ko-KR" dirty="0">
                <a:solidFill>
                  <a:srgbClr val="CC00CC"/>
                </a:solidFill>
              </a:rPr>
              <a:t> learning</a:t>
            </a:r>
            <a:endParaRPr lang="ko-KR" altLang="en-US" dirty="0">
              <a:solidFill>
                <a:srgbClr val="CC00C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D98A15-2A18-456A-9E68-ACE0F279667E}"/>
              </a:ext>
            </a:extLst>
          </p:cNvPr>
          <p:cNvSpPr txBox="1"/>
          <p:nvPr/>
        </p:nvSpPr>
        <p:spPr>
          <a:xfrm>
            <a:off x="3282469" y="140441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C00CC"/>
                </a:solidFill>
              </a:rPr>
              <a:t>①</a:t>
            </a:r>
            <a:r>
              <a:rPr lang="en-US" altLang="ko-KR" dirty="0">
                <a:solidFill>
                  <a:srgbClr val="CC00CC"/>
                </a:solidFill>
              </a:rPr>
              <a:t> training</a:t>
            </a:r>
            <a:endParaRPr lang="ko-KR" altLang="en-US" dirty="0">
              <a:solidFill>
                <a:srgbClr val="CC00CC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98180A-41FE-493C-97F1-42BE33711835}"/>
              </a:ext>
            </a:extLst>
          </p:cNvPr>
          <p:cNvSpPr txBox="1"/>
          <p:nvPr/>
        </p:nvSpPr>
        <p:spPr>
          <a:xfrm>
            <a:off x="4955187" y="2341743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C00CC"/>
                </a:solidFill>
              </a:rPr>
              <a:t>③</a:t>
            </a:r>
            <a:r>
              <a:rPr lang="en-US" altLang="ko-KR" dirty="0">
                <a:solidFill>
                  <a:srgbClr val="CC00CC"/>
                </a:solidFill>
              </a:rPr>
              <a:t> ask</a:t>
            </a:r>
            <a:endParaRPr lang="ko-KR" altLang="en-US" dirty="0">
              <a:solidFill>
                <a:srgbClr val="CC00CC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63D2DE-F5CD-48DD-8998-9453B0281ED6}"/>
              </a:ext>
            </a:extLst>
          </p:cNvPr>
          <p:cNvSpPr txBox="1"/>
          <p:nvPr/>
        </p:nvSpPr>
        <p:spPr>
          <a:xfrm>
            <a:off x="7387623" y="1404414"/>
            <a:ext cx="122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C00CC"/>
                </a:solidFill>
              </a:rPr>
              <a:t>④</a:t>
            </a:r>
            <a:r>
              <a:rPr lang="en-US" altLang="ko-KR" dirty="0">
                <a:solidFill>
                  <a:srgbClr val="CC00CC"/>
                </a:solidFill>
              </a:rPr>
              <a:t> predict</a:t>
            </a:r>
            <a:endParaRPr lang="ko-KR" altLang="en-US" dirty="0">
              <a:solidFill>
                <a:srgbClr val="CC00CC"/>
              </a:solidFill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1A566D81-BF82-4C43-9280-EBFF5D01A0E5}"/>
              </a:ext>
            </a:extLst>
          </p:cNvPr>
          <p:cNvSpPr/>
          <p:nvPr/>
        </p:nvSpPr>
        <p:spPr>
          <a:xfrm>
            <a:off x="3400324" y="1773746"/>
            <a:ext cx="1192696" cy="282307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DFB18824-21A4-401B-B2E3-EE82732585AC}"/>
              </a:ext>
            </a:extLst>
          </p:cNvPr>
          <p:cNvSpPr/>
          <p:nvPr/>
        </p:nvSpPr>
        <p:spPr>
          <a:xfrm>
            <a:off x="7500733" y="1733439"/>
            <a:ext cx="1192696" cy="282307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위쪽 31">
            <a:extLst>
              <a:ext uri="{FF2B5EF4-FFF2-40B4-BE49-F238E27FC236}">
                <a16:creationId xmlns:a16="http://schemas.microsoft.com/office/drawing/2014/main" id="{3E8E22DE-7EB0-4233-9379-993D722CB802}"/>
              </a:ext>
            </a:extLst>
          </p:cNvPr>
          <p:cNvSpPr/>
          <p:nvPr/>
        </p:nvSpPr>
        <p:spPr>
          <a:xfrm>
            <a:off x="5987299" y="2260857"/>
            <a:ext cx="218661" cy="431332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1E2B4A-E66D-4A3B-90E4-A9C16F025543}"/>
              </a:ext>
            </a:extLst>
          </p:cNvPr>
          <p:cNvSpPr txBox="1"/>
          <p:nvPr/>
        </p:nvSpPr>
        <p:spPr>
          <a:xfrm>
            <a:off x="120159" y="142074"/>
            <a:ext cx="6929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Supervised Learning – Regression, Classification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9187618-A177-4492-9461-B62FA586D462}"/>
              </a:ext>
            </a:extLst>
          </p:cNvPr>
          <p:cNvCxnSpPr/>
          <p:nvPr/>
        </p:nvCxnSpPr>
        <p:spPr>
          <a:xfrm>
            <a:off x="0" y="3575812"/>
            <a:ext cx="12192000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0043CBD-4EBE-4770-9238-EFE5B1E57D13}"/>
              </a:ext>
            </a:extLst>
          </p:cNvPr>
          <p:cNvGrpSpPr/>
          <p:nvPr/>
        </p:nvGrpSpPr>
        <p:grpSpPr>
          <a:xfrm>
            <a:off x="600295" y="3915940"/>
            <a:ext cx="2305878" cy="1736122"/>
            <a:chOff x="987287" y="1378140"/>
            <a:chExt cx="2305878" cy="1736122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9E6A81F0-83EF-45D7-970F-9E5F5A20B375}"/>
                </a:ext>
              </a:extLst>
            </p:cNvPr>
            <p:cNvSpPr/>
            <p:nvPr/>
          </p:nvSpPr>
          <p:spPr>
            <a:xfrm>
              <a:off x="987287" y="1378140"/>
              <a:ext cx="2305878" cy="173612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35D9B5F-AD13-452D-B0C6-C8EFE1C9300F}"/>
                </a:ext>
              </a:extLst>
            </p:cNvPr>
            <p:cNvSpPr/>
            <p:nvPr/>
          </p:nvSpPr>
          <p:spPr>
            <a:xfrm>
              <a:off x="1040732" y="1437774"/>
              <a:ext cx="1099933" cy="23017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공부시간 </a:t>
              </a:r>
              <a:r>
                <a:rPr lang="en-US" altLang="ko-KR" sz="1400" dirty="0">
                  <a:solidFill>
                    <a:schemeClr val="tx1"/>
                  </a:solidFill>
                </a:rPr>
                <a:t>(x)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2B0D9F6-F5A2-495A-93D8-3F6B25430228}"/>
                </a:ext>
              </a:extLst>
            </p:cNvPr>
            <p:cNvSpPr/>
            <p:nvPr/>
          </p:nvSpPr>
          <p:spPr>
            <a:xfrm>
              <a:off x="2136563" y="1439096"/>
              <a:ext cx="1099933" cy="23017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시험성적 </a:t>
              </a:r>
              <a:r>
                <a:rPr lang="en-US" altLang="ko-KR" sz="1400" dirty="0">
                  <a:solidFill>
                    <a:schemeClr val="tx1"/>
                  </a:solidFill>
                </a:rPr>
                <a:t>(t)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94A282A-EBAF-4EBD-B59A-FD385C4B1B0C}"/>
                </a:ext>
              </a:extLst>
            </p:cNvPr>
            <p:cNvSpPr/>
            <p:nvPr/>
          </p:nvSpPr>
          <p:spPr>
            <a:xfrm>
              <a:off x="1042642" y="1669268"/>
              <a:ext cx="1088246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9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6074409-FF2D-43B8-92A9-5869ACA6ABD8}"/>
                </a:ext>
              </a:extLst>
            </p:cNvPr>
            <p:cNvSpPr/>
            <p:nvPr/>
          </p:nvSpPr>
          <p:spPr>
            <a:xfrm>
              <a:off x="2130888" y="1664620"/>
              <a:ext cx="1100892" cy="2321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Fail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A2DB368-CA45-472C-90DE-3ADD47196FF8}"/>
                </a:ext>
              </a:extLst>
            </p:cNvPr>
            <p:cNvSpPr/>
            <p:nvPr/>
          </p:nvSpPr>
          <p:spPr>
            <a:xfrm>
              <a:off x="1038630" y="1899872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14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5ADD4E8-20BC-4EED-8A3F-6F91BBA7E80E}"/>
                </a:ext>
              </a:extLst>
            </p:cNvPr>
            <p:cNvSpPr/>
            <p:nvPr/>
          </p:nvSpPr>
          <p:spPr>
            <a:xfrm>
              <a:off x="2135512" y="1897869"/>
              <a:ext cx="1099933" cy="2341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Fail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9AABC15B-14F0-4287-9D48-1CA9A99EBFBA}"/>
                </a:ext>
              </a:extLst>
            </p:cNvPr>
            <p:cNvSpPr/>
            <p:nvPr/>
          </p:nvSpPr>
          <p:spPr>
            <a:xfrm>
              <a:off x="1038626" y="2122459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8CDEC6F-F83C-48AB-AC56-27616FE86F78}"/>
                </a:ext>
              </a:extLst>
            </p:cNvPr>
            <p:cNvSpPr/>
            <p:nvPr/>
          </p:nvSpPr>
          <p:spPr>
            <a:xfrm>
              <a:off x="2135508" y="2124462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Pass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A02B89D-B6EA-4893-B67F-3690F7349727}"/>
                </a:ext>
              </a:extLst>
            </p:cNvPr>
            <p:cNvSpPr/>
            <p:nvPr/>
          </p:nvSpPr>
          <p:spPr>
            <a:xfrm>
              <a:off x="1040631" y="2347047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27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944FE45-1BBE-4C06-B12B-50262F42C6BB}"/>
                </a:ext>
              </a:extLst>
            </p:cNvPr>
            <p:cNvSpPr/>
            <p:nvPr/>
          </p:nvSpPr>
          <p:spPr>
            <a:xfrm>
              <a:off x="2130887" y="2349050"/>
              <a:ext cx="1099933" cy="23349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Pass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119AC40-4FEC-407F-A034-21BF2023E615}"/>
                </a:ext>
              </a:extLst>
            </p:cNvPr>
            <p:cNvSpPr/>
            <p:nvPr/>
          </p:nvSpPr>
          <p:spPr>
            <a:xfrm>
              <a:off x="1042636" y="2577653"/>
              <a:ext cx="1093922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32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9C344FBB-26A8-489F-B2E9-52864E8EECD4}"/>
                </a:ext>
              </a:extLst>
            </p:cNvPr>
            <p:cNvSpPr/>
            <p:nvPr/>
          </p:nvSpPr>
          <p:spPr>
            <a:xfrm>
              <a:off x="2133507" y="2579656"/>
              <a:ext cx="1101934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Pass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7B1A853-04BC-4E9C-9B71-F435F8BFE20C}"/>
                </a:ext>
              </a:extLst>
            </p:cNvPr>
            <p:cNvSpPr/>
            <p:nvPr/>
          </p:nvSpPr>
          <p:spPr>
            <a:xfrm>
              <a:off x="1038630" y="2808257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37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78325EA-B531-4DF8-8AF7-B12846C4A250}"/>
                </a:ext>
              </a:extLst>
            </p:cNvPr>
            <p:cNvSpPr/>
            <p:nvPr/>
          </p:nvSpPr>
          <p:spPr>
            <a:xfrm>
              <a:off x="2135512" y="2810260"/>
              <a:ext cx="1099933" cy="23017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Pass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07AA337-82FD-4ACB-995C-A992DA85587C}"/>
              </a:ext>
            </a:extLst>
          </p:cNvPr>
          <p:cNvSpPr/>
          <p:nvPr/>
        </p:nvSpPr>
        <p:spPr>
          <a:xfrm>
            <a:off x="600294" y="5808822"/>
            <a:ext cx="2305877" cy="46166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Training Data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31FFB74-4850-48FF-BDBB-1076D8D7AB9F}"/>
              </a:ext>
            </a:extLst>
          </p:cNvPr>
          <p:cNvSpPr/>
          <p:nvPr/>
        </p:nvSpPr>
        <p:spPr>
          <a:xfrm>
            <a:off x="5138114" y="4552179"/>
            <a:ext cx="1804128" cy="552346"/>
          </a:xfrm>
          <a:prstGeom prst="rect">
            <a:avLst/>
          </a:prstGeom>
          <a:solidFill>
            <a:schemeClr val="accent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Classification System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3F07A30-3367-4BC8-B3A1-F1416D95FC81}"/>
              </a:ext>
            </a:extLst>
          </p:cNvPr>
          <p:cNvSpPr/>
          <p:nvPr/>
        </p:nvSpPr>
        <p:spPr>
          <a:xfrm>
            <a:off x="4367157" y="5812867"/>
            <a:ext cx="3458947" cy="46166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Test Data : 43</a:t>
            </a:r>
            <a:r>
              <a:rPr lang="ko-KR" altLang="en-US" dirty="0">
                <a:solidFill>
                  <a:schemeClr val="tx1"/>
                </a:solidFill>
              </a:rPr>
              <a:t>시간 일 때 </a:t>
            </a:r>
            <a:r>
              <a:rPr lang="en-US" altLang="ko-KR" dirty="0">
                <a:solidFill>
                  <a:schemeClr val="tx1"/>
                </a:solidFill>
              </a:rPr>
              <a:t>Pass?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0C67BF0-9D5C-4BED-B77E-6535A8ED7545}"/>
              </a:ext>
            </a:extLst>
          </p:cNvPr>
          <p:cNvSpPr txBox="1"/>
          <p:nvPr/>
        </p:nvSpPr>
        <p:spPr>
          <a:xfrm>
            <a:off x="8905148" y="4559378"/>
            <a:ext cx="1948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43</a:t>
            </a:r>
            <a:r>
              <a:rPr lang="ko-KR" altLang="en-US" sz="1400" dirty="0"/>
              <a:t>시간 일 때의 </a:t>
            </a:r>
            <a:r>
              <a:rPr lang="en-US" altLang="ko-KR" sz="1400" dirty="0"/>
              <a:t>Pass /</a:t>
            </a:r>
            <a:br>
              <a:rPr lang="en-US" altLang="ko-KR" sz="1400" dirty="0"/>
            </a:br>
            <a:r>
              <a:rPr lang="en-US" altLang="ko-KR" sz="1400" dirty="0"/>
              <a:t>Fail </a:t>
            </a:r>
            <a:r>
              <a:rPr lang="ko-KR" altLang="en-US" sz="1400" dirty="0"/>
              <a:t>예측</a:t>
            </a:r>
          </a:p>
        </p:txBody>
      </p:sp>
      <p:sp>
        <p:nvSpPr>
          <p:cNvPr id="55" name="화살표: 아래로 구부러짐 54">
            <a:extLst>
              <a:ext uri="{FF2B5EF4-FFF2-40B4-BE49-F238E27FC236}">
                <a16:creationId xmlns:a16="http://schemas.microsoft.com/office/drawing/2014/main" id="{85647F10-FE8B-4DB3-B4C3-C3525244F691}"/>
              </a:ext>
            </a:extLst>
          </p:cNvPr>
          <p:cNvSpPr/>
          <p:nvPr/>
        </p:nvSpPr>
        <p:spPr>
          <a:xfrm>
            <a:off x="5347750" y="3993811"/>
            <a:ext cx="1384853" cy="399041"/>
          </a:xfrm>
          <a:prstGeom prst="curved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E91FF2F-B7AB-40CA-8383-C934909150B9}"/>
              </a:ext>
            </a:extLst>
          </p:cNvPr>
          <p:cNvSpPr txBox="1"/>
          <p:nvPr/>
        </p:nvSpPr>
        <p:spPr>
          <a:xfrm>
            <a:off x="3282471" y="4326523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C00CC"/>
                </a:solidFill>
              </a:rPr>
              <a:t>①</a:t>
            </a:r>
            <a:r>
              <a:rPr lang="en-US" altLang="ko-KR" dirty="0">
                <a:solidFill>
                  <a:srgbClr val="CC00CC"/>
                </a:solidFill>
              </a:rPr>
              <a:t> training</a:t>
            </a:r>
            <a:endParaRPr lang="ko-KR" altLang="en-US" dirty="0">
              <a:solidFill>
                <a:srgbClr val="CC00CC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B98DF8-6174-4322-9FF9-69E6C04178DE}"/>
              </a:ext>
            </a:extLst>
          </p:cNvPr>
          <p:cNvSpPr txBox="1"/>
          <p:nvPr/>
        </p:nvSpPr>
        <p:spPr>
          <a:xfrm>
            <a:off x="4955189" y="5263852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C00CC"/>
                </a:solidFill>
              </a:rPr>
              <a:t>③</a:t>
            </a:r>
            <a:r>
              <a:rPr lang="en-US" altLang="ko-KR" dirty="0">
                <a:solidFill>
                  <a:srgbClr val="CC00CC"/>
                </a:solidFill>
              </a:rPr>
              <a:t> ask</a:t>
            </a:r>
            <a:endParaRPr lang="ko-KR" altLang="en-US" dirty="0">
              <a:solidFill>
                <a:srgbClr val="CC00CC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DABECE-9D5D-4A62-923C-767030D876C0}"/>
              </a:ext>
            </a:extLst>
          </p:cNvPr>
          <p:cNvSpPr txBox="1"/>
          <p:nvPr/>
        </p:nvSpPr>
        <p:spPr>
          <a:xfrm>
            <a:off x="7387625" y="4326523"/>
            <a:ext cx="122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C00CC"/>
                </a:solidFill>
              </a:rPr>
              <a:t>④</a:t>
            </a:r>
            <a:r>
              <a:rPr lang="en-US" altLang="ko-KR" dirty="0">
                <a:solidFill>
                  <a:srgbClr val="CC00CC"/>
                </a:solidFill>
              </a:rPr>
              <a:t> predict</a:t>
            </a:r>
            <a:endParaRPr lang="ko-KR" altLang="en-US" dirty="0">
              <a:solidFill>
                <a:srgbClr val="CC00CC"/>
              </a:solidFill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DC0FB0BB-A225-4A73-89DD-8521D7D46429}"/>
              </a:ext>
            </a:extLst>
          </p:cNvPr>
          <p:cNvSpPr/>
          <p:nvPr/>
        </p:nvSpPr>
        <p:spPr>
          <a:xfrm>
            <a:off x="3400326" y="4695855"/>
            <a:ext cx="1192696" cy="282307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2CDBC674-8D19-4200-8AAE-FE70E259B440}"/>
              </a:ext>
            </a:extLst>
          </p:cNvPr>
          <p:cNvSpPr/>
          <p:nvPr/>
        </p:nvSpPr>
        <p:spPr>
          <a:xfrm>
            <a:off x="7500735" y="4655548"/>
            <a:ext cx="1192696" cy="282307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화살표: 위쪽 60">
            <a:extLst>
              <a:ext uri="{FF2B5EF4-FFF2-40B4-BE49-F238E27FC236}">
                <a16:creationId xmlns:a16="http://schemas.microsoft.com/office/drawing/2014/main" id="{8EA1BE24-7586-400B-8A1E-052D33D47DFD}"/>
              </a:ext>
            </a:extLst>
          </p:cNvPr>
          <p:cNvSpPr/>
          <p:nvPr/>
        </p:nvSpPr>
        <p:spPr>
          <a:xfrm>
            <a:off x="5987301" y="5182966"/>
            <a:ext cx="218661" cy="431332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C849F16-96CC-49E0-9728-9D31B987081B}"/>
              </a:ext>
            </a:extLst>
          </p:cNvPr>
          <p:cNvSpPr txBox="1"/>
          <p:nvPr/>
        </p:nvSpPr>
        <p:spPr>
          <a:xfrm>
            <a:off x="5403936" y="3612040"/>
            <a:ext cx="13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CC00CC"/>
                </a:solidFill>
              </a:rPr>
              <a:t>②</a:t>
            </a:r>
            <a:r>
              <a:rPr lang="en-US" altLang="ko-KR" dirty="0">
                <a:solidFill>
                  <a:srgbClr val="CC00CC"/>
                </a:solidFill>
              </a:rPr>
              <a:t> learning</a:t>
            </a:r>
            <a:endParaRPr lang="ko-KR" altLang="en-US" dirty="0">
              <a:solidFill>
                <a:srgbClr val="CC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253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96A6BB-16D9-4DEC-8538-27FBA2F947D3}"/>
              </a:ext>
            </a:extLst>
          </p:cNvPr>
          <p:cNvSpPr txBox="1"/>
          <p:nvPr/>
        </p:nvSpPr>
        <p:spPr>
          <a:xfrm>
            <a:off x="120159" y="142074"/>
            <a:ext cx="3365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7030A0"/>
                </a:solidFill>
              </a:rPr>
              <a:t>Unsupervised Learning</a:t>
            </a:r>
            <a:endParaRPr lang="ko-KR" altLang="en-US" sz="2400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E0733-4119-4DDF-97D7-AAF34A3A7943}"/>
              </a:ext>
            </a:extLst>
          </p:cNvPr>
          <p:cNvSpPr txBox="1"/>
          <p:nvPr/>
        </p:nvSpPr>
        <p:spPr>
          <a:xfrm>
            <a:off x="589547" y="866274"/>
            <a:ext cx="83726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</a:rPr>
              <a:t>비지도학습</a:t>
            </a:r>
            <a:r>
              <a:rPr lang="en-US" altLang="ko-KR" dirty="0">
                <a:solidFill>
                  <a:srgbClr val="FF0000"/>
                </a:solidFill>
              </a:rPr>
              <a:t>(Unsupervised Learning)</a:t>
            </a:r>
            <a:r>
              <a:rPr lang="ko-KR" altLang="en-US" dirty="0"/>
              <a:t>은 트레이닝 데이터에 정답은 없고 입력</a:t>
            </a:r>
            <a:br>
              <a:rPr lang="en-US" altLang="ko-KR" dirty="0"/>
            </a:br>
            <a:r>
              <a:rPr lang="ko-KR" altLang="en-US" dirty="0"/>
              <a:t>데이터만 있기 때문에</a:t>
            </a:r>
            <a:r>
              <a:rPr lang="en-US" altLang="ko-KR" dirty="0"/>
              <a:t>, </a:t>
            </a:r>
            <a:r>
              <a:rPr lang="ko-KR" altLang="en-US" dirty="0"/>
              <a:t>입력에 대한 정답을 찾는 것이 아닌 입력데이터의 </a:t>
            </a:r>
            <a:r>
              <a:rPr lang="ko-KR" altLang="en-US" dirty="0">
                <a:solidFill>
                  <a:srgbClr val="FF0000"/>
                </a:solidFill>
              </a:rPr>
              <a:t>패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ko-KR" altLang="en-US" dirty="0">
                <a:solidFill>
                  <a:srgbClr val="FF0000"/>
                </a:solidFill>
              </a:rPr>
              <a:t>턴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특성 등을 학습을 통해 발견하는 방법을 말함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600" dirty="0"/>
              <a:t> [</a:t>
            </a:r>
            <a:r>
              <a:rPr lang="ko-KR" altLang="en-US" sz="1600" dirty="0"/>
              <a:t>예</a:t>
            </a:r>
            <a:r>
              <a:rPr lang="en-US" altLang="ko-KR" sz="1600" dirty="0"/>
              <a:t>] </a:t>
            </a:r>
            <a:r>
              <a:rPr lang="ko-KR" altLang="en-US" sz="1600" dirty="0"/>
              <a:t>군집화</a:t>
            </a:r>
            <a:r>
              <a:rPr lang="en-US" altLang="ko-KR" sz="1600" dirty="0"/>
              <a:t>(Clustering) </a:t>
            </a:r>
            <a:r>
              <a:rPr lang="ko-KR" altLang="en-US" sz="1600" dirty="0"/>
              <a:t>알고리즘을 이용한 뉴스 </a:t>
            </a:r>
            <a:r>
              <a:rPr lang="ko-KR" altLang="en-US" sz="1600" dirty="0" err="1"/>
              <a:t>그룹핑</a:t>
            </a:r>
            <a:r>
              <a:rPr lang="en-US" altLang="ko-KR" sz="1600" dirty="0"/>
              <a:t>, </a:t>
            </a:r>
            <a:r>
              <a:rPr lang="ko-KR" altLang="en-US" sz="1600" dirty="0"/>
              <a:t>백화점의 상품 추천시스템 등</a:t>
            </a:r>
            <a:endParaRPr lang="en-US" altLang="ko-KR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9C316A-D6BF-47E3-A924-744C469E435C}"/>
              </a:ext>
            </a:extLst>
          </p:cNvPr>
          <p:cNvSpPr/>
          <p:nvPr/>
        </p:nvSpPr>
        <p:spPr>
          <a:xfrm>
            <a:off x="2458925" y="2436548"/>
            <a:ext cx="2471529" cy="36338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지도학습 분류</a:t>
            </a:r>
            <a:r>
              <a:rPr lang="en-US" altLang="ko-KR" sz="1400" dirty="0">
                <a:solidFill>
                  <a:schemeClr val="tx1"/>
                </a:solidFill>
              </a:rPr>
              <a:t> (Classification)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64475D-BADF-4317-AF1D-5409E6C067F3}"/>
              </a:ext>
            </a:extLst>
          </p:cNvPr>
          <p:cNvSpPr/>
          <p:nvPr/>
        </p:nvSpPr>
        <p:spPr>
          <a:xfrm>
            <a:off x="7457824" y="2436547"/>
            <a:ext cx="2604051" cy="36338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비지도학습 군집화</a:t>
            </a:r>
            <a:r>
              <a:rPr lang="en-US" altLang="ko-KR" sz="1400" dirty="0">
                <a:solidFill>
                  <a:srgbClr val="FF0000"/>
                </a:solidFill>
              </a:rPr>
              <a:t> (Clustering)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48C6BA-8A17-4F50-BC14-CA49C3841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690" y="2894905"/>
            <a:ext cx="3124528" cy="28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3CB75C-4EE4-429F-862B-D7A4BBC1E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710" y="2894905"/>
            <a:ext cx="3279850" cy="288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8804A7-D7F9-4B62-A700-6CBE24EAF677}"/>
              </a:ext>
            </a:extLst>
          </p:cNvPr>
          <p:cNvSpPr txBox="1"/>
          <p:nvPr/>
        </p:nvSpPr>
        <p:spPr>
          <a:xfrm>
            <a:off x="120160" y="5955318"/>
            <a:ext cx="11901856" cy="369332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이미지출처</a:t>
            </a:r>
            <a:r>
              <a:rPr lang="en-US" altLang="ko-KR" dirty="0"/>
              <a:t>(</a:t>
            </a:r>
            <a:r>
              <a:rPr lang="ko-KR" altLang="en-US" dirty="0"/>
              <a:t>재구성</a:t>
            </a:r>
            <a:r>
              <a:rPr lang="en-US" altLang="ko-KR" dirty="0"/>
              <a:t>): http://datacafeblog.com/supervised-vs-unsupervised-learning-know-the-difference/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9122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2EB483-7CBA-41A1-B9C6-9B12ADAAF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8C064-C905-43A9-9A51-931C1A508B8D}"/>
              </a:ext>
            </a:extLst>
          </p:cNvPr>
          <p:cNvSpPr txBox="1"/>
          <p:nvPr/>
        </p:nvSpPr>
        <p:spPr>
          <a:xfrm>
            <a:off x="820614" y="709246"/>
            <a:ext cx="890367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000" dirty="0">
              <a:solidFill>
                <a:srgbClr val="7030A0"/>
              </a:solidFill>
            </a:endParaRPr>
          </a:p>
          <a:p>
            <a:r>
              <a:rPr lang="en-US" altLang="ko-KR" sz="4000" dirty="0">
                <a:solidFill>
                  <a:srgbClr val="7030A0"/>
                </a:solidFill>
              </a:rPr>
              <a:t>Next Time</a:t>
            </a: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endParaRPr lang="en-US" altLang="ko-KR" sz="4000" dirty="0">
              <a:solidFill>
                <a:srgbClr val="7030A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3600" dirty="0">
                <a:solidFill>
                  <a:srgbClr val="7030A0"/>
                </a:solidFill>
              </a:rPr>
              <a:t> Linear Regression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28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ko-KR" altLang="en-US" sz="2800" dirty="0">
                <a:solidFill>
                  <a:srgbClr val="7030A0"/>
                </a:solidFill>
              </a:rPr>
              <a:t>동작원리 </a:t>
            </a:r>
            <a:r>
              <a:rPr lang="en-US" altLang="ko-KR" sz="2800" dirty="0">
                <a:solidFill>
                  <a:srgbClr val="7030A0"/>
                </a:solidFill>
              </a:rPr>
              <a:t>/ </a:t>
            </a:r>
            <a:r>
              <a:rPr lang="ko-KR" altLang="en-US" sz="2800" dirty="0">
                <a:solidFill>
                  <a:srgbClr val="7030A0"/>
                </a:solidFill>
              </a:rPr>
              <a:t>손실함수</a:t>
            </a:r>
            <a:endParaRPr lang="en-US" altLang="ko-KR" sz="28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rgbClr val="7030A0"/>
              </a:solidFill>
            </a:endParaRPr>
          </a:p>
          <a:p>
            <a:pPr marL="1028700" lvl="1" indent="-571500"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srgbClr val="7030A0"/>
                </a:solidFill>
              </a:rPr>
              <a:t>Python </a:t>
            </a:r>
            <a:r>
              <a:rPr lang="ko-KR" altLang="en-US" sz="2800" dirty="0">
                <a:solidFill>
                  <a:srgbClr val="7030A0"/>
                </a:solidFill>
              </a:rPr>
              <a:t>예제</a:t>
            </a:r>
            <a:endParaRPr lang="en-US" altLang="ko-KR" sz="2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55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29199</TotalTime>
  <Words>33285</Words>
  <Application>Microsoft Office PowerPoint</Application>
  <PresentationFormat>와이드스크린</PresentationFormat>
  <Paragraphs>5285</Paragraphs>
  <Slides>192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192</vt:i4>
      </vt:variant>
    </vt:vector>
  </HeadingPairs>
  <TitlesOfParts>
    <vt:vector size="199" baseType="lpstr">
      <vt:lpstr>Apple SD Gothic Neo</vt:lpstr>
      <vt:lpstr>맑은 고딕</vt:lpstr>
      <vt:lpstr>Arial</vt:lpstr>
      <vt:lpstr>Cambria Math</vt:lpstr>
      <vt:lpstr>Symbol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선아</dc:creator>
  <cp:lastModifiedBy>선아</cp:lastModifiedBy>
  <cp:revision>25</cp:revision>
  <dcterms:created xsi:type="dcterms:W3CDTF">2022-01-19T07:59:29Z</dcterms:created>
  <dcterms:modified xsi:type="dcterms:W3CDTF">2022-02-09T06:20:37Z</dcterms:modified>
</cp:coreProperties>
</file>